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64" r:id="rId3"/>
    <p:sldId id="265" r:id="rId4"/>
    <p:sldId id="257" r:id="rId5"/>
    <p:sldId id="263" r:id="rId6"/>
    <p:sldId id="258" r:id="rId7"/>
    <p:sldId id="259" r:id="rId8"/>
    <p:sldId id="260" r:id="rId9"/>
    <p:sldId id="261" r:id="rId10"/>
    <p:sldId id="262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052736"/>
            <a:ext cx="7160840" cy="1368152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День </a:t>
            </a:r>
            <a:br>
              <a:rPr lang="ru-RU" sz="4400" b="1" dirty="0" smtClean="0">
                <a:solidFill>
                  <a:srgbClr val="FF0000"/>
                </a:solidFill>
              </a:rPr>
            </a:br>
            <a:r>
              <a:rPr lang="ru-RU" sz="4400" b="1" dirty="0" smtClean="0">
                <a:solidFill>
                  <a:srgbClr val="FF0000"/>
                </a:solidFill>
              </a:rPr>
              <a:t>святых</a:t>
            </a:r>
            <a:br>
              <a:rPr lang="ru-RU" sz="4400" b="1" dirty="0" smtClean="0">
                <a:solidFill>
                  <a:srgbClr val="FF0000"/>
                </a:solidFill>
              </a:rPr>
            </a:br>
            <a:r>
              <a:rPr lang="ru-RU" sz="4400" b="1" dirty="0" smtClean="0">
                <a:solidFill>
                  <a:srgbClr val="FF0000"/>
                </a:solidFill>
              </a:rPr>
              <a:t>жён </a:t>
            </a:r>
            <a:r>
              <a:rPr lang="ru-RU" sz="4400" b="1" smtClean="0">
                <a:solidFill>
                  <a:srgbClr val="FF0000"/>
                </a:solidFill>
              </a:rPr>
              <a:t/>
            </a:r>
            <a:br>
              <a:rPr lang="ru-RU" sz="4400" b="1" smtClean="0">
                <a:solidFill>
                  <a:srgbClr val="FF0000"/>
                </a:solidFill>
              </a:rPr>
            </a:br>
            <a:r>
              <a:rPr lang="ru-RU" sz="4400" b="1" smtClean="0">
                <a:solidFill>
                  <a:srgbClr val="FF0000"/>
                </a:solidFill>
              </a:rPr>
              <a:t>мироносиц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F:\Мироносицы\1368521799_puwk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60648"/>
            <a:ext cx="4444926" cy="612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32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581128"/>
            <a:ext cx="8280920" cy="223083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Только платок с головы Спасителя и ткань, в которую было завёрнуто тело Его, лежали во гробе.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7" name="Picture 3" descr="F:\Мироносицы\242_0098955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2" t="1528" r="2691" b="2124"/>
          <a:stretch/>
        </p:blipFill>
        <p:spPr bwMode="auto">
          <a:xfrm>
            <a:off x="1246909" y="184726"/>
            <a:ext cx="7139710" cy="42949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47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96752"/>
            <a:ext cx="3979168" cy="48833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Радостную весть понесли по миру женщины: </a:t>
            </a:r>
            <a:r>
              <a:rPr lang="ru-RU" sz="3600" b="1" dirty="0" smtClean="0">
                <a:solidFill>
                  <a:srgbClr val="FF0000"/>
                </a:solidFill>
              </a:rPr>
              <a:t>«Христос Воскрес!»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F:\Мироносицы\Жены_Мироносицы_ико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4664"/>
            <a:ext cx="3674031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52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340768"/>
            <a:ext cx="4267200" cy="4739357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002060"/>
                </a:solidFill>
                <a:latin typeface="Arial"/>
                <a:ea typeface="Times New Roman"/>
              </a:rPr>
              <a:t>Каждая женщина Земли является мироносицей по жизни — несет мир миру, своей семье, домашнему очагу, она рождает детей, является опорой мужу.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Picture 3" descr="F:\Мироносицы\9056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4664"/>
            <a:ext cx="4032448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60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4221088"/>
            <a:ext cx="8686800" cy="2448272"/>
          </a:xfrm>
        </p:spPr>
        <p:txBody>
          <a:bodyPr>
            <a:normAutofit/>
          </a:bodyPr>
          <a:lstStyle/>
          <a:p>
            <a:pPr marL="0" lvl="0" indent="0" algn="ctr">
              <a:buClr>
                <a:srgbClr val="F0A22E"/>
              </a:buClr>
              <a:buNone/>
            </a:pPr>
            <a:r>
              <a:rPr lang="ru-RU" sz="2800" b="1" dirty="0">
                <a:solidFill>
                  <a:srgbClr val="002060"/>
                </a:solidFill>
                <a:latin typeface="Arial"/>
                <a:ea typeface="Times New Roman"/>
              </a:rPr>
              <a:t>Православие возвеличивает женщину-мать, женщину всех сословий и народностей. </a:t>
            </a:r>
            <a:r>
              <a:rPr lang="ru-RU" sz="2800" b="1" dirty="0" smtClean="0">
                <a:solidFill>
                  <a:srgbClr val="FF0000"/>
                </a:solidFill>
                <a:latin typeface="Arial"/>
                <a:ea typeface="Times New Roman"/>
              </a:rPr>
              <a:t>День жён-мироносиц </a:t>
            </a:r>
            <a:r>
              <a:rPr lang="ru-RU" sz="2800" b="1" dirty="0">
                <a:solidFill>
                  <a:srgbClr val="FF0000"/>
                </a:solidFill>
                <a:latin typeface="Arial"/>
                <a:ea typeface="Times New Roman"/>
              </a:rPr>
              <a:t>— это праздник каждой православной христианки, православный женский день.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F:\Мироносицы\8ae95d5cf314aee205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2656"/>
            <a:ext cx="5559538" cy="364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43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548680"/>
            <a:ext cx="4699248" cy="55314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  <a:latin typeface="Arial"/>
                <a:ea typeface="Times New Roman"/>
              </a:rPr>
              <a:t>Мироносицы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"/>
                <a:ea typeface="Times New Roman"/>
              </a:rPr>
              <a:t>— это </a:t>
            </a:r>
            <a:r>
              <a:rPr lang="ru-RU" dirty="0" smtClean="0">
                <a:solidFill>
                  <a:srgbClr val="002060"/>
                </a:solidFill>
                <a:latin typeface="Arial"/>
                <a:ea typeface="Times New Roman"/>
              </a:rPr>
              <a:t>женщины</a:t>
            </a:r>
            <a:r>
              <a:rPr lang="ru-RU" dirty="0">
                <a:solidFill>
                  <a:srgbClr val="002060"/>
                </a:solidFill>
                <a:latin typeface="Arial"/>
                <a:ea typeface="Times New Roman"/>
              </a:rPr>
              <a:t>, которые из любви к </a:t>
            </a:r>
            <a:r>
              <a:rPr lang="ru-RU" dirty="0" smtClean="0">
                <a:solidFill>
                  <a:srgbClr val="002060"/>
                </a:solidFill>
                <a:latin typeface="Arial"/>
                <a:ea typeface="Times New Roman"/>
              </a:rPr>
              <a:t>Иисусу </a:t>
            </a:r>
            <a:r>
              <a:rPr lang="ru-RU" dirty="0">
                <a:solidFill>
                  <a:srgbClr val="002060"/>
                </a:solidFill>
                <a:latin typeface="Arial"/>
                <a:ea typeface="Times New Roman"/>
              </a:rPr>
              <a:t>Христу принимали Его в своих домах, а позже последовали за Ним к месту распятия на Голгофу. Они были свидетельницами крестных страданий Христа.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146" name="Picture 2" descr="F:\Мироносицы\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332656"/>
            <a:ext cx="3456384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94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3"/>
          <p:cNvSpPr>
            <a:spLocks noGrp="1"/>
          </p:cNvSpPr>
          <p:nvPr>
            <p:ph idx="1"/>
          </p:nvPr>
        </p:nvSpPr>
        <p:spPr>
          <a:xfrm>
            <a:off x="107504" y="620688"/>
            <a:ext cx="3600400" cy="5459437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 3 воскресенье от Пасхи чтит православная церковь жён-мироносиц.</a:t>
            </a:r>
            <a:r>
              <a:rPr lang="ru-RU" b="1" dirty="0">
                <a:solidFill>
                  <a:srgbClr val="FF0000"/>
                </a:solidFill>
                <a:latin typeface="Arial"/>
                <a:ea typeface="Times New Roman"/>
              </a:rPr>
              <a:t> </a:t>
            </a:r>
            <a:endParaRPr lang="ru-RU" b="1" dirty="0" smtClean="0">
              <a:solidFill>
                <a:srgbClr val="FF0000"/>
              </a:solidFill>
              <a:latin typeface="Arial"/>
              <a:ea typeface="Times New Roman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b="1" dirty="0" smtClean="0">
                <a:solidFill>
                  <a:srgbClr val="002060"/>
                </a:solidFill>
                <a:latin typeface="Arial"/>
                <a:ea typeface="Times New Roman"/>
              </a:rPr>
              <a:t>Этот </a:t>
            </a:r>
            <a:r>
              <a:rPr lang="ru-RU" b="1" dirty="0">
                <a:solidFill>
                  <a:srgbClr val="002060"/>
                </a:solidFill>
                <a:latin typeface="Arial"/>
                <a:ea typeface="Times New Roman"/>
              </a:rPr>
              <a:t>день, а также неделя после него, являются церковным женским праздником, когда родственники, друзья и дети поздравляют своих близких женщин — супруг, матерей, </a:t>
            </a:r>
            <a:r>
              <a:rPr lang="ru-RU" b="1" dirty="0" smtClean="0">
                <a:solidFill>
                  <a:srgbClr val="002060"/>
                </a:solidFill>
                <a:latin typeface="Arial"/>
                <a:ea typeface="Times New Roman"/>
              </a:rPr>
              <a:t>сестёр.</a:t>
            </a:r>
            <a:endParaRPr lang="ru-RU" b="1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170" name="Picture 2" descr="F:\Мироносицы\gr_06.04.10_svya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028" y="404664"/>
            <a:ext cx="4363561" cy="60772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56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04800" y="1554162"/>
            <a:ext cx="3691136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002060"/>
                </a:solidFill>
              </a:rPr>
              <a:t>Погребение  Иисуса совершалось в спешке, так как  заканчивалась пятница, а в субботу народ </a:t>
            </a:r>
            <a:r>
              <a:rPr lang="ru-RU" sz="2800" b="1" dirty="0" err="1">
                <a:solidFill>
                  <a:srgbClr val="002060"/>
                </a:solidFill>
              </a:rPr>
              <a:t>израилев</a:t>
            </a:r>
            <a:r>
              <a:rPr lang="ru-RU" sz="2800" b="1" dirty="0">
                <a:solidFill>
                  <a:srgbClr val="002060"/>
                </a:solidFill>
              </a:rPr>
              <a:t>  не совершает никакой работы</a:t>
            </a:r>
            <a:r>
              <a:rPr lang="ru-RU" sz="2800" b="1" dirty="0" smtClean="0">
                <a:solidFill>
                  <a:srgbClr val="002060"/>
                </a:solidFill>
              </a:rPr>
              <a:t>. </a:t>
            </a:r>
            <a:endParaRPr lang="ru-RU" sz="2800" dirty="0"/>
          </a:p>
        </p:txBody>
      </p:sp>
      <p:pic>
        <p:nvPicPr>
          <p:cNvPr id="2051" name="Picture 3" descr="F:\Мироносицы\9056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4664"/>
            <a:ext cx="4032448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15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96752"/>
            <a:ext cx="4051176" cy="488337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Только на следующий после погребения день вспомнили женщины, что не успели смазать миром тело Христа, чем нарушили традиционный обряд.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098" name="Picture 2" descr="F:\Мироносицы\112672447_denzhenmironosicotmetyatzhitelieao29aprel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9739"/>
            <a:ext cx="4216695" cy="58098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69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76672"/>
            <a:ext cx="3600400" cy="5009729"/>
          </a:xfrm>
        </p:spPr>
        <p:txBody>
          <a:bodyPr>
            <a:noAutofit/>
          </a:bodyPr>
          <a:lstStyle/>
          <a:p>
            <a:pPr marL="0" lvl="0" indent="0">
              <a:buClr>
                <a:srgbClr val="F0A22E"/>
              </a:buClr>
              <a:buNone/>
            </a:pPr>
            <a:r>
              <a:rPr lang="ru-RU" dirty="0" smtClean="0">
                <a:solidFill>
                  <a:srgbClr val="002060"/>
                </a:solidFill>
              </a:rPr>
              <a:t>Утром воскресного дня, ещё </a:t>
            </a:r>
            <a:r>
              <a:rPr lang="ru-RU" dirty="0" smtClean="0">
                <a:solidFill>
                  <a:srgbClr val="002060"/>
                </a:solidFill>
                <a:latin typeface="Arial"/>
                <a:ea typeface="Times New Roman"/>
              </a:rPr>
              <a:t>затемно,</a:t>
            </a:r>
            <a:r>
              <a:rPr lang="ru-RU" dirty="0">
                <a:solidFill>
                  <a:srgbClr val="FF0000"/>
                </a:solidFill>
              </a:rPr>
              <a:t> 7 женщин </a:t>
            </a:r>
            <a:r>
              <a:rPr lang="ru-RU" dirty="0">
                <a:solidFill>
                  <a:srgbClr val="002060"/>
                </a:solidFill>
              </a:rPr>
              <a:t>поспешили ко гробу Христа, чтобы</a:t>
            </a:r>
            <a:r>
              <a:rPr lang="ru-RU" dirty="0" smtClean="0">
                <a:solidFill>
                  <a:srgbClr val="002060"/>
                </a:solidFill>
                <a:latin typeface="Arial"/>
                <a:ea typeface="Times New Roman"/>
              </a:rPr>
              <a:t> помазать </a:t>
            </a:r>
            <a:r>
              <a:rPr lang="ru-RU" dirty="0">
                <a:solidFill>
                  <a:srgbClr val="002060"/>
                </a:solidFill>
                <a:latin typeface="Arial"/>
                <a:ea typeface="Times New Roman"/>
              </a:rPr>
              <a:t>тело </a:t>
            </a:r>
            <a:r>
              <a:rPr lang="ru-RU" dirty="0" smtClean="0">
                <a:solidFill>
                  <a:srgbClr val="002060"/>
                </a:solidFill>
                <a:latin typeface="Arial"/>
                <a:ea typeface="Times New Roman"/>
              </a:rPr>
              <a:t>Его миром</a:t>
            </a:r>
            <a:r>
              <a:rPr lang="ru-RU" dirty="0">
                <a:solidFill>
                  <a:srgbClr val="002060"/>
                </a:solidFill>
                <a:latin typeface="Arial"/>
                <a:ea typeface="Times New Roman"/>
              </a:rPr>
              <a:t>, как </a:t>
            </a:r>
            <a:r>
              <a:rPr lang="ru-RU" dirty="0" smtClean="0">
                <a:solidFill>
                  <a:srgbClr val="002060"/>
                </a:solidFill>
                <a:latin typeface="Arial"/>
                <a:ea typeface="Times New Roman"/>
              </a:rPr>
              <a:t>полагалось</a:t>
            </a:r>
            <a:r>
              <a:rPr lang="ru-RU" dirty="0">
                <a:solidFill>
                  <a:srgbClr val="002060"/>
                </a:solidFill>
                <a:latin typeface="Arial"/>
                <a:ea typeface="Times New Roman"/>
              </a:rPr>
              <a:t> это</a:t>
            </a:r>
            <a:r>
              <a:rPr lang="ru-RU" dirty="0" smtClean="0">
                <a:solidFill>
                  <a:srgbClr val="002060"/>
                </a:solidFill>
                <a:latin typeface="Arial"/>
                <a:ea typeface="Times New Roman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"/>
                <a:ea typeface="Times New Roman"/>
              </a:rPr>
              <a:t>по обычаю иудеев.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2" descr="F:\Мироносицы\2014-03-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840" y="1464320"/>
            <a:ext cx="5038670" cy="42484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44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Мироносицы\peter_von_cornelius_006_le_tre_marie_al_sepolcr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4" t="16569" r="9214" b="7077"/>
          <a:stretch/>
        </p:blipFill>
        <p:spPr bwMode="auto">
          <a:xfrm>
            <a:off x="1115616" y="332656"/>
            <a:ext cx="6645446" cy="45904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07504" y="5229200"/>
            <a:ext cx="8208912" cy="936104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«Кто же поможет нам отодвинуть тяжёлый камень от входа в пещеру?» </a:t>
            </a:r>
            <a:r>
              <a:rPr lang="ru-RU" sz="2800" b="1" dirty="0" smtClean="0">
                <a:solidFill>
                  <a:srgbClr val="002060"/>
                </a:solidFill>
              </a:rPr>
              <a:t>- говорили они по пути.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59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04800" y="1052736"/>
            <a:ext cx="3619128" cy="5027389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Подойдя к пещере, увидели они ангела, сказавшего: </a:t>
            </a:r>
            <a:r>
              <a:rPr lang="ru-RU" dirty="0" smtClean="0">
                <a:solidFill>
                  <a:srgbClr val="FF0000"/>
                </a:solidFill>
              </a:rPr>
              <a:t>«Вы ищите Христа распятого? Его здесь нет! Что вы ищете </a:t>
            </a:r>
            <a:r>
              <a:rPr lang="ru-RU" dirty="0">
                <a:solidFill>
                  <a:srgbClr val="FF0000"/>
                </a:solidFill>
              </a:rPr>
              <a:t>ж</a:t>
            </a:r>
            <a:r>
              <a:rPr lang="ru-RU" dirty="0" smtClean="0">
                <a:solidFill>
                  <a:srgbClr val="FF0000"/>
                </a:solidFill>
              </a:rPr>
              <a:t>ивого между мёртвыми?»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 descr="F:\Мироносицы\86579415_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836712"/>
            <a:ext cx="5007496" cy="47525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24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5373216"/>
            <a:ext cx="8083624" cy="706909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Войдя в пещеру, подошли женщины ко Гробу Господню, но не увидели в нём Иисуса.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8194" name="Picture 2" descr="F:\Мироносицы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7315200" cy="50482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53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51</TotalTime>
  <Words>289</Words>
  <Application>Microsoft Office PowerPoint</Application>
  <PresentationFormat>Экран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День  святых жён  мироносиц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 жён мироносц</dc:title>
  <dc:creator>Admin</dc:creator>
  <cp:lastModifiedBy>Admin</cp:lastModifiedBy>
  <cp:revision>8</cp:revision>
  <dcterms:created xsi:type="dcterms:W3CDTF">2015-04-17T07:10:01Z</dcterms:created>
  <dcterms:modified xsi:type="dcterms:W3CDTF">2015-04-27T08:04:26Z</dcterms:modified>
</cp:coreProperties>
</file>