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F720DD-6C4D-4604-911C-7054720E4A61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5CBA70-1DA1-4041-AB0C-8CE03243F59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Распад Древнерусского государства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fld id="{57F3DBEC-A138-438C-82CF-E2E67687414E}" type="datetime1">
              <a:rPr lang="ru-RU" sz="4000" smtClean="0"/>
              <a:pPr/>
              <a:t>12.02.2015</a:t>
            </a:fld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Причины раздробленности.</a:t>
            </a:r>
          </a:p>
          <a:p>
            <a:pPr marL="514350" indent="-514350">
              <a:buAutoNum type="arabicPeriod"/>
            </a:pPr>
            <a:r>
              <a:rPr lang="ru-RU" dirty="0" smtClean="0"/>
              <a:t>Удельный период.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Последствия раздробленности.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Причины раздробленности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500726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Причины: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571612"/>
            <a:ext cx="2143140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Экономические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86446" y="1571612"/>
            <a:ext cx="2143140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Политические </a:t>
            </a:r>
            <a:endParaRPr lang="ru-RU" dirty="0"/>
          </a:p>
        </p:txBody>
      </p:sp>
      <p:cxnSp>
        <p:nvCxnSpPr>
          <p:cNvPr id="7" name="Прямая со стрелкой 6"/>
          <p:cNvCxnSpPr>
            <a:stCxn id="4" idx="2"/>
          </p:cNvCxnSpPr>
          <p:nvPr/>
        </p:nvCxnSpPr>
        <p:spPr>
          <a:xfrm rot="5400000">
            <a:off x="1964513" y="232171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5" idx="2"/>
          </p:cNvCxnSpPr>
          <p:nvPr/>
        </p:nvCxnSpPr>
        <p:spPr>
          <a:xfrm rot="5400000">
            <a:off x="6607983" y="232171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571472" y="2643182"/>
            <a:ext cx="3429024" cy="3857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000" dirty="0" smtClean="0"/>
              <a:t>1. Развитие натурального хозяйства.</a:t>
            </a:r>
          </a:p>
          <a:p>
            <a:r>
              <a:rPr lang="ru-RU" sz="2000" dirty="0" smtClean="0"/>
              <a:t>2. Развитие феодальной собственности на землю.</a:t>
            </a:r>
          </a:p>
          <a:p>
            <a:r>
              <a:rPr lang="ru-RU" sz="2000" dirty="0" smtClean="0"/>
              <a:t>3. Упадок торговли по Днепру.</a:t>
            </a:r>
          </a:p>
          <a:p>
            <a:r>
              <a:rPr lang="ru-RU" sz="2000" dirty="0" smtClean="0"/>
              <a:t>4. Рост городов в отдельных княжествах, развитие в них ремесла и торговли.</a:t>
            </a:r>
            <a:endParaRPr lang="ru-RU" sz="2000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214942" y="2643182"/>
            <a:ext cx="3500462" cy="3857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dirty="0" smtClean="0"/>
              <a:t>Усиление власти князя в своих землях (вотчинах).</a:t>
            </a:r>
          </a:p>
          <a:p>
            <a:pPr marL="342900" indent="-342900">
              <a:buAutoNum type="arabicPeriod"/>
            </a:pPr>
            <a:r>
              <a:rPr lang="ru-RU" dirty="0"/>
              <a:t>Б</a:t>
            </a:r>
            <a:r>
              <a:rPr lang="ru-RU" dirty="0" smtClean="0"/>
              <a:t>орьба за власть между  князьями и феодальные междоусобицы.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Постоянные набеги кочевников и отток населения на северо-восток Руси.</a:t>
            </a:r>
          </a:p>
          <a:p>
            <a:pPr marL="342900" indent="-342900">
              <a:buAutoNum type="arabicPeriod"/>
            </a:pPr>
            <a:r>
              <a:rPr lang="ru-RU" dirty="0" smtClean="0"/>
              <a:t>Умножение рода Рюриковичей и запутанность определения порядка </a:t>
            </a:r>
            <a:r>
              <a:rPr lang="ru-RU" dirty="0" err="1" smtClean="0"/>
              <a:t>старшенства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56"/>
          </a:xfrm>
        </p:spPr>
        <p:txBody>
          <a:bodyPr/>
          <a:lstStyle/>
          <a:p>
            <a:r>
              <a:rPr lang="ru-RU" dirty="0" smtClean="0"/>
              <a:t>2. Удельный период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42928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Раздробленность </a:t>
            </a:r>
            <a:r>
              <a:rPr lang="ru-RU" dirty="0" smtClean="0"/>
              <a:t>– исторический период в истории Руси, в период которого удельные княжества обособляются от Киева.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Удел –</a:t>
            </a:r>
            <a:r>
              <a:rPr lang="ru-RU" dirty="0" smtClean="0"/>
              <a:t> </a:t>
            </a:r>
            <a:r>
              <a:rPr lang="ru-RU" dirty="0" smtClean="0"/>
              <a:t>доля представителя княжеского рода, данная для управления.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Вотчина </a:t>
            </a: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/>
              <a:t>земельное владение, принадлежащее феодалу потомственно, с правом продажи, залога, дарения.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Последствия раздробленности.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42928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Положительные: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Расцвет городов в удельных землях.</a:t>
            </a:r>
          </a:p>
          <a:p>
            <a:pPr marL="514350" indent="-514350">
              <a:buAutoNum type="arabicPeriod"/>
            </a:pPr>
            <a:r>
              <a:rPr lang="ru-RU" dirty="0" smtClean="0"/>
              <a:t>Складывание новых торговых путей.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Отрицательные: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Постоянные княжеские усобицы.</a:t>
            </a:r>
          </a:p>
          <a:p>
            <a:pPr marL="514350" indent="-514350">
              <a:buAutoNum type="arabicPeriod"/>
            </a:pPr>
            <a:r>
              <a:rPr lang="ru-RU" dirty="0" smtClean="0"/>
              <a:t>Дробление княжеств между наследниками.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Ослабление обороноспособности и политического единства страны.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§ 13, пересказ</a:t>
            </a:r>
          </a:p>
          <a:p>
            <a:pPr>
              <a:buNone/>
            </a:pPr>
            <a:r>
              <a:rPr lang="ru-RU" dirty="0" smtClean="0"/>
              <a:t>Рабочая тетрадь.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314</TotalTime>
  <Words>190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Распад Древнерусского государства</vt:lpstr>
      <vt:lpstr>План урока</vt:lpstr>
      <vt:lpstr>1. Причины раздробленности</vt:lpstr>
      <vt:lpstr>2. Удельный период </vt:lpstr>
      <vt:lpstr>3. Последствия раздробленности. 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Распад Древнерусского государства</dc:title>
  <dc:creator>user</dc:creator>
  <cp:lastModifiedBy>user</cp:lastModifiedBy>
  <cp:revision>9</cp:revision>
  <dcterms:created xsi:type="dcterms:W3CDTF">2015-02-11T07:26:58Z</dcterms:created>
  <dcterms:modified xsi:type="dcterms:W3CDTF">2015-02-12T09:50:11Z</dcterms:modified>
</cp:coreProperties>
</file>