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80" r:id="rId4"/>
    <p:sldId id="257" r:id="rId5"/>
    <p:sldId id="258" r:id="rId6"/>
    <p:sldId id="259" r:id="rId7"/>
    <p:sldId id="279" r:id="rId8"/>
    <p:sldId id="260" r:id="rId9"/>
    <p:sldId id="278" r:id="rId10"/>
    <p:sldId id="261" r:id="rId11"/>
    <p:sldId id="273" r:id="rId12"/>
    <p:sldId id="274" r:id="rId13"/>
    <p:sldId id="262" r:id="rId14"/>
    <p:sldId id="263" r:id="rId15"/>
    <p:sldId id="264" r:id="rId16"/>
    <p:sldId id="275" r:id="rId17"/>
    <p:sldId id="276" r:id="rId18"/>
    <p:sldId id="277" r:id="rId19"/>
    <p:sldId id="266" r:id="rId20"/>
    <p:sldId id="267" r:id="rId21"/>
    <p:sldId id="268" r:id="rId22"/>
    <p:sldId id="269" r:id="rId23"/>
    <p:sldId id="27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F4B255-7D38-4ACB-95A6-30B1A2243B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5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35178-756F-4498-A627-56F2BDC8AD8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07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F288-5AF7-424D-A686-CBBB6473F9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17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8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43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84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06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14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74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73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01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49D88-FE4A-4DB3-AADF-84680C4DD46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23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073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1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3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B045-5945-490C-9553-5FA0849C9D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16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34EF1-7EE0-46FA-BC4D-8A4CCD8DF7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95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2FD1A-A4B2-4639-924F-55B1A613E0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9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7193B-4235-412F-A367-A05DCF4EF40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DFA30-E03B-46F0-9F62-9D2E862951C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32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07AE6-2E19-4221-85F0-A42E706CDC5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41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E9E7C-8485-462A-A72A-0B51BA903E4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83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1C079-8909-4BAE-AFD8-BC44A36BFA1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01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31.05.2013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47064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psearch&amp;text=%D0%BC%D0%B0%D0%BD%D0%B8%D1%84%D0%B5%D1%81%D1%82%20%D0%BD%D0%B8%D0%BA%D0%BE%D0%BB%D0%B0%D1%8F%202%20%D0%BE%D1%82%2017%20%D0%BE%D0%BA%D1%82%D1%8F%D0%B1%D1%80%D1%8F%201905%20%D0%B3%D0%BE%D0%B4%D0%B0&amp;noreask=1&amp;img_url=http://www.st-nikolas.orthodoxy.ru/photos/nikolay_imper.jpg&amp;pos=7&amp;rpt=simage&amp;lr=35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psearch&amp;text=%D0%BC%D0%B0%D0%BD%D0%B8%D1%84%D0%B5%D1%81%D1%82%20%D0%BD%D0%B8%D0%BA%D0%BE%D0%BB%D0%B0%D1%8F%202%20%D0%BE%D1%82%2017%20%D0%BE%D0%BA%D1%82%D1%8F%D0%B1%D1%80%D1%8F%201905%20%D0%B3%D0%BE%D0%B4%D0%B0&amp;noreask=1&amp;img_url=http://ruskline.ru/images/2006/3909.jpg&amp;pos=1&amp;rpt=simage&amp;lr=35&amp;nojs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8/8d/Pskov_Veche_Vasnetsov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inopa.ee/rusobraz/kartinki/images/kart1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149080"/>
            <a:ext cx="4248472" cy="201892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Преподаватель  истории  и обществознания</a:t>
            </a:r>
          </a:p>
          <a:p>
            <a:pPr marL="0" indent="0">
              <a:buNone/>
            </a:pPr>
            <a:r>
              <a:rPr lang="ru-RU" sz="2400" dirty="0" smtClean="0"/>
              <a:t>ГБОУ  НПО  ПУ№71 КК</a:t>
            </a:r>
          </a:p>
          <a:p>
            <a:pPr marL="0" indent="0">
              <a:buNone/>
            </a:pPr>
            <a:r>
              <a:rPr lang="ru-RU" sz="2400" dirty="0" smtClean="0"/>
              <a:t>Брындак  Д.П.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>
            <a:noAutofit/>
          </a:bodyPr>
          <a:lstStyle/>
          <a:p>
            <a:r>
              <a:rPr lang="ru-RU" sz="6000" b="1" dirty="0"/>
              <a:t>«</a:t>
            </a:r>
            <a:r>
              <a:rPr lang="ru-RU" sz="6000" dirty="0"/>
              <a:t> </a:t>
            </a:r>
            <a:r>
              <a:rPr lang="ru-RU" sz="6000" b="1" dirty="0"/>
              <a:t>Развитие парламентаризма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 </a:t>
            </a:r>
            <a:r>
              <a:rPr lang="ru-RU" sz="6000" b="1" dirty="0"/>
              <a:t>России » </a:t>
            </a:r>
          </a:p>
        </p:txBody>
      </p:sp>
      <p:pic>
        <p:nvPicPr>
          <p:cNvPr id="1026" name="Picture 2" descr="H:\моя\фотки\сотрудники\женщины\IMG_1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16030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802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575452" cy="1143000"/>
          </a:xfrm>
        </p:spPr>
        <p:txBody>
          <a:bodyPr anchor="t">
            <a:noAutofit/>
          </a:bodyPr>
          <a:lstStyle/>
          <a:p>
            <a:r>
              <a:rPr lang="ru-RU" sz="1800" b="1" dirty="0" smtClean="0"/>
              <a:t>Органом  представительной власти в России </a:t>
            </a:r>
            <a:br>
              <a:rPr lang="ru-RU" sz="1800" b="1" dirty="0" smtClean="0"/>
            </a:br>
            <a:r>
              <a:rPr lang="ru-RU" sz="1800" b="1" dirty="0" smtClean="0"/>
              <a:t>начала </a:t>
            </a:r>
            <a:r>
              <a:rPr lang="en-US" sz="1800" b="1" dirty="0" smtClean="0"/>
              <a:t>XX</a:t>
            </a:r>
            <a:r>
              <a:rPr lang="ru-RU" sz="1800" b="1" dirty="0" smtClean="0"/>
              <a:t> века стала  Государственная Дума, которая  была  учреждена </a:t>
            </a:r>
            <a:br>
              <a:rPr lang="ru-RU" sz="1800" b="1" dirty="0" smtClean="0"/>
            </a:br>
            <a:r>
              <a:rPr lang="ru-RU" sz="1800" b="1" dirty="0" smtClean="0"/>
              <a:t> Манифестом  </a:t>
            </a:r>
            <a:r>
              <a:rPr lang="ru-RU" sz="1800" b="1" dirty="0"/>
              <a:t>Николая </a:t>
            </a:r>
            <a:r>
              <a:rPr lang="en-US" sz="1800" b="1" dirty="0"/>
              <a:t>II </a:t>
            </a:r>
            <a:r>
              <a:rPr lang="ru-RU" sz="1800" b="1" dirty="0"/>
              <a:t>от 17 октября 1905 </a:t>
            </a:r>
            <a:r>
              <a:rPr lang="ru-RU" sz="1800" b="1" dirty="0" smtClean="0"/>
              <a:t>года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«О  созыве  Государственной  Думы» 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25144"/>
            <a:ext cx="7772400" cy="9361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 </a:t>
            </a:r>
          </a:p>
        </p:txBody>
      </p:sp>
      <p:pic>
        <p:nvPicPr>
          <p:cNvPr id="4" name="Рисунок 3" descr="http://im8-tub-ru.yandex.net/i?id=243184800-42-72&amp;n=21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592288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6-tub-ru.yandex.net/i?id=196549871-21-72&amp;n=21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669307" cy="376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95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Главной  задачей Государственной  Думы  царской  России   </a:t>
            </a:r>
            <a:r>
              <a:rPr lang="ru-RU" sz="2400" b="1" dirty="0"/>
              <a:t>было возбуждение дел об отмене, изменении действующих или издании новых законов, за исключением основных государственных. </a:t>
            </a:r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6" name="Графический объект1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331640" y="1988840"/>
            <a:ext cx="6552728" cy="459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38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0078150"/>
              </p:ext>
            </p:extLst>
          </p:nvPr>
        </p:nvGraphicFramePr>
        <p:xfrm>
          <a:off x="395536" y="520180"/>
          <a:ext cx="8352928" cy="616699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808312"/>
                <a:gridCol w="3168352"/>
                <a:gridCol w="237626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ПАРТИЙНЫЙ СОСТАВ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ОСНОВНЫЕ ВОПРОСЫ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ПРИЧИНЫ РАЗГОНА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</a:tr>
              <a:tr h="1874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</a:t>
                      </a:r>
                      <a:r>
                        <a:rPr lang="ru-RU" sz="1300">
                          <a:effectLst/>
                        </a:rPr>
                        <a:t> ДУМА (АПРЕЛЬ – ИЮНЬ 1906 г)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2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Либеральные </a:t>
                      </a:r>
                      <a:r>
                        <a:rPr lang="ru-RU" sz="1300" dirty="0">
                          <a:effectLst/>
                        </a:rPr>
                        <a:t>партии – 43 %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Трудовики и социал-демократы – 23 %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Националисты – 14 %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Аграрный </a:t>
                      </a:r>
                      <a:r>
                        <a:rPr lang="ru-RU" sz="1300" dirty="0">
                          <a:effectLst/>
                        </a:rPr>
                        <a:t>вопрос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Проект </a:t>
                      </a:r>
                      <a:r>
                        <a:rPr lang="ru-RU" sz="1300" dirty="0">
                          <a:effectLst/>
                        </a:rPr>
                        <a:t>42-х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(кадеты)            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                                  Проект 104-х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 </a:t>
                      </a:r>
                      <a:r>
                        <a:rPr lang="ru-RU" sz="1300" dirty="0" smtClean="0">
                          <a:effectLst/>
                        </a:rPr>
                        <a:t>                                  </a:t>
                      </a:r>
                      <a:r>
                        <a:rPr lang="ru-RU" sz="1300" dirty="0">
                          <a:effectLst/>
                        </a:rPr>
                        <a:t>(трудовики)                                      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Дума </a:t>
                      </a:r>
                      <a:r>
                        <a:rPr lang="ru-RU" sz="1300" dirty="0">
                          <a:effectLst/>
                        </a:rPr>
                        <a:t>сеет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«смуту»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</a:tr>
              <a:tr h="1874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II</a:t>
                      </a:r>
                      <a:r>
                        <a:rPr lang="ru-RU" sz="1300">
                          <a:effectLst/>
                        </a:rPr>
                        <a:t> ДУМА (ФЕВРАЛЬ – ИЮНЬ 1907 г)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Революционно-демократические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партии – 43 %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Кадеты – 19 %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Правые – 10 %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Националисты – 15 %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Аграрный вопрос (основной); о реформе народного образования, налогообложения, политических свободах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Была еще более революционной, чем </a:t>
                      </a:r>
                      <a:r>
                        <a:rPr lang="en-US" sz="1300" dirty="0">
                          <a:effectLst/>
                        </a:rPr>
                        <a:t>I</a:t>
                      </a:r>
                      <a:r>
                        <a:rPr lang="ru-RU" sz="1300" dirty="0">
                          <a:effectLst/>
                        </a:rPr>
                        <a:t>-</a:t>
                      </a:r>
                      <a:r>
                        <a:rPr lang="ru-RU" sz="1300" dirty="0" err="1">
                          <a:effectLst/>
                        </a:rPr>
                        <a:t>ая</a:t>
                      </a:r>
                      <a:r>
                        <a:rPr lang="ru-RU" sz="1300" dirty="0">
                          <a:effectLst/>
                        </a:rPr>
                        <a:t>, по мнению императора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Николая </a:t>
                      </a:r>
                      <a:r>
                        <a:rPr lang="en-US" sz="1300" dirty="0">
                          <a:effectLst/>
                        </a:rPr>
                        <a:t>II 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</a:tr>
              <a:tr h="1874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III</a:t>
                      </a:r>
                      <a:r>
                        <a:rPr lang="ru-RU" sz="1300">
                          <a:effectLst/>
                        </a:rPr>
                        <a:t> ДУМА (1907 г. – 1912 г.) работала весь срок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Левые – 54 депутата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Правые + черносотенцы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144 депутата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Центр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Октябристы – 148 депутата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 позиции октябристов (их союза с другими партиями) зависело принятие Думой реакционного или либерального законопроекта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Распущена императорским указом в связи с окончанием срока деятельности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</a:tr>
              <a:tr h="1874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IV</a:t>
                      </a:r>
                      <a:r>
                        <a:rPr lang="ru-RU" sz="1300">
                          <a:effectLst/>
                        </a:rPr>
                        <a:t> ДУМА (осень 1912 г. – 25 февраля 1917 г.)</a:t>
                      </a:r>
                      <a:endParaRPr lang="ru-RU" sz="13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Умеренно правые и националисты – 185 депутатов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Октябристы – 98 депутатов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Кадеты – 59 депутатов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Остальные партии – 100 депутатов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Создание Временного правительства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Распущена решением Советов (орган власти большевиков)</a:t>
                      </a:r>
                      <a:endParaRPr lang="ru-RU" sz="13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68" marR="47568" marT="0" marB="0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4369831" y="1207822"/>
            <a:ext cx="598934" cy="6762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 flipH="1">
            <a:off x="3707904" y="1229139"/>
            <a:ext cx="661927" cy="143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79894" y="116632"/>
            <a:ext cx="5371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Государственная  Дума  в начале ХХ 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1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12 декабря 1993 года – принятие Конституции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772400" cy="411480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Указом от 21 сентября 1993 года № 1400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поэтапной конституционной реформе в Российской Федерации»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Российской Федерации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Б.Н.Ельцин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поручил Конституционной комиссии и Конституционному совещанию представить к 12 декабря 1993 года единый согласованный проект Конституции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13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352928" cy="4114800"/>
          </a:xfrm>
        </p:spPr>
        <p:txBody>
          <a:bodyPr/>
          <a:lstStyle/>
          <a:p>
            <a:r>
              <a:rPr lang="ru-RU" sz="4000" dirty="0"/>
              <a:t>Статья 94 Конституции определяет Федеральное Собрание как парламент Российской </a:t>
            </a:r>
            <a:r>
              <a:rPr lang="ru-RU" sz="4000" dirty="0" smtClean="0"/>
              <a:t>Федерации</a:t>
            </a:r>
          </a:p>
          <a:p>
            <a:endParaRPr lang="ru-RU" dirty="0"/>
          </a:p>
          <a:p>
            <a:r>
              <a:rPr lang="ru-RU" sz="4000" dirty="0" smtClean="0"/>
              <a:t>Парламент </a:t>
            </a:r>
            <a:r>
              <a:rPr lang="ru-RU" sz="4000" dirty="0"/>
              <a:t>провозглашен как представительный и законодательный орган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041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2800" dirty="0" smtClean="0"/>
              <a:t>ФЕДЕРАЛЬНОЕ СОБРАНИЕ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501122" cy="5715040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chemeClr val="bg1"/>
                </a:solidFill>
              </a:rPr>
              <a:t>Верхняя палата                                         Нижняя палата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Совет Федерации  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               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Государственная Дума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               (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СФ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)              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ГД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СОСТАВ</a:t>
            </a: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Представители субъектов РФ                                   Депутаты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(по 2 от каждого)                                         (народные избранники)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ФУНКЦИИ</a:t>
            </a: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Одобряет или отклоняет                                                    Принимает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федеральные законы                                                   федеральные законы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принятые  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ГД   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направляет на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рассмотрение  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СФ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Палаты парламента заседают отдельно.</a:t>
            </a: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233229">
            <a:off x="6984512" y="710767"/>
            <a:ext cx="5258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742482" y="757792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428860" y="2500306"/>
            <a:ext cx="157163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57818" y="2500306"/>
            <a:ext cx="185738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428860" y="4071942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57818" y="4000504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67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/>
              <a:t>ЗАСЕДАНИЕ</a:t>
            </a:r>
            <a:br>
              <a:rPr lang="ru-RU" sz="2800" b="1" dirty="0" smtClean="0"/>
            </a:br>
            <a:r>
              <a:rPr lang="ru-RU" sz="2800" b="1" dirty="0" smtClean="0"/>
              <a:t>СОВЕТА ФЕДЕРАЦИИ</a:t>
            </a:r>
            <a:endParaRPr lang="ru-RU" sz="2800" b="1" dirty="0"/>
          </a:p>
        </p:txBody>
      </p:sp>
      <p:pic>
        <p:nvPicPr>
          <p:cNvPr id="8" name="Содержимое 7" descr="http://img.gazeta.ru/files3/565/3739565/sof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43931" cy="485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15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/>
              <a:t>ЗАСЕДАНИЕ ГОСУДАРСТВЕННОЙ ДУМЫ</a:t>
            </a:r>
            <a:endParaRPr lang="ru-RU" sz="2800" b="1" dirty="0"/>
          </a:p>
        </p:txBody>
      </p:sp>
      <p:pic>
        <p:nvPicPr>
          <p:cNvPr id="4" name="Содержимое 3" descr="гос ду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52666" cy="533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790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подведем итог  как  формировалась парламентская власть в нашей стране в течении длительного исторического периода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81" t="47771" r="64735" b="31210"/>
          <a:stretch/>
        </p:blipFill>
        <p:spPr bwMode="auto">
          <a:xfrm>
            <a:off x="467544" y="1678590"/>
            <a:ext cx="2160240" cy="1310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54" t="45473" r="24624" b="31210"/>
          <a:stretch/>
        </p:blipFill>
        <p:spPr bwMode="auto">
          <a:xfrm>
            <a:off x="6539585" y="4653136"/>
            <a:ext cx="2448271" cy="171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71" t="47771" r="50049" b="34222"/>
          <a:stretch/>
        </p:blipFill>
        <p:spPr bwMode="auto">
          <a:xfrm>
            <a:off x="2627784" y="2333707"/>
            <a:ext cx="2232993" cy="1550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98" t="47771" r="38052" b="31210"/>
          <a:stretch/>
        </p:blipFill>
        <p:spPr bwMode="auto">
          <a:xfrm>
            <a:off x="4608909" y="3515957"/>
            <a:ext cx="2160240" cy="155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94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нового на уроке вы узнали?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определение </a:t>
            </a:r>
            <a:r>
              <a:rPr lang="ru-RU" dirty="0"/>
              <a:t>парламента, историю парламентаризма, </a:t>
            </a:r>
          </a:p>
          <a:p>
            <a:pPr lvl="0"/>
            <a:r>
              <a:rPr lang="ru-RU" dirty="0"/>
              <a:t>формирование ГД в истории России, </a:t>
            </a:r>
          </a:p>
          <a:p>
            <a:pPr lvl="0"/>
            <a:r>
              <a:rPr lang="ru-RU" dirty="0"/>
              <a:t>конституционные основы современного парламента и его структура в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52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Эпиграф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"Им нужны великие потрясения, нам нужна Великая Россия!"</a:t>
            </a:r>
          </a:p>
          <a:p>
            <a:endParaRPr lang="ru-RU" dirty="0" smtClean="0"/>
          </a:p>
          <a:p>
            <a:r>
              <a:rPr lang="ru-RU" dirty="0" smtClean="0"/>
              <a:t>                       </a:t>
            </a:r>
            <a:r>
              <a:rPr lang="ru-RU" sz="2400" b="1" i="1" dirty="0" smtClean="0">
                <a:latin typeface="Century" pitchFamily="18" charset="0"/>
              </a:rPr>
              <a:t>Петр   Аркадьевич  Столыпин </a:t>
            </a:r>
            <a:endParaRPr lang="ru-RU" sz="2400" b="1" i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5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Россия </a:t>
            </a:r>
            <a:r>
              <a:rPr lang="ru-RU" dirty="0"/>
              <a:t>как и много других государств пришла к парламентской системе путем проб и ошибок, в результате длительных исторических процессов трансформации власти в контексте всей мировой истории, и в истории нашего государства в частности.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сегодняшний день, мы можем говорить о прочном укоренении парламента как одного из главных политических институтов самоорганизации как нашего общества, так большинства стран мира.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26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повторение составленного в тетради ОК, параграф № 22, стр.235  </a:t>
            </a:r>
            <a:r>
              <a:rPr lang="ru-RU" dirty="0" err="1"/>
              <a:t>уч</a:t>
            </a:r>
            <a:r>
              <a:rPr lang="ru-RU" dirty="0"/>
              <a:t>-к  Боголюбова  «Обществознание»,10 </a:t>
            </a:r>
            <a:r>
              <a:rPr lang="ru-RU" dirty="0" err="1"/>
              <a:t>кл</a:t>
            </a:r>
            <a:r>
              <a:rPr lang="ru-RU" dirty="0"/>
              <a:t>.</a:t>
            </a:r>
          </a:p>
          <a:p>
            <a:r>
              <a:rPr lang="ru-RU" dirty="0"/>
              <a:t>-составить структуру парламента любого государства на выбор, на примере  структуры ФС РФ</a:t>
            </a:r>
          </a:p>
        </p:txBody>
      </p:sp>
    </p:spTree>
    <p:extLst>
      <p:ext uri="{BB962C8B-B14F-4D97-AF65-F5344CB8AC3E}">
        <p14:creationId xmlns:p14="http://schemas.microsoft.com/office/powerpoint/2010/main" xmlns="" val="23343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Н.М</a:t>
            </a:r>
            <a:r>
              <a:rPr lang="ru-RU" dirty="0"/>
              <a:t>. Карамзин Об  истории  государства  Российского – М., Просвещение  2006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Л.Н. Боголюбов Обществознание, 10 -11 класс, М. Просвещение,  2008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А.В. </a:t>
            </a:r>
            <a:r>
              <a:rPr lang="ru-RU" dirty="0" err="1"/>
              <a:t>Чудинов</a:t>
            </a:r>
            <a:r>
              <a:rPr lang="ru-RU" dirty="0"/>
              <a:t>, А.В. Гладышев  История, учебник  10-11 класс, Академия 2010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Дьяченко </a:t>
            </a:r>
            <a:r>
              <a:rPr lang="ru-RU" dirty="0"/>
              <a:t>В.К. Организационная структура учебного процесса и ее развитие. - М.: Педагогика, 2009. - 159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Иванова А.Ф. нетрадиционные формы работы на уроках // Преподавание истории в школе. 2004. № 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55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Актуализация знаний: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075240" cy="38884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dirty="0" smtClean="0"/>
              <a:t>Парламентаризм – это  основа  современного  демократического общества.  </a:t>
            </a:r>
          </a:p>
          <a:p>
            <a:pPr marL="0" indent="0" algn="ctr">
              <a:buNone/>
            </a:pPr>
            <a:r>
              <a:rPr lang="ru-RU" sz="4000" dirty="0"/>
              <a:t>Сегодняшний  урок посвящен зарождению и становлению парламентаризма в нашей стране.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b="1" dirty="0" smtClean="0"/>
              <a:t>27 </a:t>
            </a:r>
            <a:r>
              <a:rPr lang="ru-RU" sz="4000" b="1" dirty="0"/>
              <a:t>апреля 1906 года </a:t>
            </a:r>
            <a:r>
              <a:rPr lang="ru-RU" sz="4000" b="1" dirty="0" smtClean="0"/>
              <a:t>    </a:t>
            </a:r>
          </a:p>
          <a:p>
            <a:pPr marL="0" indent="0" algn="ctr">
              <a:buNone/>
            </a:pPr>
            <a:r>
              <a:rPr lang="ru-RU" sz="4000" dirty="0" smtClean="0"/>
              <a:t>- это дата начала  работы  1-й Государственной  Думы  в России, как  представительного  органа  власти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97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на уроке мы рассмотрим: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Исторические </a:t>
            </a:r>
            <a:r>
              <a:rPr lang="ru-RU" dirty="0"/>
              <a:t>этапы становления парламентаризма  в России.</a:t>
            </a:r>
          </a:p>
          <a:p>
            <a:pPr lvl="0"/>
            <a:r>
              <a:rPr lang="ru-RU" dirty="0"/>
              <a:t>Государственные Думы в царской России.</a:t>
            </a:r>
          </a:p>
          <a:p>
            <a:pPr lvl="0"/>
            <a:r>
              <a:rPr lang="ru-RU" dirty="0"/>
              <a:t>Конституционные основы современного этапа российского парламентаризма.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77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давайте вспомним: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 </a:t>
            </a:r>
            <a:r>
              <a:rPr lang="ru-RU" dirty="0"/>
              <a:t>Какой орган власти от представителей в роли народного собрания существовал на Руси ?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 </a:t>
            </a:r>
            <a:r>
              <a:rPr lang="ru-RU" dirty="0"/>
              <a:t>Где возникло вече, какие земли стали родоначальниками этого органа управления?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- Чем характеризуется вече:</a:t>
            </a:r>
          </a:p>
          <a:p>
            <a:r>
              <a:rPr lang="ru-RU" dirty="0"/>
              <a:t>а) какие вопросы решало;</a:t>
            </a:r>
          </a:p>
          <a:p>
            <a:r>
              <a:rPr lang="ru-RU" dirty="0"/>
              <a:t>б) состав (кто входил)?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58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Вече  в  Новгороде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upload.wikimedia.org/wikipedia/commons/8/8d/Pskov_Veche_Vasnetsov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84776" cy="485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91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давайте вспомним: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4. Какой </a:t>
            </a:r>
            <a:r>
              <a:rPr lang="ru-RU" dirty="0"/>
              <a:t>представитель органов в </a:t>
            </a:r>
            <a:r>
              <a:rPr lang="en-US" dirty="0"/>
              <a:t>XVI</a:t>
            </a:r>
            <a:r>
              <a:rPr lang="ru-RU" dirty="0"/>
              <a:t> в. пришел на смену вече?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 </a:t>
            </a:r>
            <a:r>
              <a:rPr lang="ru-RU" dirty="0"/>
              <a:t>Что же такое Земский Собор?</a:t>
            </a:r>
          </a:p>
          <a:p>
            <a:pPr marL="0" indent="0">
              <a:buNone/>
            </a:pPr>
            <a:r>
              <a:rPr lang="ru-RU" dirty="0" smtClean="0"/>
              <a:t>6.  </a:t>
            </a:r>
            <a:r>
              <a:rPr lang="ru-RU" dirty="0"/>
              <a:t>Чем характеризуется Земский Собор:</a:t>
            </a:r>
          </a:p>
          <a:p>
            <a:r>
              <a:rPr lang="ru-RU" dirty="0"/>
              <a:t>а) состав;</a:t>
            </a:r>
          </a:p>
          <a:p>
            <a:r>
              <a:rPr lang="ru-RU" dirty="0"/>
              <a:t>б) какие вопросы решались?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1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188640"/>
            <a:ext cx="7772400" cy="1143000"/>
          </a:xfrm>
        </p:spPr>
        <p:txBody>
          <a:bodyPr/>
          <a:lstStyle/>
          <a:p>
            <a:r>
              <a:rPr lang="ru-RU" b="1" dirty="0" smtClean="0"/>
              <a:t>Земский  собор</a:t>
            </a:r>
            <a:endParaRPr lang="ru-RU" b="1" dirty="0"/>
          </a:p>
        </p:txBody>
      </p:sp>
      <p:pic>
        <p:nvPicPr>
          <p:cNvPr id="4" name="Рисунок 3" descr="http://www.sinopa.ee/rusobraz/kartinki/images/kart15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0485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19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684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Впервые парламент возник как орган представительной власти в </a:t>
            </a:r>
            <a:r>
              <a:rPr lang="ru-RU" u="sng" dirty="0"/>
              <a:t>Англии во </a:t>
            </a:r>
            <a:r>
              <a:rPr lang="en-US" u="sng" dirty="0"/>
              <a:t>II</a:t>
            </a:r>
            <a:r>
              <a:rPr lang="ru-RU" u="sng" dirty="0"/>
              <a:t> половине </a:t>
            </a:r>
            <a:r>
              <a:rPr lang="en-US" u="sng" dirty="0"/>
              <a:t>XIII</a:t>
            </a:r>
            <a:r>
              <a:rPr lang="ru-RU" u="sng" dirty="0"/>
              <a:t> в. в Лондоне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42900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Парламент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орган представительной власти, являющийся высшим законодательным органом государства, в котором депутаты представляют интересы избравших их 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1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000000"/>
    </a:dk2>
    <a:lt2>
      <a:srgbClr val="CCECFF"/>
    </a:lt2>
    <a:accent1>
      <a:srgbClr val="6699FF"/>
    </a:accent1>
    <a:accent2>
      <a:srgbClr val="00CCCC"/>
    </a:accent2>
    <a:accent3>
      <a:srgbClr val="FFFFFF"/>
    </a:accent3>
    <a:accent4>
      <a:srgbClr val="000000"/>
    </a:accent4>
    <a:accent5>
      <a:srgbClr val="B8CAFF"/>
    </a:accent5>
    <a:accent6>
      <a:srgbClr val="00B9B9"/>
    </a:accent6>
    <a:hlink>
      <a:srgbClr val="CC99FF"/>
    </a:hlink>
    <a:folHlink>
      <a:srgbClr val="66CCFF"/>
    </a:folHlink>
  </a:clrScheme>
</a:themeOverride>
</file>

<file path=ppt/theme/themeOverride2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000000"/>
    </a:dk2>
    <a:lt2>
      <a:srgbClr val="CCECFF"/>
    </a:lt2>
    <a:accent1>
      <a:srgbClr val="6699FF"/>
    </a:accent1>
    <a:accent2>
      <a:srgbClr val="00CCCC"/>
    </a:accent2>
    <a:accent3>
      <a:srgbClr val="FFFFFF"/>
    </a:accent3>
    <a:accent4>
      <a:srgbClr val="000000"/>
    </a:accent4>
    <a:accent5>
      <a:srgbClr val="B8CAFF"/>
    </a:accent5>
    <a:accent6>
      <a:srgbClr val="00B9B9"/>
    </a:accent6>
    <a:hlink>
      <a:srgbClr val="CC99FF"/>
    </a:hlink>
    <a:folHlink>
      <a:srgbClr val="66CCFF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Тема Office 3">
    <a:dk1>
      <a:srgbClr val="000000"/>
    </a:dk1>
    <a:lt1>
      <a:srgbClr val="FFFFFF"/>
    </a:lt1>
    <a:dk2>
      <a:srgbClr val="000000"/>
    </a:dk2>
    <a:lt2>
      <a:srgbClr val="FFFFFF"/>
    </a:lt2>
    <a:accent1>
      <a:srgbClr val="CBCBCB"/>
    </a:accent1>
    <a:accent2>
      <a:srgbClr val="969696"/>
    </a:accent2>
    <a:accent3>
      <a:srgbClr val="FFFFFF"/>
    </a:accent3>
    <a:accent4>
      <a:srgbClr val="000000"/>
    </a:accent4>
    <a:accent5>
      <a:srgbClr val="E2E2E2"/>
    </a:accent5>
    <a:accent6>
      <a:srgbClr val="878787"/>
    </a:accent6>
    <a:hlink>
      <a:srgbClr val="5F5F5F"/>
    </a:hlink>
    <a:folHlink>
      <a:srgbClr val="EAEAEA"/>
    </a:folHlink>
  </a:clrScheme>
</a:themeOverride>
</file>

<file path=ppt/theme/themeOverride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807</Words>
  <Application>Microsoft Office PowerPoint</Application>
  <PresentationFormat>Экран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1_Тема Office</vt:lpstr>
      <vt:lpstr>Литейная</vt:lpstr>
      <vt:lpstr>« Развитие парламентаризма  в России » </vt:lpstr>
      <vt:lpstr>Эпиграф</vt:lpstr>
      <vt:lpstr>Актуализация знаний:</vt:lpstr>
      <vt:lpstr>Сегодня на уроке мы рассмотрим:</vt:lpstr>
      <vt:lpstr>давайте вспомним:</vt:lpstr>
      <vt:lpstr>Вече  в  Новгороде</vt:lpstr>
      <vt:lpstr>давайте вспомним:</vt:lpstr>
      <vt:lpstr>Земский  собор</vt:lpstr>
      <vt:lpstr>Слайд 9</vt:lpstr>
      <vt:lpstr>Органом  представительной власти в России  начала XX века стала  Государственная Дума, которая  была  учреждена   Манифестом  Николая II от 17 октября 1905 года  «О  созыве  Государственной  Думы» </vt:lpstr>
      <vt:lpstr>Слайд 11</vt:lpstr>
      <vt:lpstr>Слайд 12</vt:lpstr>
      <vt:lpstr>12 декабря 1993 года – принятие Конституции РФ</vt:lpstr>
      <vt:lpstr>Слайд 14</vt:lpstr>
      <vt:lpstr>ФЕДЕРАЛЬНОЕ СОБРАНИЕ </vt:lpstr>
      <vt:lpstr>ЗАСЕДАНИЕ СОВЕТА ФЕДЕРАЦИИ</vt:lpstr>
      <vt:lpstr>ЗАСЕДАНИЕ ГОСУДАРСТВЕННОЙ ДУМЫ</vt:lpstr>
      <vt:lpstr>подведем итог  как  формировалась парламентская власть в нашей стране в течении длительного исторического периода </vt:lpstr>
      <vt:lpstr>что нового на уроке вы узнали? </vt:lpstr>
      <vt:lpstr>Вывод: </vt:lpstr>
      <vt:lpstr>Домашнее задание: </vt:lpstr>
      <vt:lpstr>Список  литературы</vt:lpstr>
      <vt:lpstr>СПАСИБО ЗА УРОК!</vt:lpstr>
    </vt:vector>
  </TitlesOfParts>
  <Company>pu71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Дарья</cp:lastModifiedBy>
  <cp:revision>19</cp:revision>
  <dcterms:created xsi:type="dcterms:W3CDTF">2013-02-11T13:35:39Z</dcterms:created>
  <dcterms:modified xsi:type="dcterms:W3CDTF">2013-05-31T11:32:33Z</dcterms:modified>
</cp:coreProperties>
</file>