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3" r:id="rId1"/>
  </p:sldMasterIdLst>
  <p:sldIdLst>
    <p:sldId id="256" r:id="rId2"/>
    <p:sldId id="257" r:id="rId3"/>
    <p:sldId id="258" r:id="rId4"/>
    <p:sldId id="262" r:id="rId5"/>
    <p:sldId id="263" r:id="rId6"/>
    <p:sldId id="260" r:id="rId7"/>
    <p:sldId id="261" r:id="rId8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7" d="100"/>
          <a:sy n="67" d="100"/>
        </p:scale>
        <p:origin x="-606" y="8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458" name="Group 2"/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19459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19460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9461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grpSp>
          <p:nvGrpSpPr>
            <p:cNvPr id="19462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19463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9464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sp>
          <p:nvSpPr>
            <p:cNvPr id="19465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9466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9467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1946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676400"/>
            <a:ext cx="7772400" cy="1462088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19469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19470" name="Rectangle 14"/>
          <p:cNvSpPr>
            <a:spLocks noGrp="1" noChangeArrowheads="1"/>
          </p:cNvSpPr>
          <p:nvPr>
            <p:ph type="dt" sz="half" idx="2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ru-RU"/>
          </a:p>
        </p:txBody>
      </p:sp>
      <p:sp>
        <p:nvSpPr>
          <p:cNvPr id="19471" name="Rectangle 15"/>
          <p:cNvSpPr>
            <a:spLocks noGrp="1" noChangeArrowheads="1"/>
          </p:cNvSpPr>
          <p:nvPr>
            <p:ph type="ftr" sz="quarter" idx="3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ru-RU"/>
          </a:p>
        </p:txBody>
      </p:sp>
      <p:sp>
        <p:nvSpPr>
          <p:cNvPr id="19472" name="Rectangle 1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60DB8F58-C4E4-4511-ACC9-C383B0A7D407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DEBA334-2CC2-4A47-A72E-00DB3762825D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004050" y="214313"/>
            <a:ext cx="1951038" cy="59182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50938" y="214313"/>
            <a:ext cx="5700712" cy="59182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CFDB511-B459-46DF-BAC0-8F995ACB373D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C483CE4-3175-420E-8DDD-0BF3DFF9EBC0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733B395-5188-4F41-8DBC-DBCE20B74C0B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0E1161-E688-4696-9A15-F202D1322224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DCB7D48-0C12-43D2-A3DB-A7741968E3B6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74CB602-15FB-4B93-B398-F54F088389D5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5F95F38-236C-4582-81C1-740939EAA8D8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004F941-070C-4D45-8F96-090D5A10EEBE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A8E0396-942D-4CBF-9D53-EDF9E1A70ED1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ChangeArrowheads="1"/>
          </p:cNvSpPr>
          <p:nvPr/>
        </p:nvSpPr>
        <p:spPr bwMode="ltGray">
          <a:xfrm>
            <a:off x="417513" y="1098550"/>
            <a:ext cx="438150" cy="474663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kumimoji="1" lang="ru-RU" sz="2400"/>
          </a:p>
        </p:txBody>
      </p:sp>
      <p:sp>
        <p:nvSpPr>
          <p:cNvPr id="18435" name="Rectangle 3"/>
          <p:cNvSpPr>
            <a:spLocks noChangeArrowheads="1"/>
          </p:cNvSpPr>
          <p:nvPr/>
        </p:nvSpPr>
        <p:spPr bwMode="ltGray">
          <a:xfrm>
            <a:off x="800100" y="1098550"/>
            <a:ext cx="328613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kumimoji="1" lang="ru-RU" sz="2400"/>
          </a:p>
        </p:txBody>
      </p:sp>
      <p:sp>
        <p:nvSpPr>
          <p:cNvPr id="18436" name="Rectangle 4"/>
          <p:cNvSpPr>
            <a:spLocks noChangeArrowheads="1"/>
          </p:cNvSpPr>
          <p:nvPr/>
        </p:nvSpPr>
        <p:spPr bwMode="ltGray">
          <a:xfrm>
            <a:off x="541338" y="1520825"/>
            <a:ext cx="422275" cy="474663"/>
          </a:xfrm>
          <a:prstGeom prst="rect">
            <a:avLst/>
          </a:prstGeom>
          <a:solidFill>
            <a:schemeClr val="folHlink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kumimoji="1" lang="ru-RU" sz="2400"/>
          </a:p>
        </p:txBody>
      </p:sp>
      <p:sp>
        <p:nvSpPr>
          <p:cNvPr id="18437" name="Rectangle 5"/>
          <p:cNvSpPr>
            <a:spLocks noChangeArrowheads="1"/>
          </p:cNvSpPr>
          <p:nvPr/>
        </p:nvSpPr>
        <p:spPr bwMode="ltGray">
          <a:xfrm>
            <a:off x="911225" y="1520825"/>
            <a:ext cx="368300" cy="474663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kumimoji="1" lang="ru-RU" sz="2400"/>
          </a:p>
        </p:txBody>
      </p:sp>
      <p:sp>
        <p:nvSpPr>
          <p:cNvPr id="18438" name="Rectangle 6"/>
          <p:cNvSpPr>
            <a:spLocks noChangeArrowheads="1"/>
          </p:cNvSpPr>
          <p:nvPr/>
        </p:nvSpPr>
        <p:spPr bwMode="ltGray">
          <a:xfrm>
            <a:off x="127000" y="1447800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kumimoji="1" lang="ru-RU" sz="2400"/>
          </a:p>
        </p:txBody>
      </p:sp>
      <p:sp>
        <p:nvSpPr>
          <p:cNvPr id="18439" name="Rectangle 7"/>
          <p:cNvSpPr>
            <a:spLocks noChangeArrowheads="1"/>
          </p:cNvSpPr>
          <p:nvPr/>
        </p:nvSpPr>
        <p:spPr bwMode="gray">
          <a:xfrm>
            <a:off x="762000" y="990600"/>
            <a:ext cx="31750" cy="1052513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kumimoji="1" lang="ru-RU" sz="2400"/>
          </a:p>
        </p:txBody>
      </p:sp>
      <p:sp>
        <p:nvSpPr>
          <p:cNvPr id="18440" name="Rectangle 8"/>
          <p:cNvSpPr>
            <a:spLocks noChangeArrowheads="1"/>
          </p:cNvSpPr>
          <p:nvPr/>
        </p:nvSpPr>
        <p:spPr bwMode="gray">
          <a:xfrm>
            <a:off x="442913" y="1781175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kumimoji="1" lang="ru-RU" sz="2400"/>
          </a:p>
        </p:txBody>
      </p:sp>
      <p:sp>
        <p:nvSpPr>
          <p:cNvPr id="18441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150938" y="214313"/>
            <a:ext cx="7793037" cy="1462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8442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8443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62050" y="624363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ru-RU"/>
          </a:p>
        </p:txBody>
      </p:sp>
      <p:sp>
        <p:nvSpPr>
          <p:cNvPr id="18444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7600" y="6243638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18445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42150" y="624363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9803E750-D722-48FA-B198-E0C852934718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schu1238.mskzapad.ru/collective/pedagogical_collective/personalpages/mo_uchitelej_estestvenno-nauchnogo_cikla/malyarchuk_larisa_vasil_evna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</a:rPr>
              <a:t/>
            </a:r>
            <a:br>
              <a:rPr lang="ru-RU" sz="1600" b="1" dirty="0">
                <a:solidFill>
                  <a:schemeClr val="tx1"/>
                </a:solidFill>
                <a:latin typeface="Times New Roman" pitchFamily="18" charset="0"/>
              </a:rPr>
            </a:br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</a:rPr>
              <a:t/>
            </a:r>
            <a:br>
              <a:rPr lang="ru-RU" sz="1600" b="1" dirty="0">
                <a:solidFill>
                  <a:schemeClr val="tx1"/>
                </a:solidFill>
                <a:latin typeface="Times New Roman" pitchFamily="18" charset="0"/>
              </a:rPr>
            </a:br>
            <a:endParaRPr lang="ru-RU" sz="1600" b="1" dirty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39552" y="3886200"/>
            <a:ext cx="7993261" cy="17526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ru-RU" sz="2800" b="1" i="1" dirty="0">
                <a:solidFill>
                  <a:schemeClr val="folHlink"/>
                </a:solidFill>
                <a:latin typeface="Monotype Corsiva" pitchFamily="66" charset="0"/>
              </a:rPr>
              <a:t>Экологическое воспитание на уроках географии </a:t>
            </a:r>
            <a:endParaRPr lang="ru-RU" sz="2800" b="1" i="1" dirty="0" smtClean="0">
              <a:solidFill>
                <a:schemeClr val="folHlink"/>
              </a:solidFill>
              <a:latin typeface="Monotype Corsiva" pitchFamily="66" charset="0"/>
            </a:endParaRPr>
          </a:p>
          <a:p>
            <a:pPr>
              <a:lnSpc>
                <a:spcPct val="80000"/>
              </a:lnSpc>
            </a:pPr>
            <a:r>
              <a:rPr lang="ru-RU" sz="2800" b="1" i="1" dirty="0" smtClean="0">
                <a:solidFill>
                  <a:schemeClr val="folHlink"/>
                </a:solidFill>
                <a:latin typeface="Monotype Corsiva" pitchFamily="66" charset="0"/>
              </a:rPr>
              <a:t>и </a:t>
            </a:r>
            <a:r>
              <a:rPr lang="ru-RU" sz="2800" b="1" i="1" dirty="0">
                <a:solidFill>
                  <a:schemeClr val="folHlink"/>
                </a:solidFill>
                <a:latin typeface="Monotype Corsiva" pitchFamily="66" charset="0"/>
              </a:rPr>
              <a:t>во внеклассной работе</a:t>
            </a:r>
          </a:p>
          <a:p>
            <a:pPr>
              <a:lnSpc>
                <a:spcPct val="80000"/>
              </a:lnSpc>
            </a:pPr>
            <a:r>
              <a:rPr lang="ru-RU" sz="2000" dirty="0">
                <a:latin typeface="Times New Roman" pitchFamily="18" charset="0"/>
              </a:rPr>
              <a:t>(из опыта работы)</a:t>
            </a:r>
          </a:p>
          <a:p>
            <a:pPr algn="r">
              <a:lnSpc>
                <a:spcPct val="80000"/>
              </a:lnSpc>
            </a:pPr>
            <a:r>
              <a:rPr lang="ru-RU" sz="1600" dirty="0"/>
              <a:t>Опыт обобщила</a:t>
            </a:r>
          </a:p>
          <a:p>
            <a:pPr algn="r">
              <a:lnSpc>
                <a:spcPct val="80000"/>
              </a:lnSpc>
            </a:pPr>
            <a:r>
              <a:rPr lang="ru-RU" sz="1600" dirty="0"/>
              <a:t>у</a:t>
            </a:r>
            <a:r>
              <a:rPr lang="ru-RU" sz="1600" dirty="0" smtClean="0"/>
              <a:t>читель географии и экологии </a:t>
            </a:r>
          </a:p>
          <a:p>
            <a:pPr algn="r">
              <a:lnSpc>
                <a:spcPct val="80000"/>
              </a:lnSpc>
            </a:pPr>
            <a:r>
              <a:rPr lang="ru-RU" sz="1600" dirty="0" smtClean="0"/>
              <a:t>ГБОУ СОШ №1238 г.Москвы</a:t>
            </a:r>
          </a:p>
          <a:p>
            <a:pPr algn="r">
              <a:lnSpc>
                <a:spcPct val="80000"/>
              </a:lnSpc>
            </a:pPr>
            <a:r>
              <a:rPr lang="ru-RU" sz="1600" dirty="0" smtClean="0"/>
              <a:t>Малярчук Лариса Васильевна</a:t>
            </a:r>
            <a:endParaRPr lang="ru-RU" sz="1600" dirty="0"/>
          </a:p>
          <a:p>
            <a:pPr algn="r">
              <a:lnSpc>
                <a:spcPct val="80000"/>
              </a:lnSpc>
            </a:pPr>
            <a:endParaRPr lang="ru-RU" sz="1600" dirty="0"/>
          </a:p>
          <a:p>
            <a:pPr>
              <a:lnSpc>
                <a:spcPct val="80000"/>
              </a:lnSpc>
            </a:pPr>
            <a:r>
              <a:rPr lang="ru-RU" sz="1600" dirty="0" smtClean="0"/>
              <a:t>Москва 2014</a:t>
            </a:r>
            <a:endParaRPr lang="ru-RU" sz="1600" dirty="0"/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0" y="327024"/>
            <a:ext cx="91440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ru-RU" sz="1600" b="1" dirty="0" smtClean="0"/>
              <a:t>ГБОУ СОШ  с углублённым изучением английского языка №1238г.Москвы</a:t>
            </a:r>
            <a:r>
              <a:rPr lang="en-US" sz="1600" b="1" dirty="0" smtClean="0"/>
              <a:t> http://schu1238.mskzapad.ru/</a:t>
            </a:r>
            <a:endParaRPr lang="ru-RU" sz="1600" b="1" dirty="0" smtClean="0"/>
          </a:p>
          <a:p>
            <a:pPr algn="ctr"/>
            <a:endParaRPr lang="ru-RU" sz="1600" b="1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6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/>
              <a:t>I</a:t>
            </a:r>
            <a:r>
              <a:rPr lang="ru-RU" sz="2000"/>
              <a:t>. Информационно – справочные сведения об опыте.</a:t>
            </a:r>
          </a:p>
        </p:txBody>
      </p:sp>
      <p:sp>
        <p:nvSpPr>
          <p:cNvPr id="20487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467544" y="1773238"/>
            <a:ext cx="8497069" cy="4824114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900" dirty="0"/>
              <a:t>	 - </a:t>
            </a:r>
            <a:r>
              <a:rPr lang="ru-RU" sz="1400" b="1" dirty="0"/>
              <a:t>Длительность функционирования опыта</a:t>
            </a:r>
            <a:r>
              <a:rPr lang="ru-RU" sz="1400" dirty="0"/>
              <a:t>: с </a:t>
            </a:r>
            <a:r>
              <a:rPr lang="ru-RU" sz="1400" dirty="0" smtClean="0"/>
              <a:t>2005 </a:t>
            </a:r>
            <a:r>
              <a:rPr lang="ru-RU" sz="1400" dirty="0"/>
              <a:t>года</a:t>
            </a:r>
          </a:p>
          <a:p>
            <a:pPr>
              <a:lnSpc>
                <a:spcPct val="80000"/>
              </a:lnSpc>
            </a:pPr>
            <a:r>
              <a:rPr lang="ru-RU" sz="1400" dirty="0"/>
              <a:t>- </a:t>
            </a:r>
            <a:r>
              <a:rPr lang="ru-RU" sz="1400" b="1" dirty="0"/>
              <a:t>Место функционирования опыта:</a:t>
            </a:r>
            <a:r>
              <a:rPr lang="ru-RU" sz="1400" dirty="0"/>
              <a:t> </a:t>
            </a:r>
            <a:r>
              <a:rPr lang="ru-RU" sz="1400" dirty="0" smtClean="0"/>
              <a:t>ГБОУ СОШ №1238 г.Москвы</a:t>
            </a:r>
            <a:endParaRPr lang="ru-RU" sz="1400" dirty="0"/>
          </a:p>
          <a:p>
            <a:pPr>
              <a:lnSpc>
                <a:spcPct val="80000"/>
              </a:lnSpc>
            </a:pPr>
            <a:r>
              <a:rPr lang="ru-RU" sz="1400" dirty="0"/>
              <a:t>- </a:t>
            </a:r>
            <a:r>
              <a:rPr lang="ru-RU" sz="1400" b="1" dirty="0"/>
              <a:t>Наличие новизны опыта</a:t>
            </a:r>
            <a:r>
              <a:rPr lang="ru-RU" sz="1400" dirty="0"/>
              <a:t>: рационализаторский</a:t>
            </a:r>
          </a:p>
          <a:p>
            <a:pPr>
              <a:lnSpc>
                <a:spcPct val="80000"/>
              </a:lnSpc>
            </a:pPr>
            <a:r>
              <a:rPr lang="ru-RU" sz="1400" dirty="0"/>
              <a:t>- </a:t>
            </a:r>
            <a:r>
              <a:rPr lang="ru-RU" sz="1400" b="1" dirty="0"/>
              <a:t>Какими материалами представлен опыт</a:t>
            </a:r>
            <a:r>
              <a:rPr lang="ru-RU" sz="1400" dirty="0" smtClean="0"/>
              <a:t>: данный </a:t>
            </a:r>
            <a:r>
              <a:rPr lang="ru-RU" sz="1400" dirty="0"/>
              <a:t>опыт представлен настоящим </a:t>
            </a:r>
            <a:r>
              <a:rPr lang="ru-RU" sz="1400" dirty="0" smtClean="0"/>
              <a:t>описанием и следующими </a:t>
            </a:r>
            <a:r>
              <a:rPr lang="ru-RU" sz="1400" dirty="0"/>
              <a:t>информационно-методическими </a:t>
            </a:r>
            <a:r>
              <a:rPr lang="ru-RU" sz="1400" dirty="0" smtClean="0"/>
              <a:t>модулями.</a:t>
            </a:r>
            <a:endParaRPr lang="ru-RU" sz="1400" dirty="0"/>
          </a:p>
          <a:p>
            <a:pPr lvl="2">
              <a:lnSpc>
                <a:spcPct val="80000"/>
              </a:lnSpc>
            </a:pPr>
            <a:r>
              <a:rPr lang="ru-RU" sz="1400" dirty="0"/>
              <a:t>   1. Урок. </a:t>
            </a:r>
            <a:r>
              <a:rPr lang="ru-RU" sz="1400" dirty="0" smtClean="0"/>
              <a:t>10 </a:t>
            </a:r>
            <a:r>
              <a:rPr lang="ru-RU" sz="1400" dirty="0"/>
              <a:t>класс «Экологическая проблема </a:t>
            </a:r>
            <a:r>
              <a:rPr lang="ru-RU" sz="1400" dirty="0" smtClean="0"/>
              <a:t>человечества».</a:t>
            </a:r>
          </a:p>
          <a:p>
            <a:pPr lvl="2">
              <a:lnSpc>
                <a:spcPct val="80000"/>
              </a:lnSpc>
            </a:pPr>
            <a:r>
              <a:rPr lang="ru-RU" sz="1400" dirty="0"/>
              <a:t> </a:t>
            </a:r>
            <a:r>
              <a:rPr lang="ru-RU" sz="1400" dirty="0" smtClean="0"/>
              <a:t>  2. Урок-суд 10 класс «Взаимодействие общества и природы»</a:t>
            </a:r>
            <a:endParaRPr lang="ru-RU" sz="1400" dirty="0"/>
          </a:p>
          <a:p>
            <a:pPr lvl="2">
              <a:lnSpc>
                <a:spcPct val="80000"/>
              </a:lnSpc>
            </a:pPr>
            <a:r>
              <a:rPr lang="ru-RU" sz="1400" dirty="0"/>
              <a:t>   </a:t>
            </a:r>
            <a:r>
              <a:rPr lang="ru-RU" sz="1400" dirty="0" smtClean="0"/>
              <a:t>3. Урок. 6 </a:t>
            </a:r>
            <a:r>
              <a:rPr lang="ru-RU" sz="1400" dirty="0"/>
              <a:t>класс «Охрана вод Мирового океана»</a:t>
            </a:r>
          </a:p>
          <a:p>
            <a:pPr lvl="2">
              <a:lnSpc>
                <a:spcPct val="80000"/>
              </a:lnSpc>
            </a:pPr>
            <a:r>
              <a:rPr lang="ru-RU" sz="1400" dirty="0"/>
              <a:t>   </a:t>
            </a:r>
            <a:r>
              <a:rPr lang="ru-RU" sz="1400" dirty="0" smtClean="0"/>
              <a:t>4. </a:t>
            </a:r>
            <a:r>
              <a:rPr lang="ru-RU" sz="1400" dirty="0"/>
              <a:t>Урок. 9 класс </a:t>
            </a:r>
            <a:r>
              <a:rPr lang="ru-RU" sz="1400" dirty="0" smtClean="0"/>
              <a:t>«Туристический маршрут по Европейскому Югу России»</a:t>
            </a:r>
            <a:endParaRPr lang="ru-RU" sz="1400" dirty="0"/>
          </a:p>
          <a:p>
            <a:pPr lvl="2">
              <a:lnSpc>
                <a:spcPct val="80000"/>
              </a:lnSpc>
            </a:pPr>
            <a:r>
              <a:rPr lang="ru-RU" sz="1400" dirty="0"/>
              <a:t>   </a:t>
            </a:r>
            <a:r>
              <a:rPr lang="ru-RU" sz="1400" dirty="0" smtClean="0"/>
              <a:t>5.  Эколого-туристическая </a:t>
            </a:r>
            <a:r>
              <a:rPr lang="ru-RU" sz="1400" dirty="0"/>
              <a:t>тропы </a:t>
            </a:r>
            <a:r>
              <a:rPr lang="ru-RU" sz="1400" dirty="0" smtClean="0"/>
              <a:t>«Река </a:t>
            </a:r>
            <a:r>
              <a:rPr lang="ru-RU" sz="1400" dirty="0" err="1" smtClean="0"/>
              <a:t>Сетунь</a:t>
            </a:r>
            <a:r>
              <a:rPr lang="ru-RU" sz="1400" dirty="0" smtClean="0"/>
              <a:t>»</a:t>
            </a:r>
            <a:endParaRPr lang="ru-RU" sz="1400" dirty="0"/>
          </a:p>
          <a:p>
            <a:pPr lvl="2">
              <a:lnSpc>
                <a:spcPct val="80000"/>
              </a:lnSpc>
            </a:pPr>
            <a:r>
              <a:rPr lang="ru-RU" sz="1400" dirty="0"/>
              <a:t>   </a:t>
            </a:r>
            <a:r>
              <a:rPr lang="ru-RU" sz="1400" dirty="0" smtClean="0"/>
              <a:t>6. </a:t>
            </a:r>
            <a:r>
              <a:rPr lang="ru-RU" sz="1400" dirty="0"/>
              <a:t>Материалы лекции </a:t>
            </a:r>
            <a:r>
              <a:rPr lang="ru-RU" sz="1400" dirty="0" smtClean="0"/>
              <a:t>«Утилизация ТБО в Москве» </a:t>
            </a:r>
            <a:endParaRPr lang="ru-RU" sz="1400" dirty="0"/>
          </a:p>
          <a:p>
            <a:pPr lvl="2">
              <a:lnSpc>
                <a:spcPct val="80000"/>
              </a:lnSpc>
            </a:pPr>
            <a:r>
              <a:rPr lang="ru-RU" sz="1400" dirty="0"/>
              <a:t>   </a:t>
            </a:r>
            <a:r>
              <a:rPr lang="ru-RU" sz="1400" dirty="0" smtClean="0"/>
              <a:t>7. </a:t>
            </a:r>
            <a:r>
              <a:rPr lang="ru-RU" sz="1400" dirty="0"/>
              <a:t>Внеклассное мероприятие «Землянам чистую планету»</a:t>
            </a:r>
          </a:p>
          <a:p>
            <a:pPr lvl="2">
              <a:lnSpc>
                <a:spcPct val="80000"/>
              </a:lnSpc>
            </a:pPr>
            <a:r>
              <a:rPr lang="ru-RU" sz="1400" dirty="0"/>
              <a:t>   </a:t>
            </a:r>
            <a:r>
              <a:rPr lang="ru-RU" sz="1400" dirty="0" smtClean="0"/>
              <a:t>8. Проект 11 класс </a:t>
            </a:r>
            <a:r>
              <a:rPr lang="ru-RU" sz="1400" dirty="0"/>
              <a:t>«</a:t>
            </a:r>
            <a:r>
              <a:rPr lang="ru-RU" sz="1400" dirty="0" err="1"/>
              <a:t>Экоквартира</a:t>
            </a:r>
            <a:r>
              <a:rPr lang="ru-RU" sz="1400" dirty="0" smtClean="0"/>
              <a:t>».</a:t>
            </a:r>
            <a:endParaRPr lang="ru-RU" sz="1400" dirty="0"/>
          </a:p>
          <a:p>
            <a:pPr lvl="2">
              <a:lnSpc>
                <a:spcPct val="80000"/>
              </a:lnSpc>
            </a:pPr>
            <a:r>
              <a:rPr lang="ru-RU" sz="1400" dirty="0"/>
              <a:t>   </a:t>
            </a:r>
            <a:r>
              <a:rPr lang="ru-RU" sz="1400" dirty="0" smtClean="0"/>
              <a:t>9. </a:t>
            </a:r>
            <a:r>
              <a:rPr lang="ru-RU" sz="1400" dirty="0"/>
              <a:t>Сказка </a:t>
            </a:r>
            <a:r>
              <a:rPr lang="ru-RU" sz="1400" dirty="0" smtClean="0"/>
              <a:t>«Путешествие капельки»</a:t>
            </a:r>
            <a:endParaRPr lang="ru-RU" sz="1400" dirty="0"/>
          </a:p>
          <a:p>
            <a:pPr lvl="2">
              <a:lnSpc>
                <a:spcPct val="80000"/>
              </a:lnSpc>
            </a:pPr>
            <a:r>
              <a:rPr lang="ru-RU" sz="1400" dirty="0"/>
              <a:t>   </a:t>
            </a:r>
            <a:r>
              <a:rPr lang="ru-RU" sz="1400" dirty="0" smtClean="0"/>
              <a:t>10. </a:t>
            </a:r>
            <a:r>
              <a:rPr lang="ru-RU" sz="1400" dirty="0"/>
              <a:t>Материалы для бесед на </a:t>
            </a:r>
            <a:r>
              <a:rPr lang="ru-RU" sz="1400" dirty="0" smtClean="0"/>
              <a:t>темы: «Первоцветы», </a:t>
            </a:r>
            <a:r>
              <a:rPr lang="ru-RU" sz="1400" dirty="0"/>
              <a:t>«Международный день отказа </a:t>
            </a:r>
            <a:r>
              <a:rPr lang="ru-RU" sz="1400" dirty="0" smtClean="0"/>
              <a:t>  от курения»,«Международный день </a:t>
            </a:r>
            <a:r>
              <a:rPr lang="ru-RU" sz="1400" dirty="0"/>
              <a:t>против угрозы </a:t>
            </a:r>
            <a:r>
              <a:rPr lang="ru-RU" sz="1400" dirty="0" smtClean="0"/>
              <a:t>ядерной войны» «</a:t>
            </a:r>
            <a:r>
              <a:rPr lang="ru-RU" sz="1400" dirty="0"/>
              <a:t>Международный день борьбы со </a:t>
            </a:r>
            <a:r>
              <a:rPr lang="ru-RU" sz="1400" dirty="0" err="1"/>
              <a:t>СПИДом</a:t>
            </a:r>
            <a:r>
              <a:rPr lang="ru-RU" sz="1400" dirty="0" smtClean="0"/>
              <a:t>»,«</a:t>
            </a:r>
            <a:r>
              <a:rPr lang="ru-RU" sz="1400" dirty="0"/>
              <a:t>Дефицитная </a:t>
            </a:r>
            <a:r>
              <a:rPr lang="ru-RU" sz="1400" dirty="0" smtClean="0"/>
              <a:t>вода»,«День </a:t>
            </a:r>
            <a:r>
              <a:rPr lang="ru-RU" sz="1400" dirty="0"/>
              <a:t>защиты прав человека</a:t>
            </a:r>
            <a:r>
              <a:rPr lang="ru-RU" sz="1400" dirty="0" smtClean="0"/>
              <a:t>».</a:t>
            </a:r>
          </a:p>
          <a:p>
            <a:pPr lvl="2">
              <a:lnSpc>
                <a:spcPct val="80000"/>
              </a:lnSpc>
            </a:pPr>
            <a:r>
              <a:rPr lang="ru-RU" sz="1400" dirty="0"/>
              <a:t> </a:t>
            </a:r>
            <a:r>
              <a:rPr lang="ru-RU" sz="1400" dirty="0" smtClean="0"/>
              <a:t>  11.Проект 11 класс « Моё восприятие Москвы»</a:t>
            </a:r>
          </a:p>
          <a:p>
            <a:pPr lvl="2">
              <a:lnSpc>
                <a:spcPct val="80000"/>
              </a:lnSpc>
            </a:pPr>
            <a:r>
              <a:rPr lang="ru-RU" sz="1400" dirty="0"/>
              <a:t> </a:t>
            </a:r>
            <a:r>
              <a:rPr lang="ru-RU" sz="1400" dirty="0" smtClean="0"/>
              <a:t>  12.Проект «Экологический вестник»</a:t>
            </a:r>
          </a:p>
          <a:p>
            <a:pPr lvl="2">
              <a:lnSpc>
                <a:spcPct val="80000"/>
              </a:lnSpc>
            </a:pPr>
            <a:r>
              <a:rPr lang="ru-RU" sz="1400" dirty="0" smtClean="0"/>
              <a:t>   13. Проект 8 класс «Особо охраняемые природные территории России»</a:t>
            </a:r>
          </a:p>
          <a:p>
            <a:pPr lvl="2">
              <a:lnSpc>
                <a:spcPct val="80000"/>
              </a:lnSpc>
            </a:pPr>
            <a:r>
              <a:rPr lang="ru-RU" sz="1400" dirty="0"/>
              <a:t> </a:t>
            </a:r>
            <a:r>
              <a:rPr lang="ru-RU" sz="1400" dirty="0" smtClean="0"/>
              <a:t>  14.Проект «Тебе родиться на Земле счастливый выпал случай!»</a:t>
            </a:r>
            <a:endParaRPr lang="ru-RU" sz="1400" dirty="0"/>
          </a:p>
          <a:p>
            <a:pPr lvl="2">
              <a:lnSpc>
                <a:spcPct val="80000"/>
              </a:lnSpc>
            </a:pPr>
            <a:r>
              <a:rPr lang="ru-RU" sz="900" dirty="0"/>
              <a:t>		</a:t>
            </a:r>
          </a:p>
          <a:p>
            <a:pPr lvl="2">
              <a:lnSpc>
                <a:spcPct val="80000"/>
              </a:lnSpc>
            </a:pPr>
            <a:r>
              <a:rPr lang="ru-RU" sz="700" dirty="0"/>
              <a:t>	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1116013" y="188913"/>
            <a:ext cx="7793037" cy="1462087"/>
          </a:xfrm>
        </p:spPr>
        <p:txBody>
          <a:bodyPr/>
          <a:lstStyle/>
          <a:p>
            <a:r>
              <a:rPr lang="en-US" sz="2000"/>
              <a:t>II</a:t>
            </a:r>
            <a:r>
              <a:rPr lang="ru-RU" sz="2000"/>
              <a:t>. Технологические сведения об опыте.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lnSpc>
                <a:spcPct val="80000"/>
              </a:lnSpc>
              <a:buFont typeface="Wingdings" pitchFamily="2" charset="2"/>
              <a:buNone/>
            </a:pPr>
            <a:r>
              <a:rPr lang="ru-RU" sz="1800" b="1" i="1"/>
              <a:t>1. Актуальность опыта.</a:t>
            </a:r>
            <a:endParaRPr lang="ru-RU" sz="1800" b="1"/>
          </a:p>
          <a:p>
            <a:pPr marL="609600" indent="-609600">
              <a:lnSpc>
                <a:spcPct val="80000"/>
              </a:lnSpc>
            </a:pPr>
            <a:r>
              <a:rPr lang="ru-RU" sz="1800"/>
              <a:t>Обращение к теме «Вопросы экологии на уроках географии и во внеклассной работе» продиктовано её актуальностью. На протяжении столетий развития человеческого общества экономическая деятельность людей находилась в противоречии с сохранением природной среды. Человек научился добывать металлы и ископаемое топливо, перегородил плотинами реки и на месте бескрайних лесов проложил дороги, построил заводы. Человечество было так увлечено развитием своего экономического могущества, что не заметило, как в реках и морях стала погибать рыба, отравленная промышленными стоками, как стали исчезать леса и ценные виды животных. Воздух в городах стал грязным из-за автомобильных выхлопных газов, дыма заводов и тепловых электростанций. Люди задумались о том, как сохранить свой дом – Землю. Одна из причин этой экологической катастрофы кроется в незнании основных законов природы. В природе все взаимосвязано, поэтому началом решения проблемы является необходимость экологического воспитания учащихся.</a:t>
            </a:r>
          </a:p>
          <a:p>
            <a:pPr marL="609600" indent="-609600">
              <a:lnSpc>
                <a:spcPct val="80000"/>
              </a:lnSpc>
            </a:pPr>
            <a:endParaRPr lang="ru-RU" sz="1800"/>
          </a:p>
          <a:p>
            <a:pPr marL="609600" indent="-609600">
              <a:lnSpc>
                <a:spcPct val="80000"/>
              </a:lnSpc>
            </a:pPr>
            <a:endParaRPr lang="ru-RU" sz="800" b="1" i="1"/>
          </a:p>
          <a:p>
            <a:pPr marL="609600" indent="-609600">
              <a:lnSpc>
                <a:spcPct val="80000"/>
              </a:lnSpc>
            </a:pPr>
            <a:endParaRPr lang="ru-RU" sz="800"/>
          </a:p>
          <a:p>
            <a:pPr marL="609600" indent="-609600">
              <a:lnSpc>
                <a:spcPct val="80000"/>
              </a:lnSpc>
            </a:pPr>
            <a:endParaRPr lang="ru-RU" sz="800" b="1" i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/>
              <a:t>II</a:t>
            </a:r>
            <a:r>
              <a:rPr lang="ru-RU" sz="2400"/>
              <a:t>. Технологические сведения об опыте.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87450" y="1989138"/>
            <a:ext cx="7772400" cy="4114800"/>
          </a:xfrm>
        </p:spPr>
        <p:txBody>
          <a:bodyPr/>
          <a:lstStyle/>
          <a:p>
            <a:endParaRPr lang="ru-RU" sz="2400" b="1" i="1"/>
          </a:p>
          <a:p>
            <a:endParaRPr lang="ru-RU" sz="2400" b="1" i="1"/>
          </a:p>
          <a:p>
            <a:pPr>
              <a:buFont typeface="Wingdings" pitchFamily="2" charset="2"/>
              <a:buNone/>
            </a:pPr>
            <a:r>
              <a:rPr lang="ru-RU" sz="2000" b="1" i="1"/>
              <a:t>2.  Ведущая идея опыта</a:t>
            </a:r>
          </a:p>
          <a:p>
            <a:pPr>
              <a:buFont typeface="Wingdings" pitchFamily="2" charset="2"/>
              <a:buNone/>
            </a:pPr>
            <a:endParaRPr lang="ru-RU" sz="2000"/>
          </a:p>
          <a:p>
            <a:r>
              <a:rPr lang="ru-RU" sz="2000"/>
              <a:t>	Воспитание экологической культуры учащихся на уроках географии и во внеклассной  работе.</a:t>
            </a:r>
          </a:p>
          <a:p>
            <a:endParaRPr lang="ru-RU" sz="2000"/>
          </a:p>
          <a:p>
            <a:pPr>
              <a:buFont typeface="Wingdings" pitchFamily="2" charset="2"/>
              <a:buNone/>
            </a:pPr>
            <a:endParaRPr lang="ru-RU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/>
              <a:t>II</a:t>
            </a:r>
            <a:r>
              <a:rPr lang="ru-RU" sz="2400"/>
              <a:t>. Технологические сведения об опыте.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endParaRPr lang="ru-RU" sz="2400" b="1" i="1"/>
          </a:p>
          <a:p>
            <a:pPr>
              <a:lnSpc>
                <a:spcPct val="80000"/>
              </a:lnSpc>
            </a:pPr>
            <a:r>
              <a:rPr lang="ru-RU" sz="2000" b="1" i="1"/>
              <a:t>3. Педагогические задачи, решаемые в опыте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ru-RU" sz="2000"/>
          </a:p>
          <a:p>
            <a:pPr>
              <a:lnSpc>
                <a:spcPct val="80000"/>
              </a:lnSpc>
            </a:pPr>
            <a:r>
              <a:rPr lang="ru-RU" sz="2000"/>
              <a:t>- Формирование системы научных знаний, взглядов и убеждений, обеспечивающих стремление ответственного отношения школьников к окружающей среде во всех видах деятельности.</a:t>
            </a:r>
          </a:p>
          <a:p>
            <a:pPr>
              <a:lnSpc>
                <a:spcPct val="80000"/>
              </a:lnSpc>
            </a:pPr>
            <a:r>
              <a:rPr lang="ru-RU" sz="2000"/>
              <a:t>- Развитие личностных качеств учащихся, формирование у них экологически значимых стереотипов поведения и осознание природоохранных идеалов.</a:t>
            </a:r>
          </a:p>
          <a:p>
            <a:pPr>
              <a:lnSpc>
                <a:spcPct val="80000"/>
              </a:lnSpc>
            </a:pPr>
            <a:r>
              <a:rPr lang="ru-RU" sz="2000"/>
              <a:t>-  Развитие умения оценивать свое воздействие на окружающую природную среду с точки зрения не только своего благополучия, но и гармонии взаимоотношений в системе «природа и общество».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ru-RU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/>
              <a:t>IV</a:t>
            </a:r>
            <a:r>
              <a:rPr lang="ru-RU" sz="2000"/>
              <a:t>. Результативность опыта 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ru-RU" sz="2400" dirty="0" smtClean="0"/>
              <a:t>С результатами применения опыта можно ознакомиться на сайте ГБОУ СОШ №1238 пройдя по ссылке на мою персональную страницу </a:t>
            </a:r>
            <a:r>
              <a:rPr lang="en-US" sz="2400" dirty="0" smtClean="0">
                <a:hlinkClick r:id="rId2"/>
              </a:rPr>
              <a:t>http://schu1238.mskzapad.ru/collective/pedagogical_collective/personalpages/mo_uchitelej_estestvenno-nauchnogo_cikla/malyarchuk_larisa_vasil_evna/</a:t>
            </a:r>
            <a:endParaRPr lang="ru-RU" sz="2400" dirty="0" smtClean="0"/>
          </a:p>
          <a:p>
            <a:pPr>
              <a:lnSpc>
                <a:spcPct val="80000"/>
              </a:lnSpc>
            </a:pPr>
            <a:r>
              <a:rPr lang="ru-RU" sz="2400" dirty="0"/>
              <a:t>и</a:t>
            </a:r>
            <a:r>
              <a:rPr lang="ru-RU" sz="2400" dirty="0" smtClean="0"/>
              <a:t>ли  на моём сайте пройдя по ссылке</a:t>
            </a:r>
          </a:p>
          <a:p>
            <a:pPr>
              <a:lnSpc>
                <a:spcPct val="80000"/>
              </a:lnSpc>
            </a:pPr>
            <a:r>
              <a:rPr lang="en-US" sz="2400" dirty="0" smtClean="0"/>
              <a:t>http://nsportal.ru/malyarchuk-larisa-vasilevna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/>
              <a:t>V</a:t>
            </a:r>
            <a:r>
              <a:rPr lang="ru-RU" sz="2000"/>
              <a:t>. Перспективы развития опыта.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2988" y="1844675"/>
            <a:ext cx="7772400" cy="4608513"/>
          </a:xfrm>
        </p:spPr>
        <p:txBody>
          <a:bodyPr/>
          <a:lstStyle/>
          <a:p>
            <a:r>
              <a:rPr lang="ru-RU" sz="1600" dirty="0"/>
              <a:t>Экологическое воспитание учащихся обучающихся на уроках географии и внеклассной работе будет продолжаться в течение последующих лет. Потому что экологическое воспитание процесс непрерывный и актуальный в настоящее время.</a:t>
            </a:r>
          </a:p>
          <a:p>
            <a:r>
              <a:rPr lang="ru-RU" sz="1600" dirty="0"/>
              <a:t>	Планируется проведение следующей работы в рамках данной проблемы:</a:t>
            </a:r>
          </a:p>
          <a:p>
            <a:r>
              <a:rPr lang="ru-RU" sz="1600" dirty="0"/>
              <a:t>	- дальнейшая разработка тем по изучению географии своей местности.</a:t>
            </a:r>
          </a:p>
          <a:p>
            <a:r>
              <a:rPr lang="ru-RU" sz="1600" dirty="0"/>
              <a:t>	- внедрение информационных технологий в процессе преподавания географии.</a:t>
            </a:r>
          </a:p>
          <a:p>
            <a:r>
              <a:rPr lang="ru-RU" sz="1600" dirty="0"/>
              <a:t>	- подготовка и использование методических разработок по географии на </a:t>
            </a:r>
            <a:r>
              <a:rPr lang="ru-RU" sz="1600" dirty="0" smtClean="0"/>
              <a:t>основе ФГОС России.</a:t>
            </a:r>
            <a:endParaRPr lang="ru-RU" sz="1600" dirty="0"/>
          </a:p>
          <a:p>
            <a:r>
              <a:rPr lang="ru-RU" sz="1600" dirty="0"/>
              <a:t>	- совершенствование методов работы учащихся на экологических тропах по   проведению  </a:t>
            </a:r>
            <a:r>
              <a:rPr lang="ru-RU" sz="1600" dirty="0" smtClean="0"/>
              <a:t>исследований и </a:t>
            </a:r>
            <a:r>
              <a:rPr lang="ru-RU" sz="1600" dirty="0"/>
              <a:t>мониторинга </a:t>
            </a:r>
            <a:r>
              <a:rPr lang="ru-RU" sz="1600" dirty="0" smtClean="0"/>
              <a:t>экологического состояния Московского столичного региона.</a:t>
            </a:r>
            <a:endParaRPr lang="ru-RU" sz="1600" dirty="0"/>
          </a:p>
          <a:p>
            <a:pPr>
              <a:buFont typeface="Wingdings" pitchFamily="2" charset="2"/>
              <a:buNone/>
            </a:pPr>
            <a:r>
              <a:rPr lang="ru-RU" sz="1600" dirty="0"/>
              <a:t>	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Палитра">
  <a:themeElements>
    <a:clrScheme name="Палитра 3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Палитра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Палитра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алитра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алитра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алитра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алитра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алитра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Blends</Template>
  <TotalTime>121</TotalTime>
  <Words>381</Words>
  <Application>Microsoft Office PowerPoint</Application>
  <PresentationFormat>Экран (4:3)</PresentationFormat>
  <Paragraphs>62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3" baseType="lpstr">
      <vt:lpstr>Arial</vt:lpstr>
      <vt:lpstr>Tahoma</vt:lpstr>
      <vt:lpstr>Wingdings</vt:lpstr>
      <vt:lpstr>Times New Roman</vt:lpstr>
      <vt:lpstr>Monotype Corsiva</vt:lpstr>
      <vt:lpstr>Палитра</vt:lpstr>
      <vt:lpstr>  </vt:lpstr>
      <vt:lpstr>I. Информационно – справочные сведения об опыте.</vt:lpstr>
      <vt:lpstr>II. Технологические сведения об опыте.</vt:lpstr>
      <vt:lpstr>II. Технологические сведения об опыте.</vt:lpstr>
      <vt:lpstr>II. Технологические сведения об опыте.</vt:lpstr>
      <vt:lpstr>IV. Результативность опыта </vt:lpstr>
      <vt:lpstr>V. Перспективы развития опыта.</vt:lpstr>
    </vt:vector>
  </TitlesOfParts>
  <Company>2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малярчук л в</dc:creator>
  <cp:lastModifiedBy>ЛАРИСА</cp:lastModifiedBy>
  <cp:revision>10</cp:revision>
  <dcterms:created xsi:type="dcterms:W3CDTF">2007-01-27T17:59:40Z</dcterms:created>
  <dcterms:modified xsi:type="dcterms:W3CDTF">2014-03-10T11:51:28Z</dcterms:modified>
</cp:coreProperties>
</file>