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57" r:id="rId3"/>
    <p:sldId id="258" r:id="rId4"/>
    <p:sldId id="262" r:id="rId5"/>
    <p:sldId id="263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606" y="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945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946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946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946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946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946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946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6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6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94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94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947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947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947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0DB8F58-C4E4-4511-ACC9-C383B0A7D4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EBA334-2CC2-4A47-A72E-00DB376282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DB511-B459-46DF-BAC0-8F995ACB373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483CE4-3175-420E-8DDD-0BF3DFF9EBC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3B395-5188-4F41-8DBC-DBCE20B74C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0E1161-E688-4696-9A15-F202D13222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B7D48-0C12-43D2-A3DB-A7741968E3B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4CB602-15FB-4B93-B398-F54F088389D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F95F38-236C-4582-81C1-740939EAA8D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04F941-070C-4D45-8F96-090D5A10EE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8E0396-942D-4CBF-9D53-EDF9E1A70ED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4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84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84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803E750-D722-48FA-B198-E0C85293471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schu1238.mskzapad.ru/collective/pedagogical_collective/personalpages/mo_uchitelej_estestvenno-nauchnogo_cikla/malyarchuk_larisa_vasil_evna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</a:br>
            <a:endParaRPr lang="ru-RU" sz="16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3886200"/>
            <a:ext cx="7993261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b="1" i="1" dirty="0">
                <a:solidFill>
                  <a:schemeClr val="folHlink"/>
                </a:solidFill>
                <a:latin typeface="Monotype Corsiva" pitchFamily="66" charset="0"/>
              </a:rPr>
              <a:t>Экологическое воспитание на уроках географии </a:t>
            </a:r>
            <a:endParaRPr lang="ru-RU" sz="2800" b="1" i="1" dirty="0" smtClean="0">
              <a:solidFill>
                <a:schemeClr val="folHlink"/>
              </a:solidFill>
              <a:latin typeface="Monotype Corsiva" pitchFamily="66" charset="0"/>
            </a:endParaRPr>
          </a:p>
          <a:p>
            <a:pPr>
              <a:lnSpc>
                <a:spcPct val="80000"/>
              </a:lnSpc>
            </a:pPr>
            <a:r>
              <a:rPr lang="ru-RU" sz="2800" b="1" i="1" dirty="0" smtClean="0">
                <a:solidFill>
                  <a:schemeClr val="folHlink"/>
                </a:solidFill>
                <a:latin typeface="Monotype Corsiva" pitchFamily="66" charset="0"/>
              </a:rPr>
              <a:t>и </a:t>
            </a:r>
            <a:r>
              <a:rPr lang="ru-RU" sz="2800" b="1" i="1" dirty="0">
                <a:solidFill>
                  <a:schemeClr val="folHlink"/>
                </a:solidFill>
                <a:latin typeface="Monotype Corsiva" pitchFamily="66" charset="0"/>
              </a:rPr>
              <a:t>во внеклассной работе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latin typeface="Times New Roman" pitchFamily="18" charset="0"/>
              </a:rPr>
              <a:t>(из опыта работы)</a:t>
            </a:r>
          </a:p>
          <a:p>
            <a:pPr algn="r">
              <a:lnSpc>
                <a:spcPct val="80000"/>
              </a:lnSpc>
            </a:pPr>
            <a:r>
              <a:rPr lang="ru-RU" sz="1600" dirty="0"/>
              <a:t>Опыт обобщила</a:t>
            </a:r>
          </a:p>
          <a:p>
            <a:pPr algn="r">
              <a:lnSpc>
                <a:spcPct val="80000"/>
              </a:lnSpc>
            </a:pPr>
            <a:r>
              <a:rPr lang="ru-RU" sz="1600" dirty="0"/>
              <a:t>у</a:t>
            </a:r>
            <a:r>
              <a:rPr lang="ru-RU" sz="1600" dirty="0" smtClean="0"/>
              <a:t>читель географии и экологии </a:t>
            </a:r>
          </a:p>
          <a:p>
            <a:pPr algn="r">
              <a:lnSpc>
                <a:spcPct val="80000"/>
              </a:lnSpc>
            </a:pPr>
            <a:r>
              <a:rPr lang="ru-RU" sz="1600" dirty="0" smtClean="0"/>
              <a:t>ГБОУ СОШ №1238 г.Москвы</a:t>
            </a:r>
          </a:p>
          <a:p>
            <a:pPr algn="r">
              <a:lnSpc>
                <a:spcPct val="80000"/>
              </a:lnSpc>
            </a:pPr>
            <a:r>
              <a:rPr lang="ru-RU" sz="1600" dirty="0" smtClean="0"/>
              <a:t>Малярчук Лариса Васильевна</a:t>
            </a:r>
            <a:endParaRPr lang="ru-RU" sz="1600" dirty="0"/>
          </a:p>
          <a:p>
            <a:pPr algn="r">
              <a:lnSpc>
                <a:spcPct val="80000"/>
              </a:lnSpc>
            </a:pPr>
            <a:endParaRPr lang="ru-RU" sz="1600" dirty="0"/>
          </a:p>
          <a:p>
            <a:pPr>
              <a:lnSpc>
                <a:spcPct val="80000"/>
              </a:lnSpc>
            </a:pPr>
            <a:r>
              <a:rPr lang="ru-RU" sz="1600" dirty="0" smtClean="0"/>
              <a:t>Москва 2014</a:t>
            </a:r>
            <a:endParaRPr lang="ru-RU" sz="1600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327024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/>
              <a:t>ГБОУ СОШ  с углублённым изучением английского языка №1238г.Москвы</a:t>
            </a:r>
            <a:r>
              <a:rPr lang="en-US" sz="1600" b="1" dirty="0" smtClean="0"/>
              <a:t> http://schu1238.mskzapad.ru/</a:t>
            </a:r>
            <a:endParaRPr lang="ru-RU" sz="1600" b="1" dirty="0" smtClean="0"/>
          </a:p>
          <a:p>
            <a:pPr algn="ctr"/>
            <a:endParaRPr lang="ru-RU" sz="1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/>
              <a:t>I</a:t>
            </a:r>
            <a:r>
              <a:rPr lang="ru-RU" sz="2000"/>
              <a:t>. Информационно – справочные сведения об опыте.</a:t>
            </a:r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67544" y="1773238"/>
            <a:ext cx="8497069" cy="4824114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900" dirty="0"/>
              <a:t>	 - </a:t>
            </a:r>
            <a:r>
              <a:rPr lang="ru-RU" sz="1400" b="1" dirty="0"/>
              <a:t>Длительность функционирования опыта</a:t>
            </a:r>
            <a:r>
              <a:rPr lang="ru-RU" sz="1400" dirty="0"/>
              <a:t>: с </a:t>
            </a:r>
            <a:r>
              <a:rPr lang="ru-RU" sz="1400" dirty="0" smtClean="0"/>
              <a:t>2005 </a:t>
            </a:r>
            <a:r>
              <a:rPr lang="ru-RU" sz="1400" dirty="0"/>
              <a:t>года</a:t>
            </a:r>
          </a:p>
          <a:p>
            <a:pPr>
              <a:lnSpc>
                <a:spcPct val="80000"/>
              </a:lnSpc>
            </a:pPr>
            <a:r>
              <a:rPr lang="ru-RU" sz="1400" dirty="0"/>
              <a:t>- </a:t>
            </a:r>
            <a:r>
              <a:rPr lang="ru-RU" sz="1400" b="1" dirty="0"/>
              <a:t>Место функционирования опыта:</a:t>
            </a:r>
            <a:r>
              <a:rPr lang="ru-RU" sz="1400" dirty="0"/>
              <a:t> </a:t>
            </a:r>
            <a:r>
              <a:rPr lang="ru-RU" sz="1400" dirty="0" smtClean="0"/>
              <a:t>ГБОУ СОШ №1238 г.Москвы</a:t>
            </a:r>
            <a:endParaRPr lang="ru-RU" sz="1400" dirty="0"/>
          </a:p>
          <a:p>
            <a:pPr>
              <a:lnSpc>
                <a:spcPct val="80000"/>
              </a:lnSpc>
            </a:pPr>
            <a:r>
              <a:rPr lang="ru-RU" sz="1400" dirty="0"/>
              <a:t>- </a:t>
            </a:r>
            <a:r>
              <a:rPr lang="ru-RU" sz="1400" b="1" dirty="0"/>
              <a:t>Наличие новизны опыта</a:t>
            </a:r>
            <a:r>
              <a:rPr lang="ru-RU" sz="1400" dirty="0"/>
              <a:t>: рационализаторский</a:t>
            </a:r>
          </a:p>
          <a:p>
            <a:pPr>
              <a:lnSpc>
                <a:spcPct val="80000"/>
              </a:lnSpc>
            </a:pPr>
            <a:r>
              <a:rPr lang="ru-RU" sz="1400" dirty="0"/>
              <a:t>- </a:t>
            </a:r>
            <a:r>
              <a:rPr lang="ru-RU" sz="1400" b="1" dirty="0"/>
              <a:t>Какими материалами представлен опыт</a:t>
            </a:r>
            <a:r>
              <a:rPr lang="ru-RU" sz="1400" dirty="0" smtClean="0"/>
              <a:t>: данный </a:t>
            </a:r>
            <a:r>
              <a:rPr lang="ru-RU" sz="1400" dirty="0"/>
              <a:t>опыт представлен настоящим </a:t>
            </a:r>
            <a:r>
              <a:rPr lang="ru-RU" sz="1400" dirty="0" smtClean="0"/>
              <a:t>описанием и следующими </a:t>
            </a:r>
            <a:r>
              <a:rPr lang="ru-RU" sz="1400" dirty="0"/>
              <a:t>информационно-методическими </a:t>
            </a:r>
            <a:r>
              <a:rPr lang="ru-RU" sz="1400" dirty="0" smtClean="0"/>
              <a:t>модулями.</a:t>
            </a:r>
            <a:endParaRPr lang="ru-RU" sz="1400" dirty="0"/>
          </a:p>
          <a:p>
            <a:pPr lvl="2">
              <a:lnSpc>
                <a:spcPct val="80000"/>
              </a:lnSpc>
            </a:pPr>
            <a:r>
              <a:rPr lang="ru-RU" sz="1400" dirty="0"/>
              <a:t>   1. Урок. </a:t>
            </a:r>
            <a:r>
              <a:rPr lang="ru-RU" sz="1400" dirty="0" smtClean="0"/>
              <a:t>10 </a:t>
            </a:r>
            <a:r>
              <a:rPr lang="ru-RU" sz="1400" dirty="0"/>
              <a:t>класс «Экологическая проблема </a:t>
            </a:r>
            <a:r>
              <a:rPr lang="ru-RU" sz="1400" dirty="0" smtClean="0"/>
              <a:t>человечества».</a:t>
            </a:r>
          </a:p>
          <a:p>
            <a:pPr lvl="2">
              <a:lnSpc>
                <a:spcPct val="80000"/>
              </a:lnSpc>
            </a:pPr>
            <a:r>
              <a:rPr lang="ru-RU" sz="1400" dirty="0"/>
              <a:t> </a:t>
            </a:r>
            <a:r>
              <a:rPr lang="ru-RU" sz="1400" dirty="0" smtClean="0"/>
              <a:t>  2. Урок-суд 10 класс «Взаимодействие общества и природы»</a:t>
            </a:r>
            <a:endParaRPr lang="ru-RU" sz="1400" dirty="0"/>
          </a:p>
          <a:p>
            <a:pPr lvl="2">
              <a:lnSpc>
                <a:spcPct val="80000"/>
              </a:lnSpc>
            </a:pPr>
            <a:r>
              <a:rPr lang="ru-RU" sz="1400" dirty="0"/>
              <a:t>   </a:t>
            </a:r>
            <a:r>
              <a:rPr lang="ru-RU" sz="1400" dirty="0" smtClean="0"/>
              <a:t>3. Урок. 6 </a:t>
            </a:r>
            <a:r>
              <a:rPr lang="ru-RU" sz="1400" dirty="0"/>
              <a:t>класс «Охрана вод Мирового океана»</a:t>
            </a:r>
          </a:p>
          <a:p>
            <a:pPr lvl="2">
              <a:lnSpc>
                <a:spcPct val="80000"/>
              </a:lnSpc>
            </a:pPr>
            <a:r>
              <a:rPr lang="ru-RU" sz="1400" dirty="0"/>
              <a:t>   </a:t>
            </a:r>
            <a:r>
              <a:rPr lang="ru-RU" sz="1400" dirty="0" smtClean="0"/>
              <a:t>4. </a:t>
            </a:r>
            <a:r>
              <a:rPr lang="ru-RU" sz="1400" dirty="0"/>
              <a:t>Урок. 9 класс </a:t>
            </a:r>
            <a:r>
              <a:rPr lang="ru-RU" sz="1400" dirty="0" smtClean="0"/>
              <a:t>«Туристический маршрут по Европейскому Югу России»</a:t>
            </a:r>
            <a:endParaRPr lang="ru-RU" sz="1400" dirty="0"/>
          </a:p>
          <a:p>
            <a:pPr lvl="2">
              <a:lnSpc>
                <a:spcPct val="80000"/>
              </a:lnSpc>
            </a:pPr>
            <a:r>
              <a:rPr lang="ru-RU" sz="1400" dirty="0"/>
              <a:t>   </a:t>
            </a:r>
            <a:r>
              <a:rPr lang="ru-RU" sz="1400" dirty="0" smtClean="0"/>
              <a:t>5.  Эколого-туристическая </a:t>
            </a:r>
            <a:r>
              <a:rPr lang="ru-RU" sz="1400" dirty="0"/>
              <a:t>тропы </a:t>
            </a:r>
            <a:r>
              <a:rPr lang="ru-RU" sz="1400" dirty="0" smtClean="0"/>
              <a:t>«Река </a:t>
            </a:r>
            <a:r>
              <a:rPr lang="ru-RU" sz="1400" dirty="0" err="1" smtClean="0"/>
              <a:t>Сетунь</a:t>
            </a:r>
            <a:r>
              <a:rPr lang="ru-RU" sz="1400" dirty="0" smtClean="0"/>
              <a:t>»</a:t>
            </a:r>
            <a:endParaRPr lang="ru-RU" sz="1400" dirty="0"/>
          </a:p>
          <a:p>
            <a:pPr lvl="2">
              <a:lnSpc>
                <a:spcPct val="80000"/>
              </a:lnSpc>
            </a:pPr>
            <a:r>
              <a:rPr lang="ru-RU" sz="1400" dirty="0"/>
              <a:t>   </a:t>
            </a:r>
            <a:r>
              <a:rPr lang="ru-RU" sz="1400" dirty="0" smtClean="0"/>
              <a:t>6. </a:t>
            </a:r>
            <a:r>
              <a:rPr lang="ru-RU" sz="1400" dirty="0"/>
              <a:t>Материалы лекции </a:t>
            </a:r>
            <a:r>
              <a:rPr lang="ru-RU" sz="1400" dirty="0" smtClean="0"/>
              <a:t>«Утилизация ТБО в Москве» </a:t>
            </a:r>
            <a:endParaRPr lang="ru-RU" sz="1400" dirty="0"/>
          </a:p>
          <a:p>
            <a:pPr lvl="2">
              <a:lnSpc>
                <a:spcPct val="80000"/>
              </a:lnSpc>
            </a:pPr>
            <a:r>
              <a:rPr lang="ru-RU" sz="1400" dirty="0"/>
              <a:t>   </a:t>
            </a:r>
            <a:r>
              <a:rPr lang="ru-RU" sz="1400" dirty="0" smtClean="0"/>
              <a:t>7. </a:t>
            </a:r>
            <a:r>
              <a:rPr lang="ru-RU" sz="1400" dirty="0"/>
              <a:t>Внеклассное мероприятие «Землянам чистую планету»</a:t>
            </a:r>
          </a:p>
          <a:p>
            <a:pPr lvl="2">
              <a:lnSpc>
                <a:spcPct val="80000"/>
              </a:lnSpc>
            </a:pPr>
            <a:r>
              <a:rPr lang="ru-RU" sz="1400" dirty="0"/>
              <a:t>   </a:t>
            </a:r>
            <a:r>
              <a:rPr lang="ru-RU" sz="1400" dirty="0" smtClean="0"/>
              <a:t>8. Проект 11 класс </a:t>
            </a:r>
            <a:r>
              <a:rPr lang="ru-RU" sz="1400" dirty="0"/>
              <a:t>«</a:t>
            </a:r>
            <a:r>
              <a:rPr lang="ru-RU" sz="1400" dirty="0" err="1"/>
              <a:t>Экоквартира</a:t>
            </a:r>
            <a:r>
              <a:rPr lang="ru-RU" sz="1400" dirty="0" smtClean="0"/>
              <a:t>».</a:t>
            </a:r>
            <a:endParaRPr lang="ru-RU" sz="1400" dirty="0"/>
          </a:p>
          <a:p>
            <a:pPr lvl="2">
              <a:lnSpc>
                <a:spcPct val="80000"/>
              </a:lnSpc>
            </a:pPr>
            <a:r>
              <a:rPr lang="ru-RU" sz="1400" dirty="0"/>
              <a:t>   </a:t>
            </a:r>
            <a:r>
              <a:rPr lang="ru-RU" sz="1400" dirty="0" smtClean="0"/>
              <a:t>9. </a:t>
            </a:r>
            <a:r>
              <a:rPr lang="ru-RU" sz="1400" dirty="0"/>
              <a:t>Сказка </a:t>
            </a:r>
            <a:r>
              <a:rPr lang="ru-RU" sz="1400" dirty="0" smtClean="0"/>
              <a:t>«Путешествие капельки»</a:t>
            </a:r>
            <a:endParaRPr lang="ru-RU" sz="1400" dirty="0"/>
          </a:p>
          <a:p>
            <a:pPr lvl="2">
              <a:lnSpc>
                <a:spcPct val="80000"/>
              </a:lnSpc>
            </a:pPr>
            <a:r>
              <a:rPr lang="ru-RU" sz="1400" dirty="0"/>
              <a:t>   </a:t>
            </a:r>
            <a:r>
              <a:rPr lang="ru-RU" sz="1400" dirty="0" smtClean="0"/>
              <a:t>10. </a:t>
            </a:r>
            <a:r>
              <a:rPr lang="ru-RU" sz="1400" dirty="0"/>
              <a:t>Материалы для бесед на </a:t>
            </a:r>
            <a:r>
              <a:rPr lang="ru-RU" sz="1400" dirty="0" smtClean="0"/>
              <a:t>темы: «Первоцветы», </a:t>
            </a:r>
            <a:r>
              <a:rPr lang="ru-RU" sz="1400" dirty="0"/>
              <a:t>«Международный день отказа </a:t>
            </a:r>
            <a:r>
              <a:rPr lang="ru-RU" sz="1400" dirty="0" smtClean="0"/>
              <a:t>  от курения»,«Международный день </a:t>
            </a:r>
            <a:r>
              <a:rPr lang="ru-RU" sz="1400" dirty="0"/>
              <a:t>против угрозы </a:t>
            </a:r>
            <a:r>
              <a:rPr lang="ru-RU" sz="1400" dirty="0" smtClean="0"/>
              <a:t>ядерной войны» «</a:t>
            </a:r>
            <a:r>
              <a:rPr lang="ru-RU" sz="1400" dirty="0"/>
              <a:t>Международный день борьбы со </a:t>
            </a:r>
            <a:r>
              <a:rPr lang="ru-RU" sz="1400" dirty="0" err="1"/>
              <a:t>СПИДом</a:t>
            </a:r>
            <a:r>
              <a:rPr lang="ru-RU" sz="1400" dirty="0" smtClean="0"/>
              <a:t>»,«</a:t>
            </a:r>
            <a:r>
              <a:rPr lang="ru-RU" sz="1400" dirty="0"/>
              <a:t>Дефицитная </a:t>
            </a:r>
            <a:r>
              <a:rPr lang="ru-RU" sz="1400" dirty="0" smtClean="0"/>
              <a:t>вода»,«День </a:t>
            </a:r>
            <a:r>
              <a:rPr lang="ru-RU" sz="1400" dirty="0"/>
              <a:t>защиты прав человека</a:t>
            </a:r>
            <a:r>
              <a:rPr lang="ru-RU" sz="1400" dirty="0" smtClean="0"/>
              <a:t>».</a:t>
            </a:r>
          </a:p>
          <a:p>
            <a:pPr lvl="2">
              <a:lnSpc>
                <a:spcPct val="80000"/>
              </a:lnSpc>
            </a:pPr>
            <a:r>
              <a:rPr lang="ru-RU" sz="1400" dirty="0"/>
              <a:t> </a:t>
            </a:r>
            <a:r>
              <a:rPr lang="ru-RU" sz="1400" dirty="0" smtClean="0"/>
              <a:t>  11.Проект 11 класс « Моё восприятие Москвы»</a:t>
            </a:r>
          </a:p>
          <a:p>
            <a:pPr lvl="2">
              <a:lnSpc>
                <a:spcPct val="80000"/>
              </a:lnSpc>
            </a:pPr>
            <a:r>
              <a:rPr lang="ru-RU" sz="1400" dirty="0"/>
              <a:t> </a:t>
            </a:r>
            <a:r>
              <a:rPr lang="ru-RU" sz="1400" dirty="0" smtClean="0"/>
              <a:t>  12.Проект «Экологический вестник»</a:t>
            </a:r>
          </a:p>
          <a:p>
            <a:pPr lvl="2">
              <a:lnSpc>
                <a:spcPct val="80000"/>
              </a:lnSpc>
            </a:pPr>
            <a:r>
              <a:rPr lang="ru-RU" sz="1400" dirty="0" smtClean="0"/>
              <a:t>   13. Проект 8 класс «Особо охраняемые природные территории России»</a:t>
            </a:r>
          </a:p>
          <a:p>
            <a:pPr lvl="2">
              <a:lnSpc>
                <a:spcPct val="80000"/>
              </a:lnSpc>
            </a:pPr>
            <a:r>
              <a:rPr lang="ru-RU" sz="1400" dirty="0"/>
              <a:t> </a:t>
            </a:r>
            <a:r>
              <a:rPr lang="ru-RU" sz="1400" dirty="0" smtClean="0"/>
              <a:t>  14.Проект «Тебе родиться на Земле счастливый выпал случай!»</a:t>
            </a:r>
            <a:endParaRPr lang="ru-RU" sz="1400" dirty="0"/>
          </a:p>
          <a:p>
            <a:pPr lvl="2">
              <a:lnSpc>
                <a:spcPct val="80000"/>
              </a:lnSpc>
            </a:pPr>
            <a:r>
              <a:rPr lang="ru-RU" sz="900" dirty="0"/>
              <a:t>		</a:t>
            </a:r>
          </a:p>
          <a:p>
            <a:pPr lvl="2">
              <a:lnSpc>
                <a:spcPct val="80000"/>
              </a:lnSpc>
            </a:pPr>
            <a:r>
              <a:rPr lang="ru-RU" sz="700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188913"/>
            <a:ext cx="7793037" cy="1462087"/>
          </a:xfrm>
        </p:spPr>
        <p:txBody>
          <a:bodyPr/>
          <a:lstStyle/>
          <a:p>
            <a:r>
              <a:rPr lang="en-US" sz="2000"/>
              <a:t>II</a:t>
            </a:r>
            <a:r>
              <a:rPr lang="ru-RU" sz="2000"/>
              <a:t>. Технологические сведения об опыте.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i="1"/>
              <a:t>1. Актуальность опыта.</a:t>
            </a:r>
            <a:endParaRPr lang="ru-RU" sz="1800" b="1"/>
          </a:p>
          <a:p>
            <a:pPr marL="609600" indent="-609600">
              <a:lnSpc>
                <a:spcPct val="80000"/>
              </a:lnSpc>
            </a:pPr>
            <a:r>
              <a:rPr lang="ru-RU" sz="1800"/>
              <a:t>Обращение к теме «Вопросы экологии на уроках географии и во внеклассной работе» продиктовано её актуальностью. На протяжении столетий развития человеческого общества экономическая деятельность людей находилась в противоречии с сохранением природной среды. Человек научился добывать металлы и ископаемое топливо, перегородил плотинами реки и на месте бескрайних лесов проложил дороги, построил заводы. Человечество было так увлечено развитием своего экономического могущества, что не заметило, как в реках и морях стала погибать рыба, отравленная промышленными стоками, как стали исчезать леса и ценные виды животных. Воздух в городах стал грязным из-за автомобильных выхлопных газов, дыма заводов и тепловых электростанций. Люди задумались о том, как сохранить свой дом – Землю. Одна из причин этой экологической катастрофы кроется в незнании основных законов природы. В природе все взаимосвязано, поэтому началом решения проблемы является необходимость экологического воспитания учащихся.</a:t>
            </a:r>
          </a:p>
          <a:p>
            <a:pPr marL="609600" indent="-609600">
              <a:lnSpc>
                <a:spcPct val="80000"/>
              </a:lnSpc>
            </a:pPr>
            <a:endParaRPr lang="ru-RU" sz="1800"/>
          </a:p>
          <a:p>
            <a:pPr marL="609600" indent="-609600">
              <a:lnSpc>
                <a:spcPct val="80000"/>
              </a:lnSpc>
            </a:pPr>
            <a:endParaRPr lang="ru-RU" sz="800" b="1" i="1"/>
          </a:p>
          <a:p>
            <a:pPr marL="609600" indent="-609600">
              <a:lnSpc>
                <a:spcPct val="80000"/>
              </a:lnSpc>
            </a:pPr>
            <a:endParaRPr lang="ru-RU" sz="800"/>
          </a:p>
          <a:p>
            <a:pPr marL="609600" indent="-609600">
              <a:lnSpc>
                <a:spcPct val="80000"/>
              </a:lnSpc>
            </a:pPr>
            <a:endParaRPr lang="ru-RU" sz="800" b="1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II</a:t>
            </a:r>
            <a:r>
              <a:rPr lang="ru-RU" sz="2400"/>
              <a:t>. Технологические сведения об опыте.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989138"/>
            <a:ext cx="7772400" cy="4114800"/>
          </a:xfrm>
        </p:spPr>
        <p:txBody>
          <a:bodyPr/>
          <a:lstStyle/>
          <a:p>
            <a:endParaRPr lang="ru-RU" sz="2400" b="1" i="1"/>
          </a:p>
          <a:p>
            <a:endParaRPr lang="ru-RU" sz="2400" b="1" i="1"/>
          </a:p>
          <a:p>
            <a:pPr>
              <a:buFont typeface="Wingdings" pitchFamily="2" charset="2"/>
              <a:buNone/>
            </a:pPr>
            <a:r>
              <a:rPr lang="ru-RU" sz="2000" b="1" i="1"/>
              <a:t>2.  Ведущая идея опыта</a:t>
            </a:r>
          </a:p>
          <a:p>
            <a:pPr>
              <a:buFont typeface="Wingdings" pitchFamily="2" charset="2"/>
              <a:buNone/>
            </a:pPr>
            <a:endParaRPr lang="ru-RU" sz="2000"/>
          </a:p>
          <a:p>
            <a:r>
              <a:rPr lang="ru-RU" sz="2000"/>
              <a:t>	Воспитание экологической культуры учащихся на уроках географии и во внеклассной  работе.</a:t>
            </a:r>
          </a:p>
          <a:p>
            <a:endParaRPr lang="ru-RU" sz="2000"/>
          </a:p>
          <a:p>
            <a:pPr>
              <a:buFont typeface="Wingdings" pitchFamily="2" charset="2"/>
              <a:buNone/>
            </a:pPr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II</a:t>
            </a:r>
            <a:r>
              <a:rPr lang="ru-RU" sz="2400"/>
              <a:t>. Технологические сведения об опыте.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ru-RU" sz="2400" b="1" i="1"/>
          </a:p>
          <a:p>
            <a:pPr>
              <a:lnSpc>
                <a:spcPct val="80000"/>
              </a:lnSpc>
            </a:pPr>
            <a:r>
              <a:rPr lang="ru-RU" sz="2000" b="1" i="1"/>
              <a:t>3. Педагогические задачи, решаемые в опыте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/>
          </a:p>
          <a:p>
            <a:pPr>
              <a:lnSpc>
                <a:spcPct val="80000"/>
              </a:lnSpc>
            </a:pPr>
            <a:r>
              <a:rPr lang="ru-RU" sz="2000"/>
              <a:t>- Формирование системы научных знаний, взглядов и убеждений, обеспечивающих стремление ответственного отношения школьников к окружающей среде во всех видах деятельности.</a:t>
            </a:r>
          </a:p>
          <a:p>
            <a:pPr>
              <a:lnSpc>
                <a:spcPct val="80000"/>
              </a:lnSpc>
            </a:pPr>
            <a:r>
              <a:rPr lang="ru-RU" sz="2000"/>
              <a:t>- Развитие личностных качеств учащихся, формирование у них экологически значимых стереотипов поведения и осознание природоохранных идеалов.</a:t>
            </a:r>
          </a:p>
          <a:p>
            <a:pPr>
              <a:lnSpc>
                <a:spcPct val="80000"/>
              </a:lnSpc>
            </a:pPr>
            <a:r>
              <a:rPr lang="ru-RU" sz="2000"/>
              <a:t>-  Развитие умения оценивать свое воздействие на окружающую природную среду с точки зрения не только своего благополучия, но и гармонии взаимоотношений в системе «природа и общество».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/>
              <a:t>IV</a:t>
            </a:r>
            <a:r>
              <a:rPr lang="ru-RU" sz="2000"/>
              <a:t>. Результативность опыта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400" dirty="0" smtClean="0"/>
              <a:t>С результатами применения опыта можно ознакомиться на сайте ГБОУ СОШ №1238 пройдя по ссылке на мою персональную страницу </a:t>
            </a:r>
            <a:r>
              <a:rPr lang="en-US" sz="2400" dirty="0" smtClean="0">
                <a:hlinkClick r:id="rId2"/>
              </a:rPr>
              <a:t>http://schu1238.mskzapad.ru/collective/pedagogical_collective/personalpages/mo_uchitelej_estestvenno-nauchnogo_cikla/malyarchuk_larisa_vasil_evna/</a:t>
            </a:r>
            <a:endParaRPr lang="ru-RU" sz="2400" dirty="0" smtClean="0"/>
          </a:p>
          <a:p>
            <a:pPr>
              <a:lnSpc>
                <a:spcPct val="80000"/>
              </a:lnSpc>
            </a:pPr>
            <a:r>
              <a:rPr lang="ru-RU" sz="2400" dirty="0"/>
              <a:t>и</a:t>
            </a:r>
            <a:r>
              <a:rPr lang="ru-RU" sz="2400" dirty="0" smtClean="0"/>
              <a:t>ли  на моём сайте пройдя по ссылке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http://nsportal.ru/malyarchuk-larisa-vasilevna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/>
              <a:t>V</a:t>
            </a:r>
            <a:r>
              <a:rPr lang="ru-RU" sz="2000"/>
              <a:t>. Перспективы развития опыта.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844675"/>
            <a:ext cx="7772400" cy="4608513"/>
          </a:xfrm>
        </p:spPr>
        <p:txBody>
          <a:bodyPr/>
          <a:lstStyle/>
          <a:p>
            <a:r>
              <a:rPr lang="ru-RU" sz="1600" dirty="0"/>
              <a:t>Экологическое воспитание учащихся обучающихся на уроках географии и внеклассной работе будет продолжаться в течение последующих лет. Потому что экологическое воспитание процесс непрерывный и актуальный в настоящее время.</a:t>
            </a:r>
          </a:p>
          <a:p>
            <a:r>
              <a:rPr lang="ru-RU" sz="1600" dirty="0"/>
              <a:t>	Планируется проведение следующей работы в рамках данной проблемы:</a:t>
            </a:r>
          </a:p>
          <a:p>
            <a:r>
              <a:rPr lang="ru-RU" sz="1600" dirty="0"/>
              <a:t>	- дальнейшая разработка тем по изучению географии своей местности.</a:t>
            </a:r>
          </a:p>
          <a:p>
            <a:r>
              <a:rPr lang="ru-RU" sz="1600" dirty="0"/>
              <a:t>	- внедрение информационных технологий в процессе преподавания географии.</a:t>
            </a:r>
          </a:p>
          <a:p>
            <a:r>
              <a:rPr lang="ru-RU" sz="1600" dirty="0"/>
              <a:t>	- подготовка и использование методических разработок по географии на </a:t>
            </a:r>
            <a:r>
              <a:rPr lang="ru-RU" sz="1600" dirty="0" smtClean="0"/>
              <a:t>основе ФГОС России.</a:t>
            </a:r>
            <a:endParaRPr lang="ru-RU" sz="1600" dirty="0"/>
          </a:p>
          <a:p>
            <a:r>
              <a:rPr lang="ru-RU" sz="1600" dirty="0"/>
              <a:t>	- совершенствование методов работы учащихся на экологических тропах по   проведению  </a:t>
            </a:r>
            <a:r>
              <a:rPr lang="ru-RU" sz="1600" dirty="0" smtClean="0"/>
              <a:t>исследований и </a:t>
            </a:r>
            <a:r>
              <a:rPr lang="ru-RU" sz="1600" dirty="0"/>
              <a:t>мониторинга </a:t>
            </a:r>
            <a:r>
              <a:rPr lang="ru-RU" sz="1600" dirty="0" smtClean="0"/>
              <a:t>экологического состояния Московского столичного региона.</a:t>
            </a:r>
            <a:endParaRPr lang="ru-RU" sz="1600" dirty="0"/>
          </a:p>
          <a:p>
            <a:pPr>
              <a:buFont typeface="Wingdings" pitchFamily="2" charset="2"/>
              <a:buNone/>
            </a:pPr>
            <a:r>
              <a:rPr lang="ru-RU" sz="1600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121</TotalTime>
  <Words>381</Words>
  <Application>Microsoft Office PowerPoint</Application>
  <PresentationFormat>Экран (4:3)</PresentationFormat>
  <Paragraphs>62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Tahoma</vt:lpstr>
      <vt:lpstr>Wingdings</vt:lpstr>
      <vt:lpstr>Times New Roman</vt:lpstr>
      <vt:lpstr>Monotype Corsiva</vt:lpstr>
      <vt:lpstr>Палитра</vt:lpstr>
      <vt:lpstr>  </vt:lpstr>
      <vt:lpstr>I. Информационно – справочные сведения об опыте.</vt:lpstr>
      <vt:lpstr>II. Технологические сведения об опыте.</vt:lpstr>
      <vt:lpstr>II. Технологические сведения об опыте.</vt:lpstr>
      <vt:lpstr>II. Технологические сведения об опыте.</vt:lpstr>
      <vt:lpstr>IV. Результативность опыта </vt:lpstr>
      <vt:lpstr>V. Перспективы развития опыта.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малярчук л в</dc:creator>
  <cp:lastModifiedBy>ЛАРИСА</cp:lastModifiedBy>
  <cp:revision>10</cp:revision>
  <dcterms:created xsi:type="dcterms:W3CDTF">2007-01-27T17:59:40Z</dcterms:created>
  <dcterms:modified xsi:type="dcterms:W3CDTF">2014-03-10T11:51:28Z</dcterms:modified>
</cp:coreProperties>
</file>