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3"/>
  </p:notesMasterIdLst>
  <p:sldIdLst>
    <p:sldId id="340" r:id="rId3"/>
    <p:sldId id="257" r:id="rId4"/>
    <p:sldId id="341" r:id="rId5"/>
    <p:sldId id="348" r:id="rId6"/>
    <p:sldId id="347" r:id="rId7"/>
    <p:sldId id="342" r:id="rId8"/>
    <p:sldId id="300" r:id="rId9"/>
    <p:sldId id="349" r:id="rId10"/>
    <p:sldId id="343" r:id="rId11"/>
    <p:sldId id="350" r:id="rId12"/>
    <p:sldId id="321" r:id="rId13"/>
    <p:sldId id="354" r:id="rId14"/>
    <p:sldId id="279" r:id="rId15"/>
    <p:sldId id="330" r:id="rId16"/>
    <p:sldId id="351" r:id="rId17"/>
    <p:sldId id="356" r:id="rId18"/>
    <p:sldId id="357" r:id="rId19"/>
    <p:sldId id="344" r:id="rId20"/>
    <p:sldId id="353" r:id="rId21"/>
    <p:sldId id="34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ma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37F4B"/>
    <a:srgbClr val="0000CC"/>
    <a:srgbClr val="FF2C09"/>
    <a:srgbClr val="660066"/>
    <a:srgbClr val="DE2222"/>
    <a:srgbClr val="0033CC"/>
    <a:srgbClr val="008000"/>
    <a:srgbClr val="EA22E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091" autoAdjust="0"/>
    <p:restoredTop sz="94681" autoAdjust="0"/>
  </p:normalViewPr>
  <p:slideViewPr>
    <p:cSldViewPr>
      <p:cViewPr>
        <p:scale>
          <a:sx n="89" d="100"/>
          <a:sy n="89" d="100"/>
        </p:scale>
        <p:origin x="-612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382859812218818"/>
          <c:y val="1.8835207367851353E-2"/>
          <c:w val="0.89617140187781175"/>
          <c:h val="0.865481448285566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май 2012 - 2013</c:v>
                </c:pt>
                <c:pt idx="1">
                  <c:v>январь 2013 - 2014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7.0000000000000034E-2</c:v>
                </c:pt>
                <c:pt idx="1">
                  <c:v>0.22000000000000014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май 2012 - 2013</c:v>
                </c:pt>
                <c:pt idx="1">
                  <c:v>январь 2013 - 2014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0.48000000000000032</c:v>
                </c:pt>
                <c:pt idx="1">
                  <c:v>0.56999999999999995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май 2012 - 2013</c:v>
                </c:pt>
                <c:pt idx="1">
                  <c:v>январь 2013 - 2014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0.45</c:v>
                </c:pt>
                <c:pt idx="1">
                  <c:v>0.21000000000000021</c:v>
                </c:pt>
              </c:numCache>
            </c:numRef>
          </c:val>
        </c:ser>
        <c:shape val="box"/>
        <c:axId val="64305408"/>
        <c:axId val="64323584"/>
        <c:axId val="0"/>
      </c:bar3DChart>
      <c:catAx>
        <c:axId val="64305408"/>
        <c:scaling>
          <c:orientation val="minMax"/>
        </c:scaling>
        <c:axPos val="b"/>
        <c:tickLblPos val="nextTo"/>
        <c:crossAx val="64323584"/>
        <c:crosses val="autoZero"/>
        <c:auto val="1"/>
        <c:lblAlgn val="ctr"/>
        <c:lblOffset val="100"/>
      </c:catAx>
      <c:valAx>
        <c:axId val="64323584"/>
        <c:scaling>
          <c:orientation val="minMax"/>
        </c:scaling>
        <c:axPos val="l"/>
        <c:majorGridlines/>
        <c:numFmt formatCode="0%" sourceLinked="1"/>
        <c:tickLblPos val="nextTo"/>
        <c:crossAx val="6430540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80292-D375-4FC6-9322-CD43B813DF2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655C4-9189-40EA-9449-C73614327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BA0CD-0A95-4F14-8BE3-1A59D92F0E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Муниципальное казенное дошкольное образовательное учреждение «Детский сад № 1 «Гуси – лебеди» п. Ола»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240030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i="1" dirty="0" smtClean="0">
                <a:solidFill>
                  <a:srgbClr val="002060"/>
                </a:solidFill>
              </a:rPr>
              <a:t>Развитие творческих способностей детей дошкольного возраста через нетрадиционные формы изобразительной деятельности»</a:t>
            </a:r>
            <a:endParaRPr lang="ru-RU" sz="3600" dirty="0" smtClean="0">
              <a:solidFill>
                <a:srgbClr val="002060"/>
              </a:solidFill>
            </a:endParaRPr>
          </a:p>
          <a:p>
            <a:endParaRPr lang="ru-RU" sz="2800" dirty="0"/>
          </a:p>
        </p:txBody>
      </p:sp>
      <p:pic>
        <p:nvPicPr>
          <p:cNvPr id="4" name="Рисунок 3" descr="DSC0555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3714752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etskaya_ruka_v_kraskah_1920x120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14876" y="3786190"/>
            <a:ext cx="3857652" cy="283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DoloresCyr Black" pitchFamily="82" charset="0"/>
              </a:rPr>
              <a:t>Рисование пальчиками  и ладошкой.</a:t>
            </a:r>
            <a:endParaRPr lang="ru-RU" sz="5400" dirty="0"/>
          </a:p>
        </p:txBody>
      </p:sp>
      <p:pic>
        <p:nvPicPr>
          <p:cNvPr id="13" name="Содержимое 12" descr="00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0" y="1643063"/>
            <a:ext cx="3251200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56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1714488"/>
            <a:ext cx="321471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[WallpapersMania.nnm.ru]_vol51-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170" name="Picture 2" descr="D:\СЕМЬЯ\мамина папка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643049"/>
            <a:ext cx="3429024" cy="4702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398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DoloresCyr Black" pitchFamily="82" charset="0"/>
              </a:rPr>
              <a:t>Оттиск печатками</a:t>
            </a:r>
            <a:endParaRPr lang="ru-RU" sz="5400" dirty="0"/>
          </a:p>
        </p:txBody>
      </p:sp>
      <p:pic>
        <p:nvPicPr>
          <p:cNvPr id="8" name="Рисунок 7" descr="DSCN08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1500174"/>
            <a:ext cx="3546817" cy="491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Рисование мятой бумагой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7" name="Рисунок 6" descr="DSC056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6380" y="1785926"/>
            <a:ext cx="3143254" cy="419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:\Documents and Settings\Admin\Рабочий стол\иршмш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357430"/>
            <a:ext cx="4098929" cy="314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[WallpapersMania.nnm.ru]_vol126-0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i="1" dirty="0" smtClean="0">
                <a:latin typeface="Segoe Print" pitchFamily="2" charset="0"/>
              </a:rPr>
              <a:t/>
            </a:r>
            <a:br>
              <a:rPr lang="ru-RU" sz="2400" i="1" dirty="0" smtClean="0">
                <a:latin typeface="Segoe Print" pitchFamily="2" charset="0"/>
              </a:rPr>
            </a:b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> </a:t>
            </a:r>
            <a:r>
              <a:rPr lang="ru-RU" sz="4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DoloresCyr Black" pitchFamily="82" charset="0"/>
              </a:rPr>
              <a:t>Отпечатки листьев</a:t>
            </a:r>
            <a:endParaRPr lang="ru-RU" sz="4800" i="1" dirty="0">
              <a:latin typeface="Segoe Print" pitchFamily="2" charset="0"/>
            </a:endParaRPr>
          </a:p>
        </p:txBody>
      </p:sp>
      <p:pic>
        <p:nvPicPr>
          <p:cNvPr id="4" name="Рисунок 3" descr="002 (2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1643050"/>
            <a:ext cx="3571900" cy="4797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081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1857364"/>
            <a:ext cx="3331214" cy="448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[WallpapersMania.nnm.ru]_vol51-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074" name="Picture 2" descr="D:\СЕМЬЯ\мамина папка\podelki_detskie_2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643050"/>
            <a:ext cx="400052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563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1357298"/>
            <a:ext cx="3536180" cy="471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  <a:latin typeface="Segoe Print" pitchFamily="2" charset="0"/>
              </a:rPr>
              <a:t>Кляксография</a:t>
            </a:r>
            <a:endParaRPr lang="ru-RU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Монотипия пейзажная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8" name="Рисунок 7" descr="PICT0546"/>
          <p:cNvPicPr/>
          <p:nvPr/>
        </p:nvPicPr>
        <p:blipFill>
          <a:blip r:embed="rId3" cstate="email">
            <a:lum bright="-30000"/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785786" y="1714488"/>
            <a:ext cx="3429024" cy="4473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563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1571612"/>
            <a:ext cx="3411146" cy="4548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[WallpapersMania.nnm.ru]_vol51-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Рисование по мокрому фону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7" name="Рисунок 6" descr="001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1643050"/>
            <a:ext cx="3065159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56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1595402"/>
            <a:ext cx="3143272" cy="4191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35729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</a:rPr>
              <a:t>Сравнительные результаты диагностического обследования детей по развитию художественно – творческих способностей. Период: первое полугодие 2013-2014 </a:t>
            </a:r>
            <a:r>
              <a:rPr lang="ru-RU" sz="2700" b="1" dirty="0" err="1">
                <a:solidFill>
                  <a:srgbClr val="C00000"/>
                </a:solidFill>
              </a:rPr>
              <a:t>у.г</a:t>
            </a:r>
            <a:r>
              <a:rPr lang="ru-RU" sz="2700" dirty="0">
                <a:solidFill>
                  <a:srgbClr val="C00000"/>
                </a:solidFill>
              </a:rPr>
              <a:t/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Второе полугодие 2012 – 2013 </a:t>
            </a:r>
            <a:r>
              <a:rPr lang="ru-RU" sz="2700" b="1" dirty="0" err="1">
                <a:solidFill>
                  <a:srgbClr val="C00000"/>
                </a:solidFill>
              </a:rPr>
              <a:t>у.г</a:t>
            </a: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42910" y="2143116"/>
          <a:ext cx="5940425" cy="4114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286512" y="5572140"/>
            <a:ext cx="2714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6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Синий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высокий уровень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6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средний уровень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6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низкий уровень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D:\Program Files\Rjgbb\Documents and Settings\Admin\Рабочий стол\Портфель\с флешки март\картинки нетрад.рис\133173-1280x8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508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Рекомендации педагогам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981075"/>
            <a:ext cx="8147050" cy="4103688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используйте разные формы художественной деятельности: коллективное творчество, самостоятельную и игровую деятельность детей по освоению нетрадиционных техник изображения;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ru-RU" sz="2400" b="1" i="1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в </a:t>
            </a:r>
            <a:r>
              <a:rPr lang="ru-RU" sz="2400" b="1" i="1" dirty="0" smtClean="0">
                <a:solidFill>
                  <a:schemeClr val="bg1"/>
                </a:solidFill>
              </a:rPr>
              <a:t>планировании занятий по изобразительной деятельности соблюдайте систему и преемственность использования нетрадиционных изобразительных техник, учитывая возрастные и индивидуальные способности детей;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ru-RU" sz="2400" b="1" i="1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2400" b="1" i="1" dirty="0" smtClean="0">
                <a:solidFill>
                  <a:schemeClr val="bg1"/>
                </a:solidFill>
              </a:rPr>
              <a:t>повышайте свой профессиональный уровень и мастерство через ознакомление, и овладение новыми нетрадиционными способами и приемами изображения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endParaRPr lang="ru-RU" sz="1800" dirty="0"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6835-0A22-49D1-BEC2-152E095B84D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D:\Program Files\Rjgbb\Documents and Settings\Admin\Рабочий стол\Портфель\с флешки март\картинки нетрад.рис\2009081808532840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8" y="-31750"/>
            <a:ext cx="9158288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40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Рекомендации родителям: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765175"/>
            <a:ext cx="8353425" cy="467995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1800" dirty="0" smtClean="0"/>
              <a:t>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(карандаши, краски, кисти, фломастеры, восковые карандаши и т.д.) необходимо располагать в поле зрения малыша, чтобы у него возникло желание творить;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знакомьте его с окружающим миром вещей, живой и неживой природой, предметами изобразительного искусства, предлагайте  рисовать все, о чем ребенок любит говорить, и беседовать с ним обо всем, что он любит рисовать;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критикуйте ребенка и не торопите, наоборот, время от времени стимулируйте занятия ребенка рисованием;</a:t>
            </a:r>
          </a:p>
          <a:p>
            <a:pPr marL="0" indent="0">
              <a:buClr>
                <a:srgbClr val="FFFF00"/>
              </a:buClr>
              <a:buFont typeface="Wingdings 2" pitchFamily="18" charset="2"/>
              <a:buNone/>
              <a:defRPr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хвалите своего ребёнка, помогайте ему, доверяйте ему,         ведь ваш ребёнок индивидуален!</a:t>
            </a:r>
          </a:p>
          <a:p>
            <a:pPr>
              <a:defRPr/>
            </a:pPr>
            <a:endParaRPr lang="ru-RU" sz="1800" b="1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ru-RU" sz="18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B1B60-656C-4729-837B-02E174C80CD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[WallpapersMania.nnm.ru]_vol54-0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7488832" cy="4824536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DoloresCyr Black" pitchFamily="82" charset="0"/>
                <a:cs typeface="Angsana New" pitchFamily="18" charset="-34"/>
              </a:rPr>
              <a:t>«… Это правда! </a:t>
            </a:r>
          </a:p>
          <a:p>
            <a:pPr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DoloresCyr Black" pitchFamily="82" charset="0"/>
                <a:cs typeface="Angsana New" pitchFamily="18" charset="-34"/>
              </a:rPr>
              <a:t>Ну чего же тут скрывать? </a:t>
            </a:r>
          </a:p>
          <a:p>
            <a:pPr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DoloresCyr Black" pitchFamily="82" charset="0"/>
                <a:cs typeface="Angsana New" pitchFamily="18" charset="-34"/>
              </a:rPr>
              <a:t>Дети любят, очень любят рисовать! </a:t>
            </a:r>
          </a:p>
          <a:p>
            <a:pPr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DoloresCyr Black" pitchFamily="82" charset="0"/>
                <a:cs typeface="Angsana New" pitchFamily="18" charset="-34"/>
              </a:rPr>
              <a:t>На бумаге, на асфальте, на стене. </a:t>
            </a:r>
          </a:p>
          <a:p>
            <a:pPr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DoloresCyr Black" pitchFamily="82" charset="0"/>
                <a:cs typeface="Angsana New" pitchFamily="18" charset="-34"/>
              </a:rPr>
              <a:t>И в трамвае на окне….»</a:t>
            </a:r>
            <a:r>
              <a:rPr lang="ru-RU" sz="3600" b="1" i="1" dirty="0" smtClean="0">
                <a:solidFill>
                  <a:srgbClr val="7030A0"/>
                </a:solidFill>
                <a:latin typeface="Segoe Print" pitchFamily="2" charset="0"/>
                <a:cs typeface="Angsana New" pitchFamily="18" charset="-34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Segoe Print" pitchFamily="2" charset="0"/>
                <a:cs typeface="Angsana New" pitchFamily="18" charset="-34"/>
              </a:rPr>
              <a:t>                        </a:t>
            </a:r>
          </a:p>
          <a:p>
            <a:endParaRPr lang="ru-RU" dirty="0"/>
          </a:p>
        </p:txBody>
      </p:sp>
      <p:pic>
        <p:nvPicPr>
          <p:cNvPr id="5" name="Рисунок 4" descr="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81548" y="0"/>
            <a:ext cx="4262452" cy="3196840"/>
          </a:xfrm>
          <a:prstGeom prst="rect">
            <a:avLst/>
          </a:prstGeom>
        </p:spPr>
      </p:pic>
      <p:pic>
        <p:nvPicPr>
          <p:cNvPr id="6" name="Рисунок 5" descr="DSC0550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6314" y="3929066"/>
            <a:ext cx="3714776" cy="266106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1285860"/>
            <a:ext cx="7854950" cy="1752600"/>
          </a:xfrm>
        </p:spPr>
        <p:txBody>
          <a:bodyPr>
            <a:normAutofit/>
          </a:bodyPr>
          <a:lstStyle/>
          <a:p>
            <a:pPr marR="0" algn="ctr"/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44A9C-7AD7-4FAD-9A7F-D0DA4585591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>Рисование </a:t>
            </a:r>
            <a:b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</a:b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>с использованием нетрадиционной техники –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19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2C0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это рисование направленное на умение отходить от стандарта..</a:t>
            </a:r>
            <a:endParaRPr lang="ru-RU" dirty="0"/>
          </a:p>
        </p:txBody>
      </p:sp>
      <p:pic>
        <p:nvPicPr>
          <p:cNvPr id="4" name="Рисунок 3" descr="DSCN085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4" y="2643182"/>
            <a:ext cx="2357454" cy="341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084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2714620"/>
            <a:ext cx="2214577" cy="3346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562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71802" y="2643182"/>
            <a:ext cx="2928940" cy="390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78581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Осмысление окружающего мира через рисование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5715016"/>
            <a:ext cx="4357718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Осмысление окружающего мира</a:t>
            </a:r>
            <a:endParaRPr lang="ru-RU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2500306"/>
            <a:ext cx="1214446" cy="25717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Развивает зрение и движение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56" y="2500306"/>
            <a:ext cx="1214446" cy="25717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Конструирует зрительные образы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6116" y="2500306"/>
            <a:ext cx="1214446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Помогает овладеть формами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4876" y="2500306"/>
            <a:ext cx="1214446" cy="25717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Развивает чувственно-двигательную координацию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43636" y="2500306"/>
            <a:ext cx="1214446" cy="257176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Помогает постичь свойства материалов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72396" y="2500306"/>
            <a:ext cx="1214446" cy="25717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Обучает движениям, необходимым для тех или иных форм и линий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3821901" y="2107397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643174" y="1928802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1214414" y="1928802"/>
            <a:ext cx="121444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5072066" y="2071678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072198" y="2000240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643702" y="1928802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V="1">
            <a:off x="3607587" y="5250669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4714876" y="5214950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500694" y="5214950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>
            <a:off x="2571736" y="5214950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6357950" y="5214950"/>
            <a:ext cx="121444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0800000">
            <a:off x="1357290" y="5214950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2285984" y="1071546"/>
            <a:ext cx="4357718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Рисование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Влияние рисования на развитие психических функций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3429000"/>
            <a:ext cx="2071702" cy="13573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Рисование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3429000"/>
            <a:ext cx="2000264" cy="13573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Психические функции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7950" y="1500174"/>
            <a:ext cx="2428892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Память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50" y="2285992"/>
            <a:ext cx="2428892" cy="6334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7950" y="5929330"/>
            <a:ext cx="2428892" cy="5619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Речь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57950" y="5072074"/>
            <a:ext cx="2428892" cy="5715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Воображение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7950" y="4143380"/>
            <a:ext cx="2428892" cy="6143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Образное мышление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7950" y="3214686"/>
            <a:ext cx="2428892" cy="60484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Логическое мышление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2428860" y="3929066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429256" y="4214818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429256" y="3643314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429256" y="2928934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5072066" y="2214554"/>
            <a:ext cx="135732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5429256" y="4500570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5107785" y="5107793"/>
            <a:ext cx="135732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>Применение нетрадиционных техник изобразительной деятельности: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lvl="0"/>
            <a:r>
              <a:rPr lang="ru-RU" sz="4500" b="1" dirty="0" smtClean="0">
                <a:solidFill>
                  <a:srgbClr val="7030A0"/>
                </a:solidFill>
              </a:rPr>
              <a:t>способствует обогащению знаний и представлений детей о предметах и их использовании, материалах, их свойствах, способах применения;</a:t>
            </a:r>
          </a:p>
          <a:p>
            <a:pPr lvl="0"/>
            <a:endParaRPr lang="ru-RU" sz="4500" b="1" dirty="0" smtClean="0">
              <a:solidFill>
                <a:srgbClr val="7030A0"/>
              </a:solidFill>
            </a:endParaRPr>
          </a:p>
          <a:p>
            <a:pPr lvl="0"/>
            <a:r>
              <a:rPr lang="ru-RU" sz="4500" b="1" dirty="0" smtClean="0">
                <a:solidFill>
                  <a:srgbClr val="DE2222"/>
                </a:solidFill>
              </a:rPr>
              <a:t>стимулирует положительную мотивацию у ребенка, вызывает радостное настроение, снимает страх перед процессом рисования;</a:t>
            </a:r>
          </a:p>
          <a:p>
            <a:pPr lvl="0"/>
            <a:endParaRPr lang="ru-RU" sz="4500" b="1" dirty="0" smtClean="0">
              <a:solidFill>
                <a:srgbClr val="DE2222"/>
              </a:solidFill>
            </a:endParaRPr>
          </a:p>
          <a:p>
            <a:pPr lvl="0"/>
            <a:r>
              <a:rPr lang="ru-RU" sz="4500" b="1" dirty="0" smtClean="0">
                <a:solidFill>
                  <a:srgbClr val="0000CC"/>
                </a:solidFill>
              </a:rPr>
              <a:t>дает возможность экспериментировать;</a:t>
            </a:r>
          </a:p>
          <a:p>
            <a:pPr lvl="0"/>
            <a:endParaRPr lang="ru-RU" sz="4500" b="1" dirty="0" smtClean="0">
              <a:solidFill>
                <a:srgbClr val="0000CC"/>
              </a:solidFill>
            </a:endParaRPr>
          </a:p>
          <a:p>
            <a:pPr lvl="0"/>
            <a:r>
              <a:rPr lang="ru-RU" sz="4500" b="1" dirty="0" smtClean="0">
                <a:solidFill>
                  <a:srgbClr val="660066"/>
                </a:solidFill>
              </a:rPr>
              <a:t>развивает тактильную чувствительность, </a:t>
            </a:r>
            <a:r>
              <a:rPr lang="ru-RU" sz="4500" b="1" dirty="0" err="1" smtClean="0">
                <a:solidFill>
                  <a:srgbClr val="660066"/>
                </a:solidFill>
              </a:rPr>
              <a:t>цветовосприятие</a:t>
            </a:r>
            <a:r>
              <a:rPr lang="ru-RU" sz="4500" b="1" dirty="0" smtClean="0">
                <a:solidFill>
                  <a:srgbClr val="660066"/>
                </a:solidFill>
              </a:rPr>
              <a:t>;</a:t>
            </a:r>
          </a:p>
          <a:p>
            <a:pPr lvl="0"/>
            <a:endParaRPr lang="ru-RU" sz="4500" b="1" dirty="0" smtClean="0">
              <a:solidFill>
                <a:srgbClr val="660066"/>
              </a:solidFill>
            </a:endParaRPr>
          </a:p>
          <a:p>
            <a:pPr lvl="0"/>
            <a:r>
              <a:rPr lang="ru-RU" sz="4500" b="1" dirty="0" smtClean="0">
                <a:solidFill>
                  <a:srgbClr val="00B050"/>
                </a:solidFill>
              </a:rPr>
              <a:t>способствует развитию зрительно-моторной координации;</a:t>
            </a:r>
          </a:p>
          <a:p>
            <a:pPr lvl="0"/>
            <a:endParaRPr lang="ru-RU" sz="4500" b="1" dirty="0" smtClean="0">
              <a:solidFill>
                <a:srgbClr val="00B050"/>
              </a:solidFill>
            </a:endParaRPr>
          </a:p>
          <a:p>
            <a:pPr lvl="0"/>
            <a:r>
              <a:rPr lang="ru-RU" sz="4500" b="1" dirty="0" smtClean="0">
                <a:solidFill>
                  <a:srgbClr val="FF0000"/>
                </a:solidFill>
              </a:rPr>
              <a:t>не утомляет дошкольников, повышает работоспособность;</a:t>
            </a:r>
          </a:p>
          <a:p>
            <a:pPr lvl="0"/>
            <a:endParaRPr lang="ru-RU" sz="4500" b="1" dirty="0" smtClean="0">
              <a:solidFill>
                <a:srgbClr val="FF0000"/>
              </a:solidFill>
            </a:endParaRPr>
          </a:p>
          <a:p>
            <a:pPr lvl="0"/>
            <a:r>
              <a:rPr lang="ru-RU" sz="4500" b="1" dirty="0" smtClean="0">
                <a:solidFill>
                  <a:srgbClr val="7030A0"/>
                </a:solidFill>
              </a:rPr>
              <a:t>развивает нестандартность мышления, </a:t>
            </a:r>
            <a:r>
              <a:rPr lang="ru-RU" sz="4500" b="1" dirty="0" err="1" smtClean="0">
                <a:solidFill>
                  <a:srgbClr val="7030A0"/>
                </a:solidFill>
              </a:rPr>
              <a:t>раскрепощенность</a:t>
            </a:r>
            <a:r>
              <a:rPr lang="ru-RU" sz="4500" b="1" dirty="0" smtClean="0">
                <a:solidFill>
                  <a:srgbClr val="7030A0"/>
                </a:solidFill>
              </a:rPr>
              <a:t>, индивидуальность.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[WallpapersMania.nnm.ru]_vol51-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6851104" cy="8806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hlink"/>
                </a:solidFill>
                <a:latin typeface="DoloresCyr Black" pitchFamily="82" charset="0"/>
              </a:rPr>
              <a:t>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Нетрадиционные способы изображения в рисовании</a:t>
            </a:r>
            <a:endParaRPr lang="ru-RU" sz="2800" dirty="0" smtClean="0">
              <a:solidFill>
                <a:schemeClr val="tx2"/>
              </a:solidFill>
            </a:endParaRPr>
          </a:p>
        </p:txBody>
      </p:sp>
      <p:sp>
        <p:nvSpPr>
          <p:cNvPr id="23" name="Oval 11"/>
          <p:cNvSpPr>
            <a:spLocks noGrp="1" noChangeArrowheads="1"/>
          </p:cNvSpPr>
          <p:nvPr>
            <p:ph idx="1"/>
          </p:nvPr>
        </p:nvSpPr>
        <p:spPr bwMode="auto">
          <a:xfrm>
            <a:off x="2051720" y="1484785"/>
            <a:ext cx="2952328" cy="5760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Тампонирование</a:t>
            </a:r>
            <a:endParaRPr lang="ru-RU" sz="1800" b="1" dirty="0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95536" y="2204864"/>
            <a:ext cx="4032250" cy="10080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+mj-lt"/>
              </a:rPr>
              <a:t>Рисунок своими</a:t>
            </a:r>
          </a:p>
          <a:p>
            <a:pPr algn="ctr"/>
            <a:r>
              <a:rPr lang="ru-RU" b="1" dirty="0">
                <a:latin typeface="+mj-lt"/>
              </a:rPr>
              <a:t>руками (рисование </a:t>
            </a:r>
            <a:r>
              <a:rPr lang="ru-RU" b="1" dirty="0" smtClean="0">
                <a:latin typeface="+mj-lt"/>
              </a:rPr>
              <a:t>пальцами</a:t>
            </a:r>
          </a:p>
          <a:p>
            <a:pPr algn="ctr"/>
            <a:r>
              <a:rPr lang="ru-RU" b="1" dirty="0" smtClean="0">
                <a:latin typeface="+mj-lt"/>
              </a:rPr>
              <a:t> и ладошками)</a:t>
            </a:r>
            <a:endParaRPr lang="ru-RU" b="1" dirty="0">
              <a:latin typeface="+mj-lt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5219700" y="1412874"/>
            <a:ext cx="3312740" cy="93600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Рисование по мокрому</a:t>
            </a:r>
            <a:endParaRPr lang="ru-RU" b="1" dirty="0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5867400" y="2565400"/>
            <a:ext cx="3097213" cy="1008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 smtClean="0"/>
              <a:t>Изонить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323850" y="3357562"/>
            <a:ext cx="3168650" cy="107954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/>
              <a:t>Рисование штампом, </a:t>
            </a:r>
          </a:p>
          <a:p>
            <a:pPr algn="ctr"/>
            <a:r>
              <a:rPr lang="ru-RU" sz="1600" b="1" dirty="0" smtClean="0"/>
              <a:t>тычковое рисование,</a:t>
            </a:r>
          </a:p>
          <a:p>
            <a:pPr algn="ctr"/>
            <a:r>
              <a:rPr lang="ru-RU" sz="1600" b="1" dirty="0" smtClean="0"/>
              <a:t>оттиск</a:t>
            </a:r>
            <a:endParaRPr lang="ru-RU" sz="1600" b="1" dirty="0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6786578" y="4357694"/>
            <a:ext cx="2233612" cy="71965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Монотипия</a:t>
            </a:r>
            <a:r>
              <a:rPr lang="ru-RU" dirty="0">
                <a:latin typeface="Segoe Print" pitchFamily="2" charset="0"/>
              </a:rPr>
              <a:t> 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3779912" y="4941168"/>
            <a:ext cx="1944216" cy="5760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И другое</a:t>
            </a:r>
            <a:endParaRPr lang="ru-RU" b="1" dirty="0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971600" y="4941168"/>
            <a:ext cx="2232223" cy="5041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 smtClean="0"/>
              <a:t>Граттаж</a:t>
            </a:r>
            <a:endParaRPr lang="ru-RU" b="1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3131839" y="4292600"/>
            <a:ext cx="1368723" cy="6485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4860031" y="4437112"/>
            <a:ext cx="288030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6011863" y="4292600"/>
            <a:ext cx="792385" cy="2885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5940425" y="3500438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 flipV="1">
            <a:off x="5219701" y="2276872"/>
            <a:ext cx="720452" cy="1368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3" name="Line 18"/>
          <p:cNvSpPr>
            <a:spLocks noChangeShapeType="1"/>
          </p:cNvSpPr>
          <p:nvPr/>
        </p:nvSpPr>
        <p:spPr bwMode="auto">
          <a:xfrm flipH="1" flipV="1">
            <a:off x="4067943" y="2996952"/>
            <a:ext cx="791394" cy="7193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4" name="Line 19"/>
          <p:cNvSpPr>
            <a:spLocks noChangeShapeType="1"/>
          </p:cNvSpPr>
          <p:nvPr/>
        </p:nvSpPr>
        <p:spPr bwMode="auto">
          <a:xfrm flipH="1" flipV="1">
            <a:off x="3348038" y="3860800"/>
            <a:ext cx="10795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5" name="Oval 20"/>
          <p:cNvSpPr>
            <a:spLocks noChangeArrowheads="1"/>
          </p:cNvSpPr>
          <p:nvPr/>
        </p:nvSpPr>
        <p:spPr bwMode="auto">
          <a:xfrm>
            <a:off x="6588125" y="5516563"/>
            <a:ext cx="2305050" cy="10810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 smtClean="0"/>
              <a:t>Кляксография</a:t>
            </a:r>
            <a:endParaRPr lang="ru-RU" b="1" dirty="0"/>
          </a:p>
        </p:txBody>
      </p:sp>
      <p:sp>
        <p:nvSpPr>
          <p:cNvPr id="14356" name="Line 21"/>
          <p:cNvSpPr>
            <a:spLocks noChangeShapeType="1"/>
          </p:cNvSpPr>
          <p:nvPr/>
        </p:nvSpPr>
        <p:spPr bwMode="auto">
          <a:xfrm>
            <a:off x="5795963" y="4437063"/>
            <a:ext cx="1152301" cy="1224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7" name="Oval 23"/>
          <p:cNvSpPr>
            <a:spLocks noChangeArrowheads="1"/>
          </p:cNvSpPr>
          <p:nvPr/>
        </p:nvSpPr>
        <p:spPr bwMode="auto">
          <a:xfrm>
            <a:off x="755576" y="5589240"/>
            <a:ext cx="2447925" cy="10081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/>
              <a:t>Рисование расческой, </a:t>
            </a:r>
            <a:endParaRPr lang="en-US" sz="1600" b="1" dirty="0" smtClean="0"/>
          </a:p>
          <a:p>
            <a:pPr algn="ctr"/>
            <a:r>
              <a:rPr lang="ru-RU" sz="1600" b="1" dirty="0" smtClean="0"/>
              <a:t>зубной щеткой</a:t>
            </a:r>
            <a:endParaRPr lang="ru-RU" sz="1600" b="1" dirty="0"/>
          </a:p>
        </p:txBody>
      </p:sp>
      <p:sp>
        <p:nvSpPr>
          <p:cNvPr id="14358" name="Line 24"/>
          <p:cNvSpPr>
            <a:spLocks noChangeShapeType="1"/>
          </p:cNvSpPr>
          <p:nvPr/>
        </p:nvSpPr>
        <p:spPr bwMode="auto">
          <a:xfrm flipH="1">
            <a:off x="3059113" y="4437063"/>
            <a:ext cx="165735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 flipV="1">
            <a:off x="4572000" y="1988840"/>
            <a:ext cx="504056" cy="1655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3357554" y="5786454"/>
            <a:ext cx="3230669" cy="9286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/>
              <a:t>Рисование солью, крупами, </a:t>
            </a:r>
          </a:p>
          <a:p>
            <a:pPr algn="ctr"/>
            <a:r>
              <a:rPr lang="ru-RU" sz="1600" b="1" dirty="0" smtClean="0"/>
              <a:t>песком</a:t>
            </a:r>
            <a:endParaRPr lang="ru-RU" sz="1600" b="1" dirty="0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5724129" y="4509120"/>
            <a:ext cx="144016" cy="13681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3929058" y="3214686"/>
            <a:ext cx="2281252" cy="15509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Нетрадиционные техники изобразительной  деятельности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57752" y="60722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43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Уголок творчества </a:t>
            </a:r>
            <a:r>
              <a:rPr lang="ru-RU" sz="6000" dirty="0" smtClean="0">
                <a:solidFill>
                  <a:srgbClr val="0033CC"/>
                </a:solidFill>
                <a:latin typeface="Arial Black" pitchFamily="34" charset="0"/>
              </a:rPr>
              <a:t>«</a:t>
            </a:r>
            <a:r>
              <a:rPr lang="ru-RU" sz="6000" dirty="0" smtClean="0">
                <a:solidFill>
                  <a:srgbClr val="7030A0"/>
                </a:solidFill>
                <a:latin typeface="Arial Black" pitchFamily="34" charset="0"/>
              </a:rPr>
              <a:t>Т</a:t>
            </a: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Ю</a:t>
            </a:r>
            <a:r>
              <a:rPr lang="ru-RU" sz="6000" dirty="0" smtClean="0">
                <a:solidFill>
                  <a:srgbClr val="00B0F0"/>
                </a:solidFill>
                <a:latin typeface="Arial Black" pitchFamily="34" charset="0"/>
              </a:rPr>
              <a:t>Б</a:t>
            </a:r>
            <a:r>
              <a:rPr lang="ru-RU" sz="6000" dirty="0" smtClean="0">
                <a:solidFill>
                  <a:srgbClr val="0070C0"/>
                </a:solidFill>
                <a:latin typeface="Arial Black" pitchFamily="34" charset="0"/>
              </a:rPr>
              <a:t>И</a:t>
            </a:r>
            <a:r>
              <a:rPr lang="ru-RU" sz="6000" dirty="0" smtClean="0">
                <a:solidFill>
                  <a:srgbClr val="FFFF00"/>
                </a:solidFill>
                <a:latin typeface="Arial Black" pitchFamily="34" charset="0"/>
              </a:rPr>
              <a:t>К</a:t>
            </a:r>
            <a:r>
              <a:rPr lang="ru-RU" sz="6000" dirty="0" smtClean="0">
                <a:solidFill>
                  <a:srgbClr val="00FF00"/>
                </a:solidFill>
                <a:latin typeface="Arial Black" pitchFamily="34" charset="0"/>
              </a:rPr>
              <a:t>»</a:t>
            </a:r>
            <a:endParaRPr lang="ru-RU" sz="6000" dirty="0">
              <a:solidFill>
                <a:srgbClr val="00FF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0"/>
            <a:ext cx="2476510" cy="1857383"/>
          </a:xfrm>
          <a:prstGeom prst="rect">
            <a:avLst/>
          </a:prstGeom>
        </p:spPr>
      </p:pic>
      <p:pic>
        <p:nvPicPr>
          <p:cNvPr id="4" name="Рисунок 3" descr="DSCN08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14414" y="2071678"/>
            <a:ext cx="6715140" cy="4458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857250" y="217488"/>
            <a:ext cx="79295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eaLnBrk="0" hangingPunct="0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180975" algn="ctr" eaLnBrk="0" hangingPunct="0"/>
            <a:r>
              <a:rPr lang="ru-RU" sz="2400" b="1" dirty="0">
                <a:solidFill>
                  <a:srgbClr val="FFFF00"/>
                </a:solidFill>
                <a:latin typeface="Segoe Print" pitchFamily="2" charset="0"/>
                <a:cs typeface="Times New Roman" pitchFamily="18" charset="0"/>
              </a:rPr>
              <a:t>Нетрадиционные техники рисования </a:t>
            </a:r>
          </a:p>
          <a:p>
            <a:pPr indent="180975" algn="ctr" eaLnBrk="0" hangingPunct="0"/>
            <a:r>
              <a:rPr lang="ru-RU" sz="2400" b="1" dirty="0">
                <a:solidFill>
                  <a:srgbClr val="FFFF00"/>
                </a:solidFill>
                <a:latin typeface="Segoe Print" pitchFamily="2" charset="0"/>
                <a:cs typeface="Times New Roman" pitchFamily="18" charset="0"/>
              </a:rPr>
              <a:t>в разных возрастных группах детского сада</a:t>
            </a:r>
            <a:endParaRPr lang="ru-RU" sz="2400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500063" y="857250"/>
            <a:ext cx="45005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180975" algn="l"/>
              </a:tabLst>
              <a:defRPr/>
            </a:pPr>
            <a:endParaRPr lang="ru-RU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180975" algn="l"/>
              </a:tabLst>
              <a:defRPr/>
            </a:pPr>
            <a:endParaRPr lang="ru-RU" b="1" u="sng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180975" algn="l"/>
              </a:tabLst>
              <a:defRPr/>
            </a:pPr>
            <a:r>
              <a:rPr lang="ru-RU" b="1" u="sng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Младшая группа (2-4 года)</a:t>
            </a:r>
            <a:endParaRPr lang="ru-RU" dirty="0">
              <a:solidFill>
                <a:schemeClr val="tx1">
                  <a:lumMod val="75000"/>
                </a:schemeClr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180975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 жесткой полусухой кистью 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180975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пальчиком 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180975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ладошкой 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180975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рисование ватной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палочкой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180975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оттиск пробкой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4786314" y="1142984"/>
            <a:ext cx="42148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b="1" u="sng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u="sng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группа (4-5 лет)</a:t>
            </a:r>
            <a:endParaRPr lang="ru-RU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оттиск поролоном 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Печать листьями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восковые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мелки + акварель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свеча +акварель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рисование мятой бумагой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монотипия предметная </a:t>
            </a:r>
          </a:p>
        </p:txBody>
      </p:sp>
      <p:sp>
        <p:nvSpPr>
          <p:cNvPr id="24581" name="Прямоугольник 6"/>
          <p:cNvSpPr>
            <a:spLocks noChangeArrowheads="1"/>
          </p:cNvSpPr>
          <p:nvPr/>
        </p:nvSpPr>
        <p:spPr bwMode="auto">
          <a:xfrm>
            <a:off x="2857488" y="3429000"/>
            <a:ext cx="521493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368300" algn="l"/>
              </a:tabLst>
              <a:defRPr/>
            </a:pPr>
            <a:endParaRPr lang="ru-RU" b="1" u="sng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368300" algn="l"/>
              </a:tabLst>
              <a:defRPr/>
            </a:pPr>
            <a:r>
              <a:rPr lang="ru-RU" b="1" u="sng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и подготовительная группа (5-7 лет)</a:t>
            </a:r>
            <a:endParaRPr lang="ru-RU" dirty="0">
              <a:solidFill>
                <a:schemeClr val="tx1">
                  <a:lumMod val="75000"/>
                </a:schemeClr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368300" algn="l"/>
              </a:tabLs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монотипия пейзажная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3683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рисование зубной щеткой 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368300" algn="l"/>
              </a:tabLst>
              <a:defRPr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набрызг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368300" algn="l"/>
              </a:tabLst>
              <a:defRPr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трубочкой 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368300" algn="l"/>
              </a:tabLst>
              <a:defRPr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черно- белый, цветной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3683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нитками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3683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солью, рисование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манной крупой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6F49AF-1D87-48F1-8DA1-7EA3423163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2628</TotalTime>
  <Words>558</Words>
  <Application>Microsoft Office PowerPoint</Application>
  <PresentationFormat>Экран (4:3)</PresentationFormat>
  <Paragraphs>117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казенное дошкольное образовательное учреждение «Детский сад № 1 «Гуси – лебеди» п. Ола» </vt:lpstr>
      <vt:lpstr>Слайд 2</vt:lpstr>
      <vt:lpstr>Рисование  с использованием нетрадиционной техники – </vt:lpstr>
      <vt:lpstr>Осмысление окружающего мира через рисование</vt:lpstr>
      <vt:lpstr>Влияние рисования на развитие психических функций</vt:lpstr>
      <vt:lpstr>Применение нетрадиционных техник изобразительной деятельности:</vt:lpstr>
      <vt:lpstr> Нетрадиционные способы изображения в рисовании</vt:lpstr>
      <vt:lpstr>Уголок творчества «ТЮБИК»</vt:lpstr>
      <vt:lpstr>Слайд 9</vt:lpstr>
      <vt:lpstr>Рисование пальчиками  и ладошкой.</vt:lpstr>
      <vt:lpstr>Оттиск печатками</vt:lpstr>
      <vt:lpstr>Рисование мятой бумагой</vt:lpstr>
      <vt:lpstr>  Отпечатки листьев</vt:lpstr>
      <vt:lpstr>Кляксография</vt:lpstr>
      <vt:lpstr>Монотипия пейзажная</vt:lpstr>
      <vt:lpstr>Рисование по мокрому фону</vt:lpstr>
      <vt:lpstr>Сравнительные результаты диагностического обследования детей по развитию художественно – творческих способностей. Период: первое полугодие 2013-2014 у.г Второе полугодие 2012 – 2013 у.г  </vt:lpstr>
      <vt:lpstr>Рекомендации педагогам</vt:lpstr>
      <vt:lpstr>Рекомендации родителям: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Нетрадиционная техника рисования</dc:title>
  <dc:creator>Dima</dc:creator>
  <cp:lastModifiedBy>Дарья</cp:lastModifiedBy>
  <cp:revision>242</cp:revision>
  <dcterms:created xsi:type="dcterms:W3CDTF">2012-12-08T09:19:48Z</dcterms:created>
  <dcterms:modified xsi:type="dcterms:W3CDTF">2014-01-30T01:39:43Z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TC300079979990</vt:lpwstr>
  </property>
</Properties>
</file>