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2" r:id="rId4"/>
    <p:sldId id="261" r:id="rId5"/>
    <p:sldId id="260" r:id="rId6"/>
    <p:sldId id="257" r:id="rId7"/>
    <p:sldId id="263" r:id="rId8"/>
    <p:sldId id="267" r:id="rId9"/>
    <p:sldId id="264" r:id="rId10"/>
    <p:sldId id="265" r:id="rId11"/>
    <p:sldId id="269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5A642-97DF-4C95-B14F-50E60BB37532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FA55-A1D1-4084-9024-C59CF4679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579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568B0-9DA9-4D16-85B3-249DFBBDD0B8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9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2A5E-27DC-4A50-A66F-24A1805A851D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0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6F302-8DC5-457D-8248-5436E9FBDCB8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9EC4-72A7-45D3-BA6C-4959C1B62D03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6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0CC5-E308-4E59-AB6D-19E3FF688DD5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95A89-F1DF-4F72-B5F1-DA1987F64464}" type="datetime1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2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0D8B3-52A1-4338-B8C4-5D4DBA40E4A9}" type="datetime1">
              <a:rPr lang="ru-RU" smtClean="0"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17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1CAB-966C-4EEC-A96D-D2341C6A0DD8}" type="datetime1">
              <a:rPr lang="ru-RU" smtClean="0"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5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81AE-C17F-4B0B-BCD6-2E4056280B01}" type="datetime1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A6E8-39EF-483D-A0B8-0BE6A7B1F5C3}" type="datetime1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5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B945-9B50-4A08-A001-2A37C8FFE039}" type="datetime1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0DE2-6B52-4F67-B53D-8701C305DF3D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С.А. Абрамкина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42395-D8F2-4FA7-95B0-6487F76727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74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&#1087;&#1072;&#1088;&#1072;&#1083;&#1083;&#1077;&#1083;&#1086;&#1075;&#1088;&#1072;&#1084;&#1084;.mt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84;&#1072;&#1090;&#1077;&#1084;&#1072;&#1090;&#1080;&#1082;&#1072;\8%20&#1082;&#1083;\&#1075;&#1077;&#1086;&#1084;&#1077;&#1090;&#1088;&#1080;&#1103;\&#1058;&#1088;&#1072;&#1087;&#1077;&#1094;&#1080;&#1103;\&#1090;&#1088;&#1072;&#1087;&#1077;&#1094;&#1080;&#1103;\g02_06_02_01_07_a.swf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&#1092;&#1080;&#1079;&#1082;&#1091;&#1083;&#1100;&#1090;&#1084;&#1080;&#1085;&#1091;&#1090;&#1082;&#1072;1.wmv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84;&#1072;&#1090;&#1077;&#1084;&#1072;&#1090;&#1080;&#1082;&#1072;\8%20&#1082;&#1083;\&#1075;&#1077;&#1086;&#1084;&#1077;&#1090;&#1088;&#1080;&#1103;\&#1058;&#1088;&#1072;&#1087;&#1077;&#1094;&#1080;&#1103;\&#1090;&#1088;&#1072;&#1087;&#1077;&#1094;&#1080;&#1103;\g02_06_02_01_09_a.swf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7" t="22658" r="2751" b="10358"/>
          <a:stretch/>
        </p:blipFill>
        <p:spPr>
          <a:xfrm>
            <a:off x="535095" y="0"/>
            <a:ext cx="8141360" cy="6956668"/>
          </a:xfrm>
          <a:prstGeom prst="rect">
            <a:avLst/>
          </a:prstGeom>
        </p:spPr>
      </p:pic>
      <p:pic>
        <p:nvPicPr>
          <p:cNvPr id="1026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5" y="0"/>
            <a:ext cx="521240" cy="690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521240" cy="690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Pictures\шаблоны презентаций\kniga9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56" t="4242" r="25615" b="5455"/>
          <a:stretch/>
        </p:blipFill>
        <p:spPr bwMode="auto">
          <a:xfrm>
            <a:off x="7308304" y="4857348"/>
            <a:ext cx="1039091" cy="206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059832" y="1657242"/>
            <a:ext cx="47680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ejaVu Serif" pitchFamily="18" charset="0"/>
                <a:ea typeface="DejaVu Serif" pitchFamily="18" charset="0"/>
              </a:rPr>
              <a:t>Трапеция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ejaVu Serif" pitchFamily="18" charset="0"/>
              <a:ea typeface="DejaVu Serif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54868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МАОУ Ильинская СОШ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3453751"/>
            <a:ext cx="4656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Учитель математики и информатики: </a:t>
            </a:r>
          </a:p>
          <a:p>
            <a:pPr algn="r"/>
            <a:r>
              <a:rPr lang="ru-RU" i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С.А.Абрамкина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0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40"/>
                            </p:stCondLst>
                            <p:childTnLst>
                              <p:par>
                                <p:cTn id="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18084" y="-101569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52796" y="22385"/>
            <a:ext cx="7128791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Задачи для закрепления</a:t>
            </a:r>
          </a:p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(устно)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8957" y="1385193"/>
            <a:ext cx="7358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1. Основание трапеции равны 7 см и 9 см. Чему равна средняя линия трапеции?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39918" y="1251672"/>
            <a:ext cx="73448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2. В трапеции АВС</a:t>
            </a:r>
            <a:r>
              <a:rPr lang="en-US" sz="2400" b="1" i="1" dirty="0" smtClean="0">
                <a:latin typeface="Georgia" pitchFamily="18" charset="0"/>
              </a:rPr>
              <a:t>D</a:t>
            </a:r>
            <a:r>
              <a:rPr lang="ru-RU" sz="2400" b="1" i="1" dirty="0" smtClean="0">
                <a:latin typeface="Georgia" pitchFamily="18" charset="0"/>
              </a:rPr>
              <a:t> известны основания А</a:t>
            </a:r>
            <a:r>
              <a:rPr lang="en-US" sz="2400" b="1" i="1" dirty="0" smtClean="0">
                <a:latin typeface="Georgia" pitchFamily="18" charset="0"/>
              </a:rPr>
              <a:t>D</a:t>
            </a:r>
            <a:r>
              <a:rPr lang="ru-RU" sz="2400" b="1" i="1" dirty="0" smtClean="0">
                <a:latin typeface="Georgia" pitchFamily="18" charset="0"/>
              </a:rPr>
              <a:t>=10см, ВС=6см и боковые стороны АВ=4см, С</a:t>
            </a:r>
            <a:r>
              <a:rPr lang="en-US" sz="2400" b="1" i="1" dirty="0" smtClean="0">
                <a:latin typeface="Georgia" pitchFamily="18" charset="0"/>
              </a:rPr>
              <a:t>D</a:t>
            </a:r>
            <a:r>
              <a:rPr lang="ru-RU" sz="2400" b="1" i="1" dirty="0" smtClean="0">
                <a:latin typeface="Georgia" pitchFamily="18" charset="0"/>
              </a:rPr>
              <a:t>=5см. Чему равны стороны четырехугольника </a:t>
            </a:r>
            <a:r>
              <a:rPr lang="en-US" sz="2400" b="1" i="1" dirty="0" smtClean="0">
                <a:latin typeface="Georgia" pitchFamily="18" charset="0"/>
              </a:rPr>
              <a:t>AEFD</a:t>
            </a:r>
            <a:r>
              <a:rPr lang="ru-RU" sz="2400" b="1" i="1" dirty="0" smtClean="0">
                <a:latin typeface="Georgia" pitchFamily="18" charset="0"/>
              </a:rPr>
              <a:t>, если </a:t>
            </a:r>
            <a:r>
              <a:rPr lang="en-US" sz="2400" b="1" i="1" dirty="0" smtClean="0">
                <a:latin typeface="Georgia" pitchFamily="18" charset="0"/>
              </a:rPr>
              <a:t>EF</a:t>
            </a:r>
            <a:r>
              <a:rPr lang="ru-RU" sz="2400" b="1" i="1" dirty="0" smtClean="0">
                <a:latin typeface="Georgia" pitchFamily="18" charset="0"/>
              </a:rPr>
              <a:t> – средняя линия трапеции АВС</a:t>
            </a:r>
            <a:r>
              <a:rPr lang="en-US" sz="2400" b="1" i="1" dirty="0" smtClean="0">
                <a:latin typeface="Georgia" pitchFamily="18" charset="0"/>
              </a:rPr>
              <a:t>D</a:t>
            </a:r>
            <a:r>
              <a:rPr lang="ru-RU" sz="2400" b="1" i="1" dirty="0" smtClean="0">
                <a:latin typeface="Georgia" pitchFamily="18" charset="0"/>
              </a:rPr>
              <a:t>?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2457" y="2947830"/>
            <a:ext cx="460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Ответ: 8 см</a:t>
            </a:r>
            <a:endParaRPr lang="ru-RU" sz="2400" b="1" i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2230582" y="3501008"/>
            <a:ext cx="5763491" cy="1953491"/>
          </a:xfrm>
          <a:custGeom>
            <a:avLst/>
            <a:gdLst>
              <a:gd name="connsiteX0" fmla="*/ 0 w 5763491"/>
              <a:gd name="connsiteY0" fmla="*/ 1953491 h 1953491"/>
              <a:gd name="connsiteX1" fmla="*/ 1136073 w 5763491"/>
              <a:gd name="connsiteY1" fmla="*/ 13854 h 1953491"/>
              <a:gd name="connsiteX2" fmla="*/ 3796145 w 5763491"/>
              <a:gd name="connsiteY2" fmla="*/ 0 h 1953491"/>
              <a:gd name="connsiteX3" fmla="*/ 5763491 w 5763491"/>
              <a:gd name="connsiteY3" fmla="*/ 1884218 h 1953491"/>
              <a:gd name="connsiteX4" fmla="*/ 0 w 5763491"/>
              <a:gd name="connsiteY4" fmla="*/ 1953491 h 1953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63491" h="1953491">
                <a:moveTo>
                  <a:pt x="0" y="1953491"/>
                </a:moveTo>
                <a:lnTo>
                  <a:pt x="1136073" y="13854"/>
                </a:lnTo>
                <a:lnTo>
                  <a:pt x="3796145" y="0"/>
                </a:lnTo>
                <a:lnTo>
                  <a:pt x="5763491" y="1884218"/>
                </a:lnTo>
                <a:lnTo>
                  <a:pt x="0" y="1953491"/>
                </a:ln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771800" y="4477753"/>
            <a:ext cx="424847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35696" y="5157192"/>
            <a:ext cx="39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7824" y="3190664"/>
            <a:ext cx="39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30740" y="3190664"/>
            <a:ext cx="39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52510" y="5178905"/>
            <a:ext cx="39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D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00777" y="4268113"/>
            <a:ext cx="39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Georgia" pitchFamily="18" charset="0"/>
              </a:rPr>
              <a:t>E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20272" y="4242266"/>
            <a:ext cx="39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F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45732" y="3130236"/>
            <a:ext cx="394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6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78821" y="5433209"/>
            <a:ext cx="61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10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23928" y="5919663"/>
            <a:ext cx="4608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Ответ: </a:t>
            </a:r>
            <a:r>
              <a:rPr lang="en-US" sz="2400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2</a:t>
            </a: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см, 8 см, 2,5см, 10см</a:t>
            </a:r>
            <a:endParaRPr lang="ru-RU" sz="2400" b="1" i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8444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build="p" advAuto="500"/>
      <p:bldP spid="10" grpId="0" build="p" bldLvl="2" advAuto="1000"/>
      <p:bldP spid="11" grpId="0" build="allAtOnce"/>
      <p:bldP spid="15" grpId="0" animBg="1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46978" y="-1005529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52796" y="22385"/>
            <a:ext cx="7128791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Рассмотрим равнобокую трапецию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2794" y="1548019"/>
            <a:ext cx="7295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 </a:t>
            </a:r>
            <a:r>
              <a:rPr lang="ru-RU" sz="2800" b="1" dirty="0" smtClean="0">
                <a:latin typeface="Gabriola" pitchFamily="82" charset="0"/>
              </a:rPr>
              <a:t>Докажите, что у равнобокой трапеции углы при основании равны </a:t>
            </a:r>
            <a:endParaRPr lang="ru-RU" sz="2800" b="1" dirty="0">
              <a:latin typeface="Gabriola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3368" y="2510898"/>
            <a:ext cx="75417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abriola" pitchFamily="82" charset="0"/>
              </a:rPr>
              <a:t>2. В равнобокой трапеции АВС</a:t>
            </a:r>
            <a:r>
              <a:rPr lang="en-US" sz="2800" b="1" dirty="0" smtClean="0">
                <a:latin typeface="Gabriola" pitchFamily="82" charset="0"/>
              </a:rPr>
              <a:t>D</a:t>
            </a:r>
            <a:r>
              <a:rPr lang="ru-RU" sz="2800" b="1" dirty="0" smtClean="0">
                <a:latin typeface="Gabriola" pitchFamily="82" charset="0"/>
              </a:rPr>
              <a:t>к большему основанию А</a:t>
            </a:r>
            <a:r>
              <a:rPr lang="en-US" sz="2800" b="1" dirty="0" smtClean="0">
                <a:latin typeface="Gabriola" pitchFamily="82" charset="0"/>
              </a:rPr>
              <a:t>D</a:t>
            </a:r>
            <a:r>
              <a:rPr lang="ru-RU" sz="2800" b="1" dirty="0" smtClean="0">
                <a:latin typeface="Gabriola" pitchFamily="82" charset="0"/>
              </a:rPr>
              <a:t> проведена высота ВН. Докажите, что точка Н разбивает основание на отрезки, один из которых равен </a:t>
            </a:r>
            <a:r>
              <a:rPr lang="ru-RU" sz="2800" b="1" dirty="0" err="1" smtClean="0">
                <a:latin typeface="Gabriola" pitchFamily="82" charset="0"/>
              </a:rPr>
              <a:t>полусумме</a:t>
            </a:r>
            <a:r>
              <a:rPr lang="ru-RU" sz="2800" b="1" dirty="0" smtClean="0">
                <a:latin typeface="Gabriola" pitchFamily="82" charset="0"/>
              </a:rPr>
              <a:t>  оснований (т.е. средней линии трапеции), а другой – </a:t>
            </a:r>
            <a:r>
              <a:rPr lang="ru-RU" sz="2800" b="1" dirty="0" err="1" smtClean="0">
                <a:latin typeface="Gabriola" pitchFamily="82" charset="0"/>
              </a:rPr>
              <a:t>полуразности</a:t>
            </a:r>
            <a:r>
              <a:rPr lang="ru-RU" sz="2800" b="1" dirty="0" smtClean="0">
                <a:latin typeface="Gabriola" pitchFamily="82" charset="0"/>
              </a:rPr>
              <a:t> оснований трапеции.</a:t>
            </a:r>
            <a:r>
              <a:rPr lang="en-US" sz="2800" b="1" dirty="0" smtClean="0">
                <a:latin typeface="Gabriola" pitchFamily="82" charset="0"/>
              </a:rPr>
              <a:t> </a:t>
            </a:r>
            <a:endParaRPr lang="ru-RU" sz="2800" b="1" dirty="0">
              <a:latin typeface="Gabriola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6303" y="5019277"/>
            <a:ext cx="7275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abriola" pitchFamily="82" charset="0"/>
              </a:rPr>
              <a:t>3. Докажите, что диагонали равнобокой трапеции равны. </a:t>
            </a:r>
            <a:endParaRPr lang="ru-RU" sz="2800" b="1" dirty="0">
              <a:latin typeface="Gabriola" pitchFamily="82" charset="0"/>
            </a:endParaRPr>
          </a:p>
        </p:txBody>
      </p:sp>
      <p:sp>
        <p:nvSpPr>
          <p:cNvPr id="10" name="Управляющая кнопка: настраиваемая 9">
            <a:hlinkClick r:id="rId4" action="ppaction://hlinksldjump" highlightClick="1"/>
          </p:cNvPr>
          <p:cNvSpPr/>
          <p:nvPr/>
        </p:nvSpPr>
        <p:spPr>
          <a:xfrm>
            <a:off x="2483768" y="2177155"/>
            <a:ext cx="576064" cy="324971"/>
          </a:xfrm>
          <a:custGeom>
            <a:avLst/>
            <a:gdLst>
              <a:gd name="connsiteX0" fmla="*/ 0 w 504056"/>
              <a:gd name="connsiteY0" fmla="*/ 0 h 306034"/>
              <a:gd name="connsiteX1" fmla="*/ 504056 w 504056"/>
              <a:gd name="connsiteY1" fmla="*/ 0 h 306034"/>
              <a:gd name="connsiteX2" fmla="*/ 504056 w 504056"/>
              <a:gd name="connsiteY2" fmla="*/ 306034 h 306034"/>
              <a:gd name="connsiteX3" fmla="*/ 0 w 504056"/>
              <a:gd name="connsiteY3" fmla="*/ 306034 h 306034"/>
              <a:gd name="connsiteX4" fmla="*/ 0 w 504056"/>
              <a:gd name="connsiteY4" fmla="*/ 0 h 306034"/>
              <a:gd name="connsiteX0" fmla="*/ 83128 w 504056"/>
              <a:gd name="connsiteY0" fmla="*/ 13855 h 306034"/>
              <a:gd name="connsiteX1" fmla="*/ 504056 w 504056"/>
              <a:gd name="connsiteY1" fmla="*/ 0 h 306034"/>
              <a:gd name="connsiteX2" fmla="*/ 504056 w 504056"/>
              <a:gd name="connsiteY2" fmla="*/ 306034 h 306034"/>
              <a:gd name="connsiteX3" fmla="*/ 0 w 504056"/>
              <a:gd name="connsiteY3" fmla="*/ 306034 h 306034"/>
              <a:gd name="connsiteX4" fmla="*/ 83128 w 504056"/>
              <a:gd name="connsiteY4" fmla="*/ 13855 h 306034"/>
              <a:gd name="connsiteX0" fmla="*/ 83128 w 504056"/>
              <a:gd name="connsiteY0" fmla="*/ 41564 h 333743"/>
              <a:gd name="connsiteX1" fmla="*/ 351656 w 504056"/>
              <a:gd name="connsiteY1" fmla="*/ 0 h 333743"/>
              <a:gd name="connsiteX2" fmla="*/ 504056 w 504056"/>
              <a:gd name="connsiteY2" fmla="*/ 333743 h 333743"/>
              <a:gd name="connsiteX3" fmla="*/ 0 w 504056"/>
              <a:gd name="connsiteY3" fmla="*/ 333743 h 333743"/>
              <a:gd name="connsiteX4" fmla="*/ 83128 w 504056"/>
              <a:gd name="connsiteY4" fmla="*/ 41564 h 33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56" h="333743">
                <a:moveTo>
                  <a:pt x="83128" y="41564"/>
                </a:moveTo>
                <a:lnTo>
                  <a:pt x="351656" y="0"/>
                </a:lnTo>
                <a:lnTo>
                  <a:pt x="504056" y="333743"/>
                </a:lnTo>
                <a:lnTo>
                  <a:pt x="0" y="333743"/>
                </a:lnTo>
                <a:lnTo>
                  <a:pt x="83128" y="4156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страиваемая 9">
            <a:hlinkClick r:id="rId5" action="ppaction://hlinksldjump" highlightClick="1"/>
          </p:cNvPr>
          <p:cNvSpPr/>
          <p:nvPr/>
        </p:nvSpPr>
        <p:spPr>
          <a:xfrm>
            <a:off x="5940152" y="4389354"/>
            <a:ext cx="576064" cy="324971"/>
          </a:xfrm>
          <a:custGeom>
            <a:avLst/>
            <a:gdLst>
              <a:gd name="connsiteX0" fmla="*/ 0 w 504056"/>
              <a:gd name="connsiteY0" fmla="*/ 0 h 306034"/>
              <a:gd name="connsiteX1" fmla="*/ 504056 w 504056"/>
              <a:gd name="connsiteY1" fmla="*/ 0 h 306034"/>
              <a:gd name="connsiteX2" fmla="*/ 504056 w 504056"/>
              <a:gd name="connsiteY2" fmla="*/ 306034 h 306034"/>
              <a:gd name="connsiteX3" fmla="*/ 0 w 504056"/>
              <a:gd name="connsiteY3" fmla="*/ 306034 h 306034"/>
              <a:gd name="connsiteX4" fmla="*/ 0 w 504056"/>
              <a:gd name="connsiteY4" fmla="*/ 0 h 306034"/>
              <a:gd name="connsiteX0" fmla="*/ 83128 w 504056"/>
              <a:gd name="connsiteY0" fmla="*/ 13855 h 306034"/>
              <a:gd name="connsiteX1" fmla="*/ 504056 w 504056"/>
              <a:gd name="connsiteY1" fmla="*/ 0 h 306034"/>
              <a:gd name="connsiteX2" fmla="*/ 504056 w 504056"/>
              <a:gd name="connsiteY2" fmla="*/ 306034 h 306034"/>
              <a:gd name="connsiteX3" fmla="*/ 0 w 504056"/>
              <a:gd name="connsiteY3" fmla="*/ 306034 h 306034"/>
              <a:gd name="connsiteX4" fmla="*/ 83128 w 504056"/>
              <a:gd name="connsiteY4" fmla="*/ 13855 h 306034"/>
              <a:gd name="connsiteX0" fmla="*/ 83128 w 504056"/>
              <a:gd name="connsiteY0" fmla="*/ 41564 h 333743"/>
              <a:gd name="connsiteX1" fmla="*/ 351656 w 504056"/>
              <a:gd name="connsiteY1" fmla="*/ 0 h 333743"/>
              <a:gd name="connsiteX2" fmla="*/ 504056 w 504056"/>
              <a:gd name="connsiteY2" fmla="*/ 333743 h 333743"/>
              <a:gd name="connsiteX3" fmla="*/ 0 w 504056"/>
              <a:gd name="connsiteY3" fmla="*/ 333743 h 333743"/>
              <a:gd name="connsiteX4" fmla="*/ 83128 w 504056"/>
              <a:gd name="connsiteY4" fmla="*/ 41564 h 33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56" h="333743">
                <a:moveTo>
                  <a:pt x="83128" y="41564"/>
                </a:moveTo>
                <a:lnTo>
                  <a:pt x="351656" y="0"/>
                </a:lnTo>
                <a:lnTo>
                  <a:pt x="504056" y="333743"/>
                </a:lnTo>
                <a:lnTo>
                  <a:pt x="0" y="333743"/>
                </a:lnTo>
                <a:lnTo>
                  <a:pt x="83128" y="4156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настраиваемая 9">
            <a:hlinkClick r:id="rId6" action="ppaction://hlinksldjump" highlightClick="1"/>
          </p:cNvPr>
          <p:cNvSpPr/>
          <p:nvPr/>
        </p:nvSpPr>
        <p:spPr>
          <a:xfrm>
            <a:off x="8135415" y="5561909"/>
            <a:ext cx="576064" cy="324971"/>
          </a:xfrm>
          <a:custGeom>
            <a:avLst/>
            <a:gdLst>
              <a:gd name="connsiteX0" fmla="*/ 0 w 504056"/>
              <a:gd name="connsiteY0" fmla="*/ 0 h 306034"/>
              <a:gd name="connsiteX1" fmla="*/ 504056 w 504056"/>
              <a:gd name="connsiteY1" fmla="*/ 0 h 306034"/>
              <a:gd name="connsiteX2" fmla="*/ 504056 w 504056"/>
              <a:gd name="connsiteY2" fmla="*/ 306034 h 306034"/>
              <a:gd name="connsiteX3" fmla="*/ 0 w 504056"/>
              <a:gd name="connsiteY3" fmla="*/ 306034 h 306034"/>
              <a:gd name="connsiteX4" fmla="*/ 0 w 504056"/>
              <a:gd name="connsiteY4" fmla="*/ 0 h 306034"/>
              <a:gd name="connsiteX0" fmla="*/ 83128 w 504056"/>
              <a:gd name="connsiteY0" fmla="*/ 13855 h 306034"/>
              <a:gd name="connsiteX1" fmla="*/ 504056 w 504056"/>
              <a:gd name="connsiteY1" fmla="*/ 0 h 306034"/>
              <a:gd name="connsiteX2" fmla="*/ 504056 w 504056"/>
              <a:gd name="connsiteY2" fmla="*/ 306034 h 306034"/>
              <a:gd name="connsiteX3" fmla="*/ 0 w 504056"/>
              <a:gd name="connsiteY3" fmla="*/ 306034 h 306034"/>
              <a:gd name="connsiteX4" fmla="*/ 83128 w 504056"/>
              <a:gd name="connsiteY4" fmla="*/ 13855 h 306034"/>
              <a:gd name="connsiteX0" fmla="*/ 83128 w 504056"/>
              <a:gd name="connsiteY0" fmla="*/ 41564 h 333743"/>
              <a:gd name="connsiteX1" fmla="*/ 351656 w 504056"/>
              <a:gd name="connsiteY1" fmla="*/ 0 h 333743"/>
              <a:gd name="connsiteX2" fmla="*/ 504056 w 504056"/>
              <a:gd name="connsiteY2" fmla="*/ 333743 h 333743"/>
              <a:gd name="connsiteX3" fmla="*/ 0 w 504056"/>
              <a:gd name="connsiteY3" fmla="*/ 333743 h 333743"/>
              <a:gd name="connsiteX4" fmla="*/ 83128 w 504056"/>
              <a:gd name="connsiteY4" fmla="*/ 41564 h 33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56" h="333743">
                <a:moveTo>
                  <a:pt x="83128" y="41564"/>
                </a:moveTo>
                <a:lnTo>
                  <a:pt x="351656" y="0"/>
                </a:lnTo>
                <a:lnTo>
                  <a:pt x="504056" y="333743"/>
                </a:lnTo>
                <a:lnTo>
                  <a:pt x="0" y="333743"/>
                </a:lnTo>
                <a:lnTo>
                  <a:pt x="83128" y="41564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44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67644" y="-102180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рапеция 2"/>
          <p:cNvSpPr/>
          <p:nvPr/>
        </p:nvSpPr>
        <p:spPr>
          <a:xfrm>
            <a:off x="1475656" y="692696"/>
            <a:ext cx="3384376" cy="1872208"/>
          </a:xfrm>
          <a:prstGeom prst="trapezoid">
            <a:avLst>
              <a:gd name="adj" fmla="val 47200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95936" y="692696"/>
            <a:ext cx="0" cy="18703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63688" y="1412776"/>
            <a:ext cx="360040" cy="1440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79912" y="1845359"/>
            <a:ext cx="360040" cy="1440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287378" y="1561520"/>
            <a:ext cx="360040" cy="15349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31640" y="292494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Gabriola" pitchFamily="82" charset="0"/>
              </a:rPr>
              <a:t>Проведем ВН</a:t>
            </a:r>
            <a:r>
              <a:rPr lang="ru-RU" sz="2800" dirty="0" smtClean="0">
                <a:latin typeface="Gabriola" pitchFamily="82" charset="0"/>
                <a:ea typeface="SimSun"/>
              </a:rPr>
              <a:t>⊥А</a:t>
            </a:r>
            <a:r>
              <a:rPr lang="en-US" sz="2800" dirty="0" smtClean="0">
                <a:latin typeface="Gabriola" pitchFamily="82" charset="0"/>
                <a:ea typeface="SimSun"/>
              </a:rPr>
              <a:t>D</a:t>
            </a:r>
            <a:r>
              <a:rPr lang="ru-RU" sz="2800" dirty="0" smtClean="0">
                <a:latin typeface="Gabriola" pitchFamily="82" charset="0"/>
                <a:ea typeface="SimSun"/>
              </a:rPr>
              <a:t> и СК⊥А</a:t>
            </a:r>
            <a:r>
              <a:rPr lang="en-US" sz="2800" dirty="0" smtClean="0">
                <a:latin typeface="Gabriola" pitchFamily="82" charset="0"/>
                <a:ea typeface="SimSun"/>
              </a:rPr>
              <a:t>D</a:t>
            </a:r>
            <a:r>
              <a:rPr lang="ru-RU" sz="2800" dirty="0" smtClean="0">
                <a:latin typeface="Gabriola" pitchFamily="82" charset="0"/>
                <a:ea typeface="SimSun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Gabriola" pitchFamily="82" charset="0"/>
                <a:ea typeface="SimSun"/>
              </a:rPr>
              <a:t>ВН=СК –расстояние между параллельными прямыми.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Gabriola" pitchFamily="82" charset="0"/>
                <a:ea typeface="SimSun"/>
              </a:rPr>
              <a:t>∆АВН=∆</a:t>
            </a:r>
            <a:r>
              <a:rPr lang="en-US" sz="2800" dirty="0" smtClean="0">
                <a:latin typeface="Gabriola" pitchFamily="82" charset="0"/>
                <a:ea typeface="SimSun"/>
              </a:rPr>
              <a:t>D</a:t>
            </a:r>
            <a:r>
              <a:rPr lang="ru-RU" sz="2800" dirty="0" smtClean="0">
                <a:latin typeface="Gabriola" pitchFamily="82" charset="0"/>
                <a:ea typeface="SimSun"/>
              </a:rPr>
              <a:t>СК (по гипотенузе и катету), отсюда </a:t>
            </a:r>
            <a:r>
              <a:rPr lang="ru-RU" sz="2800" dirty="0" smtClean="0">
                <a:latin typeface="Batang"/>
                <a:ea typeface="Batang"/>
              </a:rPr>
              <a:t>∠А=∠</a:t>
            </a:r>
            <a:r>
              <a:rPr lang="en-US" sz="2800" dirty="0" smtClean="0">
                <a:latin typeface="Batang"/>
                <a:ea typeface="Batang"/>
              </a:rPr>
              <a:t>D</a:t>
            </a:r>
            <a:r>
              <a:rPr lang="ru-RU" sz="2800" dirty="0" smtClean="0">
                <a:latin typeface="Batang"/>
                <a:ea typeface="Batang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Gabriola" pitchFamily="82" charset="0"/>
                <a:ea typeface="Batang"/>
              </a:rPr>
              <a:t>∠АВС=180</a:t>
            </a:r>
            <a:r>
              <a:rPr lang="ru-RU" sz="2800" baseline="30000" dirty="0" smtClean="0">
                <a:latin typeface="Gabriola" pitchFamily="82" charset="0"/>
                <a:ea typeface="Batang"/>
              </a:rPr>
              <a:t>0</a:t>
            </a:r>
            <a:r>
              <a:rPr lang="ru-RU" sz="2800" dirty="0" smtClean="0">
                <a:latin typeface="Gabriola" pitchFamily="82" charset="0"/>
                <a:ea typeface="Batang"/>
              </a:rPr>
              <a:t>-∠</a:t>
            </a:r>
            <a:r>
              <a:rPr lang="en-US" sz="2800" dirty="0" smtClean="0">
                <a:latin typeface="Gabriola" pitchFamily="82" charset="0"/>
                <a:ea typeface="Batang"/>
              </a:rPr>
              <a:t>D</a:t>
            </a:r>
            <a:r>
              <a:rPr lang="ru-RU" sz="2800" dirty="0">
                <a:latin typeface="Gabriola" pitchFamily="82" charset="0"/>
                <a:ea typeface="Batang"/>
              </a:rPr>
              <a:t> </a:t>
            </a:r>
            <a:r>
              <a:rPr lang="ru-RU" sz="2800" dirty="0" smtClean="0">
                <a:latin typeface="Gabriola" pitchFamily="82" charset="0"/>
                <a:ea typeface="Batang"/>
              </a:rPr>
              <a:t>(как внутренние односторонние при </a:t>
            </a:r>
            <a:r>
              <a:rPr lang="ru-RU" sz="2800" dirty="0" err="1" smtClean="0">
                <a:latin typeface="Gabriola" pitchFamily="82" charset="0"/>
                <a:ea typeface="Batang"/>
              </a:rPr>
              <a:t>ВС</a:t>
            </a:r>
            <a:r>
              <a:rPr lang="ru-RU" sz="2800" dirty="0" err="1" smtClean="0">
                <a:latin typeface="Gabriola" pitchFamily="82" charset="0"/>
                <a:ea typeface="SimHei"/>
                <a:sym typeface="Symbol"/>
              </a:rPr>
              <a:t>Ⅱ</a:t>
            </a:r>
            <a:r>
              <a:rPr lang="ru-RU" sz="2800" dirty="0" err="1" smtClean="0">
                <a:latin typeface="Gabriola" pitchFamily="82" charset="0"/>
                <a:ea typeface="Batang"/>
              </a:rPr>
              <a:t>А</a:t>
            </a:r>
            <a:r>
              <a:rPr lang="en-US" sz="2800" dirty="0" smtClean="0">
                <a:latin typeface="Gabriola" pitchFamily="82" charset="0"/>
                <a:ea typeface="Batang"/>
              </a:rPr>
              <a:t>D</a:t>
            </a:r>
            <a:r>
              <a:rPr lang="ru-RU" sz="2800" dirty="0" smtClean="0">
                <a:latin typeface="Gabriola" pitchFamily="82" charset="0"/>
                <a:ea typeface="Batang"/>
              </a:rPr>
              <a:t>). Значит, ∠АВС=∠</a:t>
            </a:r>
            <a:r>
              <a:rPr lang="en-US" sz="2800" dirty="0" smtClean="0">
                <a:latin typeface="Gabriola" pitchFamily="82" charset="0"/>
                <a:ea typeface="Batang"/>
              </a:rPr>
              <a:t>D</a:t>
            </a:r>
            <a:r>
              <a:rPr lang="ru-RU" sz="2800" dirty="0" smtClean="0">
                <a:latin typeface="Gabriola" pitchFamily="82" charset="0"/>
                <a:ea typeface="Batang"/>
              </a:rPr>
              <a:t>СВ.</a:t>
            </a:r>
          </a:p>
          <a:p>
            <a:pPr algn="r"/>
            <a:r>
              <a:rPr lang="ru-RU" sz="2400" dirty="0" err="1" smtClean="0">
                <a:latin typeface="Gabriola" pitchFamily="82" charset="0"/>
                <a:ea typeface="Batang"/>
              </a:rPr>
              <a:t>Ч.т.д</a:t>
            </a:r>
            <a:endParaRPr lang="ru-RU" sz="2400" dirty="0">
              <a:latin typeface="Gabriola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7624" y="240376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23728" y="3233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5936" y="3233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2524" y="239227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D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9912" y="256309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К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7530" y="391571"/>
            <a:ext cx="3804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Дано: 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АВС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D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– трапеция</a:t>
            </a: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    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A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В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=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С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D</a:t>
            </a:r>
            <a:endParaRPr lang="ru-RU" sz="2000" dirty="0" smtClean="0">
              <a:latin typeface="Batang" pitchFamily="18" charset="-127"/>
              <a:ea typeface="Batang" pitchFamily="18" charset="-127"/>
            </a:endParaRPr>
          </a:p>
          <a:p>
            <a:endParaRPr lang="en-US" sz="2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Доказать</a:t>
            </a:r>
            <a:r>
              <a:rPr lang="ru-RU" sz="2000" dirty="0" smtClean="0">
                <a:latin typeface="Georgia" pitchFamily="18" charset="0"/>
                <a:ea typeface="Batang" pitchFamily="18" charset="-127"/>
              </a:rPr>
              <a:t>: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∠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А=∠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D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, ∠В=∠С</a:t>
            </a: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56309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Доказательство:</a:t>
            </a:r>
            <a:endParaRPr lang="ru-RU" b="1" dirty="0">
              <a:latin typeface="Georgia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403732" y="706550"/>
            <a:ext cx="0" cy="18703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3815916" y="1980960"/>
            <a:ext cx="360040" cy="1440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223712" y="1763243"/>
            <a:ext cx="360040" cy="12780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267744" y="1869505"/>
            <a:ext cx="360040" cy="127805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59716" y="257694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Н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056" name="Прямоугольник 2055"/>
          <p:cNvSpPr/>
          <p:nvPr/>
        </p:nvSpPr>
        <p:spPr>
          <a:xfrm>
            <a:off x="2259716" y="2392279"/>
            <a:ext cx="144016" cy="17081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7233" y="2392279"/>
            <a:ext cx="144016" cy="17081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Управляющая кнопка: возврат 2056">
            <a:hlinkClick r:id="rId4" action="ppaction://hlinksldjump" highlightClick="1"/>
          </p:cNvPr>
          <p:cNvSpPr/>
          <p:nvPr/>
        </p:nvSpPr>
        <p:spPr>
          <a:xfrm>
            <a:off x="6990004" y="5971932"/>
            <a:ext cx="1182396" cy="3373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1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5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/>
      <p:bldP spid="27" grpId="0"/>
      <p:bldP spid="28" grpId="0"/>
      <p:bldP spid="29" grpId="0"/>
      <p:bldP spid="30" grpId="0"/>
      <p:bldP spid="31" grpId="0"/>
      <p:bldP spid="26" grpId="0"/>
      <p:bldP spid="45" grpId="0"/>
      <p:bldP spid="2056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67644" y="-102180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рапеция 2"/>
          <p:cNvSpPr/>
          <p:nvPr/>
        </p:nvSpPr>
        <p:spPr>
          <a:xfrm>
            <a:off x="1475656" y="692696"/>
            <a:ext cx="3384376" cy="1872208"/>
          </a:xfrm>
          <a:prstGeom prst="trapezoid">
            <a:avLst>
              <a:gd name="adj" fmla="val 47200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995936" y="692696"/>
            <a:ext cx="0" cy="18703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63688" y="1412776"/>
            <a:ext cx="360040" cy="1440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287378" y="1561520"/>
            <a:ext cx="360040" cy="15349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31640" y="2924944"/>
                <a:ext cx="7488832" cy="2589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ru-RU" sz="2800" dirty="0" smtClean="0">
                    <a:latin typeface="Gabriola" pitchFamily="82" charset="0"/>
                  </a:rPr>
                  <a:t>Проведем СК</a:t>
                </a:r>
                <a:r>
                  <a:rPr lang="ru-RU" sz="2800" dirty="0" smtClean="0">
                    <a:latin typeface="Gabriola" pitchFamily="82" charset="0"/>
                    <a:ea typeface="SimSun"/>
                  </a:rPr>
                  <a:t>⊥А</a:t>
                </a:r>
                <a:r>
                  <a:rPr lang="en-US" sz="2800" dirty="0" smtClean="0">
                    <a:latin typeface="Gabriola" pitchFamily="82" charset="0"/>
                    <a:ea typeface="SimSun"/>
                  </a:rPr>
                  <a:t>D</a:t>
                </a:r>
                <a:r>
                  <a:rPr lang="ru-RU" sz="2800" dirty="0" smtClean="0">
                    <a:latin typeface="Gabriola" pitchFamily="82" charset="0"/>
                    <a:ea typeface="SimSun"/>
                  </a:rPr>
                  <a:t> .</a:t>
                </a:r>
              </a:p>
              <a:p>
                <a:pPr marL="457200" indent="-457200">
                  <a:buAutoNum type="arabicPeriod"/>
                </a:pPr>
                <a:r>
                  <a:rPr lang="ru-RU" sz="2800" dirty="0" smtClean="0">
                    <a:latin typeface="Gabriola" pitchFamily="82" charset="0"/>
                    <a:ea typeface="SimSun"/>
                  </a:rPr>
                  <a:t>ВНСК –прямоугольник, отсюда НК=ВС=в, тогда</a:t>
                </a:r>
              </a:p>
              <a:p>
                <a:r>
                  <a:rPr lang="ru-RU" sz="2800" dirty="0" smtClean="0">
                    <a:latin typeface="Gabriola" pitchFamily="82" charset="0"/>
                    <a:ea typeface="SimSun"/>
                  </a:rPr>
                  <a:t>АН=</a:t>
                </a:r>
                <a:r>
                  <a:rPr lang="en-US" sz="2800" dirty="0" smtClean="0">
                    <a:latin typeface="Gabriola" pitchFamily="82" charset="0"/>
                    <a:ea typeface="SimSun"/>
                  </a:rPr>
                  <a:t>D</a:t>
                </a:r>
                <a:r>
                  <a:rPr lang="ru-RU" sz="2800" dirty="0" smtClean="0">
                    <a:latin typeface="Gabriola" pitchFamily="82" charset="0"/>
                    <a:ea typeface="SimSun"/>
                  </a:rPr>
                  <a:t>К=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  <a:ea typeface="SimSun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𝐴𝐷</m:t>
                        </m:r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𝐻𝐾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SimSun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SimSun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SimSun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Batang"/>
                    <a:ea typeface="Batang"/>
                  </a:rPr>
                  <a:t>.</a:t>
                </a:r>
              </a:p>
              <a:p>
                <a:r>
                  <a:rPr lang="en-US" sz="2800" dirty="0" smtClean="0">
                    <a:latin typeface="Gabriola" pitchFamily="82" charset="0"/>
                    <a:ea typeface="Batang"/>
                  </a:rPr>
                  <a:t>HD=HK+KD=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Batang"/>
                      </a:rPr>
                      <m:t>𝑏</m:t>
                    </m:r>
                    <m:r>
                      <a:rPr lang="en-US" sz="2800" b="0" i="1" smtClean="0">
                        <a:latin typeface="Cambria Math"/>
                        <a:ea typeface="Batang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Batang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Batang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Batang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𝑏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Batang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Batang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Batang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800" dirty="0" smtClean="0">
                    <a:latin typeface="Gabriola" pitchFamily="82" charset="0"/>
                    <a:ea typeface="Batang"/>
                  </a:rPr>
                  <a:t>.</a:t>
                </a:r>
              </a:p>
              <a:p>
                <a:pPr algn="r"/>
                <a:r>
                  <a:rPr lang="ru-RU" sz="2400" dirty="0" err="1" smtClean="0">
                    <a:latin typeface="Gabriola" pitchFamily="82" charset="0"/>
                    <a:ea typeface="Batang"/>
                  </a:rPr>
                  <a:t>Ч.т.д</a:t>
                </a:r>
                <a:endParaRPr lang="ru-RU" sz="2400" dirty="0">
                  <a:latin typeface="Gabriola" pitchFamily="82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924944"/>
                <a:ext cx="7488832" cy="2589107"/>
              </a:xfrm>
              <a:prstGeom prst="rect">
                <a:avLst/>
              </a:prstGeom>
              <a:blipFill rotWithShape="1">
                <a:blip r:embed="rId4"/>
                <a:stretch>
                  <a:fillRect l="-2766" t="-9412" r="-1221" b="-32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187624" y="240376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23728" y="3233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5936" y="3233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2524" y="239227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D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79912" y="256309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К</a:t>
            </a:r>
            <a:endParaRPr lang="ru-RU" b="1" dirty="0">
              <a:latin typeface="Georgi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87530" y="391571"/>
                <a:ext cx="3804949" cy="1478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Batang" pitchFamily="18" charset="-127"/>
                    <a:ea typeface="Batang" pitchFamily="18" charset="-127"/>
                  </a:rPr>
                  <a:t>Дано: 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АВС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D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 – трапеция</a:t>
                </a:r>
              </a:p>
              <a:p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         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A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В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=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С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D</a:t>
                </a:r>
                <a:endParaRPr lang="ru-RU" sz="2000" dirty="0" smtClean="0">
                  <a:latin typeface="Batang" pitchFamily="18" charset="-127"/>
                  <a:ea typeface="Batang" pitchFamily="18" charset="-127"/>
                </a:endParaRPr>
              </a:p>
              <a:p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         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ВН</a:t>
                </a:r>
                <a:r>
                  <a:rPr lang="ru-RU" sz="2000" dirty="0" smtClean="0">
                    <a:latin typeface="Batang" pitchFamily="18" charset="-127"/>
                    <a:ea typeface="SimSun"/>
                  </a:rPr>
                  <a:t>⊥А</a:t>
                </a:r>
                <a:r>
                  <a:rPr lang="en-US" sz="2000" dirty="0" smtClean="0">
                    <a:latin typeface="Batang" pitchFamily="18" charset="-127"/>
                    <a:ea typeface="SimSun"/>
                  </a:rPr>
                  <a:t>D, AD=a, </a:t>
                </a:r>
                <a:r>
                  <a:rPr lang="ru-RU" sz="2000" dirty="0" smtClean="0">
                    <a:latin typeface="Batang" pitchFamily="18" charset="-127"/>
                    <a:ea typeface="SimSun"/>
                  </a:rPr>
                  <a:t>В</a:t>
                </a:r>
                <a:r>
                  <a:rPr lang="en-US" sz="2000" dirty="0" smtClean="0">
                    <a:latin typeface="Batang" pitchFamily="18" charset="-127"/>
                    <a:ea typeface="SimSun"/>
                  </a:rPr>
                  <a:t>C=b</a:t>
                </a:r>
                <a:endParaRPr lang="en-US" sz="2000" dirty="0" smtClean="0">
                  <a:latin typeface="Batang" pitchFamily="18" charset="-127"/>
                  <a:ea typeface="Batang" pitchFamily="18" charset="-127"/>
                </a:endParaRPr>
              </a:p>
              <a:p>
                <a:r>
                  <a:rPr lang="ru-RU" sz="2000" dirty="0" smtClean="0">
                    <a:latin typeface="Georgia" pitchFamily="18" charset="0"/>
                    <a:ea typeface="Batang" pitchFamily="18" charset="-127"/>
                  </a:rPr>
                  <a:t>Найти: 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А</a:t>
                </a:r>
                <a:r>
                  <a:rPr lang="en-US" sz="2000" dirty="0">
                    <a:latin typeface="Batang" pitchFamily="18" charset="-127"/>
                    <a:ea typeface="Batang" pitchFamily="18" charset="-127"/>
                  </a:rPr>
                  <a:t>H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  <a:ea typeface="Batang" pitchFamily="18" charset="-127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𝑏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, 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KD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/>
                            <a:ea typeface="Batang" pitchFamily="18" charset="-127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Batang" pitchFamily="18" charset="-127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+</m:t>
                        </m:r>
                        <m:r>
                          <a:rPr lang="en-US" sz="2000" i="1">
                            <a:latin typeface="Cambria Math"/>
                            <a:ea typeface="Batang" pitchFamily="18" charset="-127"/>
                          </a:rPr>
                          <m:t>𝑏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  <a:ea typeface="Batang" pitchFamily="18" charset="-127"/>
                          </a:rPr>
                          <m:t>2</m:t>
                        </m:r>
                      </m:den>
                    </m:f>
                  </m:oMath>
                </a14:m>
                <a:endParaRPr lang="ru-RU" sz="2000" dirty="0">
                  <a:latin typeface="Batang" pitchFamily="18" charset="-127"/>
                  <a:ea typeface="Batang" pitchFamily="18" charset="-127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530" y="391571"/>
                <a:ext cx="3804949" cy="1478162"/>
              </a:xfrm>
              <a:prstGeom prst="rect">
                <a:avLst/>
              </a:prstGeom>
              <a:blipFill rotWithShape="1">
                <a:blip r:embed="rId5"/>
                <a:stretch>
                  <a:fillRect l="-1763" t="-2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5508104" y="256309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Решение:</a:t>
            </a:r>
            <a:endParaRPr lang="ru-RU" b="1" dirty="0">
              <a:latin typeface="Georgia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403732" y="706550"/>
            <a:ext cx="0" cy="18703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59716" y="257694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Н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056" name="Прямоугольник 2055"/>
          <p:cNvSpPr/>
          <p:nvPr/>
        </p:nvSpPr>
        <p:spPr>
          <a:xfrm>
            <a:off x="2259716" y="2392279"/>
            <a:ext cx="144016" cy="17081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007233" y="2392279"/>
            <a:ext cx="144016" cy="17081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6" action="ppaction://hlinksldjump" highlightClick="1"/>
          </p:cNvPr>
          <p:cNvSpPr/>
          <p:nvPr/>
        </p:nvSpPr>
        <p:spPr>
          <a:xfrm>
            <a:off x="6990004" y="5971932"/>
            <a:ext cx="1182396" cy="3373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4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/>
      <p:bldP spid="27" grpId="0"/>
      <p:bldP spid="28" grpId="0"/>
      <p:bldP spid="29" grpId="0"/>
      <p:bldP spid="30" grpId="0"/>
      <p:bldP spid="31" grpId="0"/>
      <p:bldP spid="26" grpId="0"/>
      <p:bldP spid="45" grpId="0"/>
      <p:bldP spid="2056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67644" y="-102180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рапеция 2"/>
          <p:cNvSpPr/>
          <p:nvPr/>
        </p:nvSpPr>
        <p:spPr>
          <a:xfrm>
            <a:off x="1475656" y="692696"/>
            <a:ext cx="3384376" cy="1872208"/>
          </a:xfrm>
          <a:prstGeom prst="trapezoid">
            <a:avLst>
              <a:gd name="adj" fmla="val 47200"/>
            </a:avLst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1475656" y="692696"/>
            <a:ext cx="2520280" cy="1884249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63688" y="1412776"/>
            <a:ext cx="360040" cy="14401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287378" y="1561520"/>
            <a:ext cx="360040" cy="15349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31640" y="2924944"/>
            <a:ext cx="770485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Gabriola" pitchFamily="82" charset="0"/>
              </a:rPr>
              <a:t>Рассмотрим ∆АВ</a:t>
            </a:r>
            <a:r>
              <a:rPr lang="en-US" sz="2800" dirty="0" smtClean="0">
                <a:latin typeface="Gabriola" pitchFamily="82" charset="0"/>
                <a:ea typeface="SimSun"/>
              </a:rPr>
              <a:t>D</a:t>
            </a:r>
            <a:r>
              <a:rPr lang="ru-RU" sz="2800" dirty="0" smtClean="0">
                <a:latin typeface="Gabriola" pitchFamily="82" charset="0"/>
                <a:ea typeface="SimSun"/>
              </a:rPr>
              <a:t> и ∆АС</a:t>
            </a:r>
            <a:r>
              <a:rPr lang="en-US" sz="2800" dirty="0" smtClean="0">
                <a:latin typeface="Gabriola" pitchFamily="82" charset="0"/>
                <a:ea typeface="SimSun"/>
              </a:rPr>
              <a:t>D</a:t>
            </a:r>
            <a:r>
              <a:rPr lang="ru-RU" sz="2800" dirty="0" smtClean="0">
                <a:latin typeface="Gabriola" pitchFamily="82" charset="0"/>
                <a:ea typeface="SimSun"/>
              </a:rPr>
              <a:t>.</a:t>
            </a:r>
          </a:p>
          <a:p>
            <a:r>
              <a:rPr lang="ru-RU" sz="2800" dirty="0" smtClean="0">
                <a:latin typeface="Gabriola" pitchFamily="82" charset="0"/>
                <a:ea typeface="SimSun"/>
              </a:rPr>
              <a:t>АВ=С</a:t>
            </a:r>
            <a:r>
              <a:rPr lang="en-US" sz="2800" dirty="0" smtClean="0">
                <a:latin typeface="Gabriola" pitchFamily="82" charset="0"/>
                <a:ea typeface="SimSun"/>
              </a:rPr>
              <a:t>D</a:t>
            </a:r>
            <a:r>
              <a:rPr lang="ru-RU" sz="2800" dirty="0" smtClean="0">
                <a:latin typeface="Gabriola" pitchFamily="82" charset="0"/>
                <a:ea typeface="SimSun"/>
              </a:rPr>
              <a:t> (по условию), А</a:t>
            </a:r>
            <a:r>
              <a:rPr lang="en-US" sz="2800" dirty="0" smtClean="0">
                <a:latin typeface="Gabriola" pitchFamily="82" charset="0"/>
                <a:ea typeface="SimSun"/>
              </a:rPr>
              <a:t>D</a:t>
            </a:r>
            <a:r>
              <a:rPr lang="ru-RU" sz="2800" dirty="0" smtClean="0">
                <a:latin typeface="Gabriola" pitchFamily="82" charset="0"/>
                <a:ea typeface="SimSun"/>
              </a:rPr>
              <a:t> – общая сторона.</a:t>
            </a:r>
          </a:p>
          <a:p>
            <a:r>
              <a:rPr lang="ru-RU" sz="2800" dirty="0" smtClean="0">
                <a:latin typeface="Gabriola" pitchFamily="82" charset="0"/>
                <a:ea typeface="Batang"/>
              </a:rPr>
              <a:t>∠ВА</a:t>
            </a:r>
            <a:r>
              <a:rPr lang="en-US" sz="2800" dirty="0" smtClean="0">
                <a:latin typeface="Gabriola" pitchFamily="82" charset="0"/>
                <a:ea typeface="Batang"/>
              </a:rPr>
              <a:t>D</a:t>
            </a:r>
            <a:r>
              <a:rPr lang="ru-RU" sz="2800" dirty="0" smtClean="0">
                <a:latin typeface="Gabriola" pitchFamily="82" charset="0"/>
                <a:ea typeface="Batang"/>
              </a:rPr>
              <a:t>=∠</a:t>
            </a:r>
            <a:r>
              <a:rPr lang="en-US" sz="2800" dirty="0" smtClean="0">
                <a:latin typeface="Gabriola" pitchFamily="82" charset="0"/>
                <a:ea typeface="Batang"/>
              </a:rPr>
              <a:t>ADC</a:t>
            </a:r>
            <a:r>
              <a:rPr lang="ru-RU" sz="2800" dirty="0">
                <a:latin typeface="Gabriola" pitchFamily="82" charset="0"/>
                <a:ea typeface="Batang"/>
              </a:rPr>
              <a:t> </a:t>
            </a:r>
            <a:r>
              <a:rPr lang="ru-RU" sz="2800" dirty="0" smtClean="0">
                <a:latin typeface="Gabriola" pitchFamily="82" charset="0"/>
                <a:ea typeface="Batang"/>
              </a:rPr>
              <a:t>(как углы при основании равнобокой трапеции).</a:t>
            </a:r>
          </a:p>
          <a:p>
            <a:r>
              <a:rPr lang="ru-RU" sz="2800" dirty="0" smtClean="0">
                <a:latin typeface="Gabriola" pitchFamily="82" charset="0"/>
                <a:ea typeface="Batang"/>
              </a:rPr>
              <a:t>Тогда ∆АВ</a:t>
            </a:r>
            <a:r>
              <a:rPr lang="en-US" sz="2800" dirty="0" smtClean="0">
                <a:latin typeface="Gabriola" pitchFamily="82" charset="0"/>
                <a:ea typeface="Batang"/>
              </a:rPr>
              <a:t>D</a:t>
            </a:r>
            <a:r>
              <a:rPr lang="ru-RU" sz="2800" dirty="0" smtClean="0">
                <a:latin typeface="Gabriola" pitchFamily="82" charset="0"/>
                <a:ea typeface="Batang"/>
              </a:rPr>
              <a:t>=∆</a:t>
            </a:r>
            <a:r>
              <a:rPr lang="en-US" sz="2800" dirty="0" smtClean="0">
                <a:latin typeface="Gabriola" pitchFamily="82" charset="0"/>
                <a:ea typeface="Batang"/>
              </a:rPr>
              <a:t>D</a:t>
            </a:r>
            <a:r>
              <a:rPr lang="ru-RU" sz="2800" dirty="0" smtClean="0">
                <a:latin typeface="Gabriola" pitchFamily="82" charset="0"/>
                <a:ea typeface="Batang"/>
              </a:rPr>
              <a:t>СА (по </a:t>
            </a:r>
            <a:r>
              <a:rPr lang="en-US" sz="2800" dirty="0" smtClean="0">
                <a:latin typeface="Gabriola" pitchFamily="82" charset="0"/>
                <a:ea typeface="Batang"/>
              </a:rPr>
              <a:t>I</a:t>
            </a:r>
            <a:r>
              <a:rPr lang="ru-RU" sz="2800" dirty="0" smtClean="0">
                <a:latin typeface="Gabriola" pitchFamily="82" charset="0"/>
                <a:ea typeface="Batang"/>
              </a:rPr>
              <a:t> признаку равенства треугольников).</a:t>
            </a:r>
          </a:p>
          <a:p>
            <a:r>
              <a:rPr lang="ru-RU" sz="2800" dirty="0" smtClean="0">
                <a:latin typeface="Gabriola" pitchFamily="82" charset="0"/>
                <a:ea typeface="Batang"/>
              </a:rPr>
              <a:t>2. Отсюда следует, АС=В</a:t>
            </a:r>
            <a:r>
              <a:rPr lang="en-US" sz="2800" dirty="0" smtClean="0">
                <a:latin typeface="Gabriola" pitchFamily="82" charset="0"/>
                <a:ea typeface="Batang"/>
              </a:rPr>
              <a:t>D</a:t>
            </a:r>
            <a:r>
              <a:rPr lang="ru-RU" sz="2800" dirty="0" smtClean="0">
                <a:latin typeface="Gabriola" pitchFamily="82" charset="0"/>
                <a:ea typeface="Batang"/>
              </a:rPr>
              <a:t>.</a:t>
            </a:r>
          </a:p>
          <a:p>
            <a:pPr algn="r"/>
            <a:r>
              <a:rPr lang="ru-RU" sz="2400" dirty="0" err="1" smtClean="0">
                <a:latin typeface="Gabriola" pitchFamily="82" charset="0"/>
                <a:ea typeface="Batang"/>
              </a:rPr>
              <a:t>Ч.т.д</a:t>
            </a:r>
            <a:endParaRPr lang="ru-RU" sz="2400" dirty="0">
              <a:latin typeface="Gabriola" pitchFamily="8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7624" y="240376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23728" y="3233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5936" y="3233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2524" y="239227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D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87530" y="391571"/>
            <a:ext cx="3804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Дано: 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АВС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D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– трапеция</a:t>
            </a: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    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A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В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=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С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D</a:t>
            </a:r>
            <a:endParaRPr lang="ru-RU" sz="2000" dirty="0" smtClean="0">
              <a:latin typeface="Batang" pitchFamily="18" charset="-127"/>
              <a:ea typeface="Batang" pitchFamily="18" charset="-127"/>
            </a:endParaRPr>
          </a:p>
          <a:p>
            <a:endParaRPr lang="en-US" sz="2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Доказать</a:t>
            </a:r>
            <a:r>
              <a:rPr lang="ru-RU" sz="2000" dirty="0" smtClean="0">
                <a:latin typeface="Georgia" pitchFamily="18" charset="0"/>
                <a:ea typeface="Batang" pitchFamily="18" charset="-127"/>
              </a:rPr>
              <a:t>: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BD=A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С</a:t>
            </a: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256309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Доказательство:</a:t>
            </a:r>
            <a:endParaRPr lang="ru-RU" b="1" dirty="0">
              <a:latin typeface="Georgia" pitchFamily="18" charset="0"/>
            </a:endParaRPr>
          </a:p>
        </p:txBody>
      </p:sp>
      <p:cxnSp>
        <p:nvCxnSpPr>
          <p:cNvPr id="37" name="Прямая соединительная линия 36"/>
          <p:cNvCxnSpPr>
            <a:endCxn id="29" idx="1"/>
          </p:cNvCxnSpPr>
          <p:nvPr/>
        </p:nvCxnSpPr>
        <p:spPr>
          <a:xfrm>
            <a:off x="2403732" y="706550"/>
            <a:ext cx="2518792" cy="18703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Управляющая кнопка: далее 2056">
            <a:hlinkClick r:id="" action="ppaction://hlinkshowjump?jump=nextslide" highlightClick="1"/>
          </p:cNvPr>
          <p:cNvSpPr/>
          <p:nvPr/>
        </p:nvSpPr>
        <p:spPr>
          <a:xfrm>
            <a:off x="6990004" y="5971932"/>
            <a:ext cx="1182396" cy="3373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/>
      <p:bldP spid="27" grpId="0"/>
      <p:bldP spid="28" grpId="0"/>
      <p:bldP spid="29" grpId="0"/>
      <p:bldP spid="31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1569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620688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Свойства равнобокой трапеции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1484784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Gabriola" pitchFamily="82" charset="0"/>
              </a:rPr>
              <a:t>1.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Углы при каждом основании равны.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Gabriola" pitchFamily="82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2. Диагонали равны.</a:t>
            </a:r>
          </a:p>
          <a:p>
            <a:pPr algn="just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3. Высота, проведенная из вершины тупого угла, делит большее основание на отрезки, один из которых равен средней линии, т.е.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полусумме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 оснований, а другой – равен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полуразности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 оснований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Gabriola" pitchFamily="82" charset="0"/>
            </a:endParaRPr>
          </a:p>
        </p:txBody>
      </p:sp>
      <p:sp>
        <p:nvSpPr>
          <p:cNvPr id="10" name="Управляющая кнопка: в начало 9">
            <a:hlinkClick r:id="" action="ppaction://hlinkshowjump?jump=firstslide" highlightClick="1"/>
          </p:cNvPr>
          <p:cNvSpPr/>
          <p:nvPr/>
        </p:nvSpPr>
        <p:spPr>
          <a:xfrm>
            <a:off x="7236296" y="5733256"/>
            <a:ext cx="1224136" cy="64807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620" y="1162598"/>
            <a:ext cx="1402106" cy="150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03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1569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7664" y="620688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Давайте вспомним определение и свойства параллелограмма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3190664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Georgia" pitchFamily="18" charset="0"/>
                <a:hlinkClick r:id="rId4" action="ppaction://hlinkfile"/>
              </a:rPr>
              <a:t>Тест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1530283" y="2218556"/>
            <a:ext cx="4320480" cy="1944216"/>
          </a:xfrm>
          <a:prstGeom prst="parallelogram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8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15695"/>
            <a:ext cx="6369108" cy="8424937"/>
          </a:xfrm>
        </p:spPr>
      </p:pic>
      <p:sp>
        <p:nvSpPr>
          <p:cNvPr id="6" name="Прямоугольник 5"/>
          <p:cNvSpPr/>
          <p:nvPr/>
        </p:nvSpPr>
        <p:spPr>
          <a:xfrm rot="486323">
            <a:off x="1625819" y="548165"/>
            <a:ext cx="2377125" cy="24010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9491658">
            <a:off x="1975342" y="855148"/>
            <a:ext cx="1664926" cy="17475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2780928"/>
            <a:ext cx="43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8425" y="116632"/>
            <a:ext cx="295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В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29706" y="543823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С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2965594"/>
            <a:ext cx="27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D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6756" y="1268760"/>
            <a:ext cx="21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Batang" pitchFamily="18" charset="-127"/>
                <a:ea typeface="Batang" pitchFamily="18" charset="-127"/>
              </a:rPr>
              <a:t>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15816" y="1166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F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1457" y="1728899"/>
            <a:ext cx="305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G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3768" y="2965594"/>
            <a:ext cx="33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tang" pitchFamily="18" charset="-127"/>
                <a:ea typeface="Batang" pitchFamily="18" charset="-127"/>
              </a:rPr>
              <a:t>H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187624" y="3150260"/>
                <a:ext cx="7200800" cy="3362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latin typeface="Batang" pitchFamily="18" charset="-127"/>
                    <a:ea typeface="Batang" pitchFamily="18" charset="-127"/>
                  </a:rPr>
                  <a:t>Решение:</a:t>
                </a:r>
              </a:p>
              <a:p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EF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 – средняя линия ∆АВС;</a:t>
                </a:r>
              </a:p>
              <a:p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GH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 – средняя линия ∆АС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D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;</a:t>
                </a:r>
              </a:p>
              <a:p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Е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H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 – средняя линия ∆АВ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D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;</a:t>
                </a:r>
              </a:p>
              <a:p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FG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 – средняя линия ∆ВС</a:t>
                </a:r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D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;</a:t>
                </a:r>
              </a:p>
              <a:p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Отсюда </a:t>
                </a:r>
              </a:p>
              <a:p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EF=GH=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ea typeface="Batang" pitchFamily="18" charset="-127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Batang" pitchFamily="18" charset="-127"/>
                      </a:rPr>
                      <m:t>AC</m:t>
                    </m:r>
                  </m:oMath>
                </a14:m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=5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м</a:t>
                </a:r>
              </a:p>
              <a:p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EH=FG=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  <a:ea typeface="Batang" pitchFamily="18" charset="-127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Batang" pitchFamily="18" charset="-127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Batang" pitchFamily="18" charset="-127"/>
                    <a:ea typeface="Batang" pitchFamily="18" charset="-127"/>
                  </a:rPr>
                  <a:t>BD=6</a:t>
                </a:r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м.</a:t>
                </a:r>
              </a:p>
              <a:p>
                <a:r>
                  <a:rPr lang="ru-RU" sz="2000" dirty="0" smtClean="0">
                    <a:latin typeface="Batang" pitchFamily="18" charset="-127"/>
                    <a:ea typeface="Batang" pitchFamily="18" charset="-127"/>
                  </a:rPr>
                  <a:t>Ответ: 5м, 6м.</a:t>
                </a:r>
              </a:p>
              <a:p>
                <a:endParaRPr lang="ru-RU" dirty="0">
                  <a:latin typeface="Batang" pitchFamily="18" charset="-127"/>
                  <a:ea typeface="Batang" pitchFamily="18" charset="-127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150260"/>
                <a:ext cx="7200800" cy="3362202"/>
              </a:xfrm>
              <a:prstGeom prst="rect">
                <a:avLst/>
              </a:prstGeom>
              <a:blipFill rotWithShape="1">
                <a:blip r:embed="rId4"/>
                <a:stretch>
                  <a:fillRect l="-931" t="-9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788024" y="18466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№56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24271" y="406173"/>
            <a:ext cx="1980220" cy="26454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1"/>
          </p:cNvCxnSpPr>
          <p:nvPr/>
        </p:nvCxnSpPr>
        <p:spPr>
          <a:xfrm flipV="1">
            <a:off x="1468425" y="728489"/>
            <a:ext cx="2661281" cy="2052439"/>
          </a:xfrm>
          <a:prstGeom prst="straightConnector1">
            <a:avLst/>
          </a:prstGeom>
          <a:ln w="1905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65054" y="668596"/>
            <a:ext cx="4499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Дано: 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АВС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D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– четырехугольник</a:t>
            </a:r>
          </a:p>
          <a:p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AE=ED, BF=FC, CG=GD, AH=HD,</a:t>
            </a:r>
          </a:p>
          <a:p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EFGH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– параллелограмм</a:t>
            </a:r>
          </a:p>
          <a:p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BD = 12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м,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AC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= 10м.</a:t>
            </a:r>
          </a:p>
          <a:p>
            <a:endParaRPr lang="en-US" sz="2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2000" b="1" dirty="0" smtClean="0">
                <a:latin typeface="Georgia" pitchFamily="18" charset="0"/>
                <a:ea typeface="Batang" pitchFamily="18" charset="-127"/>
              </a:rPr>
              <a:t>Найти</a:t>
            </a:r>
            <a:r>
              <a:rPr lang="ru-RU" sz="2000" dirty="0" smtClean="0">
                <a:latin typeface="Georgia" pitchFamily="18" charset="0"/>
                <a:ea typeface="Batang" pitchFamily="18" charset="-127"/>
              </a:rPr>
              <a:t>: </a:t>
            </a:r>
            <a:r>
              <a:rPr lang="en-US" sz="2000" dirty="0" smtClean="0">
                <a:latin typeface="Batang" pitchFamily="18" charset="-127"/>
                <a:ea typeface="Batang" pitchFamily="18" charset="-127"/>
              </a:rPr>
              <a:t>EF, FG, GH, EH</a:t>
            </a: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84389" y="1913565"/>
            <a:ext cx="755915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Проверим домашнее задание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0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1569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42581" y="332656"/>
            <a:ext cx="7344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Georgia" pitchFamily="18" charset="0"/>
              </a:rPr>
              <a:t>Биссектриса тупого угла параллелограмма делит противоположную сторону в отношении 3:4, считая от вершины тупого угла. Найдите большую сторону параллелограмма, если его периметр равен 88.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6146" name="Picture 2" descr="http://ege-study.ru/materialy-ege/ugly-pri-parallelnyx-pryamyx/img-angles/p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9647"/>
            <a:ext cx="5058400" cy="30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694721" y="5453850"/>
            <a:ext cx="2016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Ответ: 28.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227164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Решим задачу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0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57436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1760" y="1327994"/>
            <a:ext cx="5544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от греч. </a:t>
            </a:r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trapeza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—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Georgia" pitchFamily="18" charset="0"/>
              </a:rPr>
              <a:t>стол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145967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Georgia" pitchFamily="18" charset="0"/>
              </a:rPr>
              <a:t>Геометрическая фигура была названа </a:t>
            </a:r>
          </a:p>
          <a:p>
            <a:r>
              <a:rPr lang="ru-RU" sz="2800" dirty="0" smtClean="0">
                <a:latin typeface="Georgia" pitchFamily="18" charset="0"/>
              </a:rPr>
              <a:t>так по внешнему сходству с маленьким столом. </a:t>
            </a:r>
            <a:endParaRPr lang="ru-RU" sz="2800" dirty="0"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404664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Трапеция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Трапеция 8"/>
          <p:cNvSpPr/>
          <p:nvPr/>
        </p:nvSpPr>
        <p:spPr>
          <a:xfrm>
            <a:off x="2555776" y="4005064"/>
            <a:ext cx="4896544" cy="1728192"/>
          </a:xfrm>
          <a:prstGeom prst="trapezoid">
            <a:avLst>
              <a:gd name="adj" fmla="val 49852"/>
            </a:avLst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8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1569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02_06_02_01_07_a.swf"/>
          <p:cNvPicPr>
            <a:picLocks noRot="1" noChangeAspect="1"/>
          </p:cNvPicPr>
          <p:nvPr>
            <a:vide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5076"/>
            <a:ext cx="7056784" cy="6331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171449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1569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21087" y="-1"/>
            <a:ext cx="80229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Какие четырехугольники на рисунке являются трапециями? Назовите их основания и боковые стороны.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 flipH="1">
            <a:off x="1835696" y="1772816"/>
            <a:ext cx="2952328" cy="1417848"/>
          </a:xfrm>
          <a:prstGeom prst="parallelogram">
            <a:avLst/>
          </a:prstGeom>
          <a:noFill/>
          <a:ln w="28575">
            <a:solidFill>
              <a:srgbClr val="C00000"/>
            </a:solidFill>
          </a:ln>
          <a:scene3d>
            <a:camera prst="orthographicFront">
              <a:rot lat="0" lon="300000" rev="0"/>
            </a:camera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3779912" y="1772816"/>
            <a:ext cx="648072" cy="14178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35696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15881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2121449" y="2895151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baseline="30000" dirty="0" smtClean="0"/>
              <a:t> </a:t>
            </a:r>
            <a:r>
              <a:rPr lang="ru-RU" sz="1600" b="1" dirty="0" smtClean="0"/>
              <a:t>110</a:t>
            </a:r>
            <a:r>
              <a:rPr lang="ru-RU" sz="1600" b="1" baseline="30000" dirty="0" smtClean="0"/>
              <a:t>0</a:t>
            </a:r>
            <a:endParaRPr lang="ru-RU" sz="1600" b="1" baseline="30000" dirty="0"/>
          </a:p>
        </p:txBody>
      </p:sp>
      <p:sp>
        <p:nvSpPr>
          <p:cNvPr id="17" name="TextBox 16"/>
          <p:cNvSpPr txBox="1"/>
          <p:nvPr/>
        </p:nvSpPr>
        <p:spPr>
          <a:xfrm flipH="1">
            <a:off x="1835696" y="1772816"/>
            <a:ext cx="616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baseline="30000" dirty="0" smtClean="0"/>
              <a:t> </a:t>
            </a:r>
            <a:r>
              <a:rPr lang="ru-RU" sz="1600" b="1" dirty="0" smtClean="0"/>
              <a:t>70</a:t>
            </a:r>
            <a:r>
              <a:rPr lang="ru-RU" sz="1600" b="1" baseline="30000" dirty="0" smtClean="0"/>
              <a:t>0</a:t>
            </a:r>
            <a:endParaRPr lang="ru-RU" sz="1600" b="1" baseline="30000" dirty="0"/>
          </a:p>
        </p:txBody>
      </p:sp>
      <p:sp>
        <p:nvSpPr>
          <p:cNvPr id="18" name="TextBox 17"/>
          <p:cNvSpPr txBox="1"/>
          <p:nvPr/>
        </p:nvSpPr>
        <p:spPr>
          <a:xfrm>
            <a:off x="4427984" y="157276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8596" y="30390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D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4299635" y="2895151"/>
            <a:ext cx="616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baseline="30000" dirty="0" smtClean="0"/>
              <a:t> </a:t>
            </a:r>
            <a:r>
              <a:rPr lang="ru-RU" sz="1600" b="1" dirty="0" smtClean="0"/>
              <a:t>70</a:t>
            </a:r>
            <a:r>
              <a:rPr lang="ru-RU" sz="1600" b="1" baseline="30000" dirty="0" smtClean="0"/>
              <a:t>0</a:t>
            </a:r>
            <a:endParaRPr lang="ru-RU" sz="1600" b="1" baseline="30000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012160" y="1481838"/>
            <a:ext cx="2463939" cy="2632938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14" idx="0"/>
          </p:cNvCxnSpPr>
          <p:nvPr/>
        </p:nvCxnSpPr>
        <p:spPr>
          <a:xfrm flipH="1">
            <a:off x="7244129" y="1481838"/>
            <a:ext cx="1" cy="263293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588224" y="2895151"/>
            <a:ext cx="13681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7064110" y="2701463"/>
            <a:ext cx="180020" cy="1936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064110" y="3920639"/>
            <a:ext cx="180020" cy="1936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652120" y="39782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О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73656" y="26136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S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54120" y="1200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P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904825" y="265558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T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476099" y="39782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R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20985" y="285441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H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92280" y="41629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N</a:t>
            </a:r>
            <a:endParaRPr lang="ru-RU" b="1" dirty="0">
              <a:latin typeface="Georgia" pitchFamily="18" charset="0"/>
            </a:endParaRPr>
          </a:p>
        </p:txBody>
      </p:sp>
      <p:cxnSp>
        <p:nvCxnSpPr>
          <p:cNvPr id="2048" name="Прямая соединительная линия 2047"/>
          <p:cNvCxnSpPr/>
          <p:nvPr/>
        </p:nvCxnSpPr>
        <p:spPr>
          <a:xfrm flipH="1">
            <a:off x="1835696" y="3920639"/>
            <a:ext cx="2268252" cy="18846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1" name="Прямая соединительная линия 2050"/>
          <p:cNvCxnSpPr/>
          <p:nvPr/>
        </p:nvCxnSpPr>
        <p:spPr>
          <a:xfrm>
            <a:off x="1835696" y="5805264"/>
            <a:ext cx="246393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3" name="Прямая соединительная линия 2052"/>
          <p:cNvCxnSpPr/>
          <p:nvPr/>
        </p:nvCxnSpPr>
        <p:spPr>
          <a:xfrm>
            <a:off x="2750575" y="5085184"/>
            <a:ext cx="0" cy="7200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Прямая соединительная линия 2054"/>
          <p:cNvCxnSpPr/>
          <p:nvPr/>
        </p:nvCxnSpPr>
        <p:spPr>
          <a:xfrm>
            <a:off x="3779912" y="4162950"/>
            <a:ext cx="0" cy="16423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2584371" y="5611576"/>
            <a:ext cx="180020" cy="1936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599892" y="5611576"/>
            <a:ext cx="180020" cy="1936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1475656" y="56115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А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70555" y="467828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В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09882" y="38311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36212" y="5796242"/>
            <a:ext cx="46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С</a:t>
            </a:r>
            <a:r>
              <a:rPr lang="en-US" b="1" baseline="-25000" dirty="0" smtClean="0">
                <a:latin typeface="Georgia" pitchFamily="18" charset="0"/>
              </a:rPr>
              <a:t>1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02086" y="5796242"/>
            <a:ext cx="46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Georgia" pitchFamily="18" charset="0"/>
              </a:rPr>
              <a:t>B</a:t>
            </a:r>
            <a:r>
              <a:rPr lang="en-US" b="1" baseline="-25000" dirty="0" smtClean="0">
                <a:latin typeface="Georgia" pitchFamily="18" charset="0"/>
              </a:rPr>
              <a:t>1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99892" y="32213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Georgia" pitchFamily="18" charset="0"/>
              </a:rPr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213880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13" grpId="0"/>
      <p:bldP spid="15" grpId="0"/>
      <p:bldP spid="16" grpId="0"/>
      <p:bldP spid="17" grpId="0"/>
      <p:bldP spid="18" grpId="0"/>
      <p:bldP spid="19" grpId="0"/>
      <p:bldP spid="20" grpId="0"/>
      <p:bldP spid="14" grpId="0" animBg="1"/>
      <p:bldP spid="25" grpId="0" animBg="1"/>
      <p:bldP spid="27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45" grpId="0" animBg="1"/>
      <p:bldP spid="46" grpId="0" animBg="1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57436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140968"/>
            <a:ext cx="20177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380" y="4293096"/>
            <a:ext cx="15716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70263"/>
            <a:ext cx="151288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4">
            <a:hlinkClick r:id="rId7" action="ppaction://hlinkfile"/>
          </p:cNvPr>
          <p:cNvSpPr txBox="1">
            <a:spLocks/>
          </p:cNvSpPr>
          <p:nvPr/>
        </p:nvSpPr>
        <p:spPr>
          <a:xfrm>
            <a:off x="1030288" y="548680"/>
            <a:ext cx="8100392" cy="13147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b="1" dirty="0" smtClean="0">
                <a:ln w="11430"/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Segoe Script" pitchFamily="34" charset="0"/>
              </a:rPr>
              <a:t>Физкультминутка</a:t>
            </a:r>
            <a:endParaRPr lang="ru-RU" sz="5400" b="1" dirty="0">
              <a:ln w="11430"/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2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9D3A-C308-4FAD-B3A7-8F9E08A08672}" type="datetime1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С.А. Абрамкина</a:t>
            </a:r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1443" y="-1015695"/>
            <a:ext cx="6369108" cy="8424937"/>
          </a:xfrm>
        </p:spPr>
      </p:pic>
      <p:pic>
        <p:nvPicPr>
          <p:cNvPr id="2050" name="Picture 2" descr="C:\Users\admin\Pictures\шаблоны презентаций\abstraction-wallpapers_0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43609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02_06_02_01_09_a.swf"/>
          <p:cNvPicPr>
            <a:picLocks noRot="1" noChangeAspect="1"/>
          </p:cNvPicPr>
          <p:nvPr>
            <a:vide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051"/>
            <a:ext cx="7272808" cy="631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0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737</Words>
  <Application>Microsoft Office PowerPoint</Application>
  <PresentationFormat>Экран (4:3)</PresentationFormat>
  <Paragraphs>157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48</cp:revision>
  <dcterms:created xsi:type="dcterms:W3CDTF">2012-11-11T13:38:08Z</dcterms:created>
  <dcterms:modified xsi:type="dcterms:W3CDTF">2012-12-06T18:18:31Z</dcterms:modified>
</cp:coreProperties>
</file>