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4" r:id="rId8"/>
    <p:sldId id="263" r:id="rId9"/>
    <p:sldId id="266" r:id="rId10"/>
    <p:sldId id="265" r:id="rId11"/>
    <p:sldId id="268" r:id="rId12"/>
    <p:sldId id="267" r:id="rId13"/>
    <p:sldId id="270" r:id="rId14"/>
    <p:sldId id="269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9" r:id="rId23"/>
    <p:sldId id="278" r:id="rId24"/>
    <p:sldId id="280" r:id="rId25"/>
    <p:sldId id="281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79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B3779-3FCB-48D5-AE49-B1AB09D14F50}" type="datetimeFigureOut">
              <a:rPr lang="ru-RU" smtClean="0"/>
              <a:t>07.12.2013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36C0-B783-47CD-AEA8-000BFC2181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0570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B3779-3FCB-48D5-AE49-B1AB09D14F50}" type="datetimeFigureOut">
              <a:rPr lang="ru-RU" smtClean="0"/>
              <a:t>07.12.2013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36C0-B783-47CD-AEA8-000BFC2181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3185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B3779-3FCB-48D5-AE49-B1AB09D14F50}" type="datetimeFigureOut">
              <a:rPr lang="ru-RU" smtClean="0"/>
              <a:t>07.12.2013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36C0-B783-47CD-AEA8-000BFC2181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5603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B3779-3FCB-48D5-AE49-B1AB09D14F50}" type="datetimeFigureOut">
              <a:rPr lang="ru-RU" smtClean="0"/>
              <a:t>07.12.2013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36C0-B783-47CD-AEA8-000BFC2181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8788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B3779-3FCB-48D5-AE49-B1AB09D14F50}" type="datetimeFigureOut">
              <a:rPr lang="ru-RU" smtClean="0"/>
              <a:t>07.12.2013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36C0-B783-47CD-AEA8-000BFC2181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8128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B3779-3FCB-48D5-AE49-B1AB09D14F50}" type="datetimeFigureOut">
              <a:rPr lang="ru-RU" smtClean="0"/>
              <a:t>07.12.2013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36C0-B783-47CD-AEA8-000BFC2181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3621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B3779-3FCB-48D5-AE49-B1AB09D14F50}" type="datetimeFigureOut">
              <a:rPr lang="ru-RU" smtClean="0"/>
              <a:t>07.12.2013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36C0-B783-47CD-AEA8-000BFC2181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7701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B3779-3FCB-48D5-AE49-B1AB09D14F50}" type="datetimeFigureOut">
              <a:rPr lang="ru-RU" smtClean="0"/>
              <a:t>07.12.2013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36C0-B783-47CD-AEA8-000BFC2181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1206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B3779-3FCB-48D5-AE49-B1AB09D14F50}" type="datetimeFigureOut">
              <a:rPr lang="ru-RU" smtClean="0"/>
              <a:t>07.12.2013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36C0-B783-47CD-AEA8-000BFC2181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1755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B3779-3FCB-48D5-AE49-B1AB09D14F50}" type="datetimeFigureOut">
              <a:rPr lang="ru-RU" smtClean="0"/>
              <a:t>07.12.2013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36C0-B783-47CD-AEA8-000BFC2181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5557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B3779-3FCB-48D5-AE49-B1AB09D14F50}" type="datetimeFigureOut">
              <a:rPr lang="ru-RU" smtClean="0"/>
              <a:t>07.12.2013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BB36C0-B783-47CD-AEA8-000BFC2181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9554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B3779-3FCB-48D5-AE49-B1AB09D14F50}" type="datetimeFigureOut">
              <a:rPr lang="ru-RU" smtClean="0"/>
              <a:t>07.12.2013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BB36C0-B783-47CD-AEA8-000BFC2181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2903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Анимация\фоны\4218157-4c92d4ea7b38b54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1607" y="0"/>
            <a:ext cx="9205607" cy="6866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3051770"/>
          </a:xfrm>
        </p:spPr>
        <p:txBody>
          <a:bodyPr>
            <a:normAutofit/>
          </a:bodyPr>
          <a:lstStyle/>
          <a:p>
            <a:r>
              <a:rPr lang="ru-RU" sz="5400" b="1" dirty="0">
                <a:solidFill>
                  <a:srgbClr val="FFFF00"/>
                </a:solidFill>
              </a:rPr>
              <a:t>История талисманов Олимпийских Игр</a:t>
            </a:r>
            <a:r>
              <a:rPr lang="ru-RU" b="1" dirty="0">
                <a:solidFill>
                  <a:srgbClr val="FFFF00"/>
                </a:solidFill>
              </a:rPr>
              <a:t/>
            </a:r>
            <a:br>
              <a:rPr lang="ru-RU" b="1" dirty="0">
                <a:solidFill>
                  <a:srgbClr val="FFFF00"/>
                </a:solidFill>
              </a:rPr>
            </a:b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41196" y="3886200"/>
            <a:ext cx="4602804" cy="1752600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Презентацию подготовила </a:t>
            </a:r>
          </a:p>
          <a:p>
            <a:r>
              <a:rPr lang="ru-RU" b="1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учитель физической культуры  СОШ №24 МО РФ</a:t>
            </a:r>
          </a:p>
          <a:p>
            <a:r>
              <a:rPr lang="ru-RU" b="1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Соколова Ирина Васильевна</a:t>
            </a:r>
            <a:endParaRPr lang="ru-RU" b="1" dirty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991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Анимация\фоны\4218157-4c92d4ea7b38b54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35" b="20626"/>
          <a:stretch/>
        </p:blipFill>
        <p:spPr bwMode="auto">
          <a:xfrm>
            <a:off x="0" y="0"/>
            <a:ext cx="920415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-171400"/>
            <a:ext cx="8820472" cy="2160241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C000"/>
                </a:solidFill>
                <a:latin typeface="Bookman Old Style" pitchFamily="18" charset="0"/>
              </a:rPr>
              <a:t/>
            </a:r>
            <a:br>
              <a:rPr lang="ru-RU" dirty="0" smtClean="0">
                <a:solidFill>
                  <a:srgbClr val="FFC000"/>
                </a:solidFill>
                <a:latin typeface="Bookman Old Style" pitchFamily="18" charset="0"/>
              </a:rPr>
            </a:br>
            <a:r>
              <a:rPr lang="ru-RU" sz="53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1984 – зима - Сараево.</a:t>
            </a:r>
            <a:r>
              <a:rPr lang="ru-RU" sz="53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3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53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340768"/>
            <a:ext cx="9144000" cy="3672408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Изначально были опасения. Репутация у волка- </a:t>
            </a:r>
            <a:r>
              <a:rPr lang="ru-RU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плохая. </a:t>
            </a:r>
            <a:r>
              <a:rPr lang="ru-RU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Но, видно, уж больно хотелось именно Серого. </a:t>
            </a:r>
            <a:r>
              <a:rPr lang="ru-RU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Пришлось </a:t>
            </a:r>
            <a:r>
              <a:rPr lang="ru-RU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сделать его как можно </a:t>
            </a:r>
            <a:r>
              <a:rPr lang="ru-RU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более  доброжелательным</a:t>
            </a:r>
            <a:r>
              <a:rPr lang="ru-RU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храбрым</a:t>
            </a:r>
            <a:r>
              <a:rPr lang="ru-RU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беззаботным. </a:t>
            </a:r>
            <a:r>
              <a:rPr lang="ru-RU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Получилось! В результате </a:t>
            </a:r>
            <a:r>
              <a:rPr lang="ru-RU" sz="24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Вучко</a:t>
            </a:r>
            <a:r>
              <a:rPr lang="ru-RU" sz="24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признан одним из самых обаятельных персонажей в истории олимпийских талисманов. В Югославии он стал любимой детской игрушкой. </a:t>
            </a:r>
          </a:p>
          <a:p>
            <a:endParaRPr lang="ru-RU" sz="24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Лента лицом вниз 5"/>
          <p:cNvSpPr/>
          <p:nvPr/>
        </p:nvSpPr>
        <p:spPr>
          <a:xfrm>
            <a:off x="2105980" y="3618401"/>
            <a:ext cx="4992198" cy="2107565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 descr="Олимпийский символ Сараево волчонок вучко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4420" y="3916464"/>
            <a:ext cx="2115318" cy="180950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2729931" y="5939422"/>
            <a:ext cx="374429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Волчонок </a:t>
            </a:r>
            <a:r>
              <a:rPr lang="ru-RU" sz="36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Вучко</a:t>
            </a:r>
            <a:endParaRPr lang="ru-RU" sz="36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9026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Анимация\фоны\4218157-4c92d4ea7b38b54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35" b="20626"/>
          <a:stretch/>
        </p:blipFill>
        <p:spPr bwMode="auto">
          <a:xfrm>
            <a:off x="-60158" y="0"/>
            <a:ext cx="920415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476671"/>
            <a:ext cx="8820472" cy="1512169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C000"/>
                </a:solidFill>
                <a:latin typeface="Bookman Old Style" pitchFamily="18" charset="0"/>
              </a:rPr>
              <a:t/>
            </a:r>
            <a:br>
              <a:rPr lang="ru-RU" dirty="0" smtClean="0">
                <a:solidFill>
                  <a:srgbClr val="FFC000"/>
                </a:solidFill>
                <a:latin typeface="Bookman Old Style" pitchFamily="18" charset="0"/>
              </a:rPr>
            </a:br>
            <a:r>
              <a:rPr lang="ru-RU" b="1" dirty="0" smtClean="0">
                <a:solidFill>
                  <a:srgbClr val="FFC000"/>
                </a:solidFill>
                <a:latin typeface="Bookman Old Style" pitchFamily="18" charset="0"/>
              </a:rPr>
              <a:t/>
            </a:r>
            <a:br>
              <a:rPr lang="ru-RU" b="1" dirty="0" smtClean="0">
                <a:solidFill>
                  <a:srgbClr val="FFC000"/>
                </a:solidFill>
                <a:latin typeface="Bookman Old Style" pitchFamily="18" charset="0"/>
              </a:rPr>
            </a:br>
            <a:endParaRPr lang="ru-RU" b="1" dirty="0">
              <a:solidFill>
                <a:srgbClr val="FFC000"/>
              </a:solidFill>
              <a:latin typeface="Bookman Old Style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340768"/>
            <a:ext cx="9144000" cy="3672408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Герой корейских легенд. </a:t>
            </a: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Голосовал </a:t>
            </a:r>
            <a:r>
              <a:rPr lang="ru-RU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за имя народ. Победившее имя с корейского можно перевести как Мальчик Тигр («Хо» означает «тигр», а «</a:t>
            </a:r>
            <a:r>
              <a:rPr lang="ru-RU" sz="24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дори</a:t>
            </a:r>
            <a:r>
              <a:rPr lang="ru-RU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» — «мальчик</a:t>
            </a: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»).</a:t>
            </a:r>
            <a:r>
              <a:rPr lang="ru-RU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Появился </a:t>
            </a:r>
            <a:r>
              <a:rPr lang="ru-RU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атрибут национального костюма – черная </a:t>
            </a: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шапочка. У </a:t>
            </a:r>
            <a:r>
              <a:rPr lang="ru-RU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Мальчика изначально была еще и подружка – Девочка Тигр, но она быстро куда-то делась и позабылась. </a:t>
            </a:r>
          </a:p>
        </p:txBody>
      </p:sp>
      <p:sp>
        <p:nvSpPr>
          <p:cNvPr id="6" name="Лента лицом вниз 5"/>
          <p:cNvSpPr/>
          <p:nvPr/>
        </p:nvSpPr>
        <p:spPr>
          <a:xfrm>
            <a:off x="2105980" y="3618401"/>
            <a:ext cx="4992198" cy="2107565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620688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1988 – лето - Сеул.</a:t>
            </a:r>
            <a:endParaRPr lang="ru-RU" sz="48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Олимпийский символ  Сеул тигренок ходори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3570" y="3965304"/>
            <a:ext cx="1977017" cy="176066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2789403" y="5773706"/>
            <a:ext cx="362535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Тигренок </a:t>
            </a:r>
            <a:r>
              <a:rPr lang="ru-RU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Ходори</a:t>
            </a:r>
            <a:r>
              <a:rPr lang="ru-RU" sz="3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97477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Анимация\фоны\4218157-4c92d4ea7b38b54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35" b="20626"/>
          <a:stretch/>
        </p:blipFill>
        <p:spPr bwMode="auto">
          <a:xfrm>
            <a:off x="0" y="0"/>
            <a:ext cx="920415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"/>
            <a:ext cx="8820472" cy="16288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C000"/>
                </a:solidFill>
                <a:latin typeface="Bookman Old Style" pitchFamily="18" charset="0"/>
              </a:rPr>
              <a:t/>
            </a:r>
            <a:br>
              <a:rPr lang="ru-RU" dirty="0" smtClean="0">
                <a:solidFill>
                  <a:srgbClr val="FFC000"/>
                </a:solidFill>
                <a:latin typeface="Bookman Old Style" pitchFamily="18" charset="0"/>
              </a:rPr>
            </a:br>
            <a:r>
              <a:rPr lang="ru-RU" sz="53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1988 – зима - Калгари.</a:t>
            </a:r>
            <a:r>
              <a:rPr lang="ru-RU" sz="53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3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53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340768"/>
            <a:ext cx="9144000" cy="3672408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В Калгари любят ковбойские забавы – и медведей одели соответственно. </a:t>
            </a:r>
            <a:r>
              <a:rPr lang="ru-RU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комплексе </a:t>
            </a:r>
            <a:endParaRPr lang="ru-RU" b="1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именами </a:t>
            </a:r>
            <a:r>
              <a:rPr lang="ru-RU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символизируют </a:t>
            </a:r>
            <a:r>
              <a:rPr lang="ru-RU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гостеприимство и дружбу.</a:t>
            </a:r>
            <a:br>
              <a:rPr lang="ru-RU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Лента лицом вниз 5"/>
          <p:cNvSpPr/>
          <p:nvPr/>
        </p:nvSpPr>
        <p:spPr>
          <a:xfrm>
            <a:off x="2105980" y="3618401"/>
            <a:ext cx="4992198" cy="2107565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 descr="Олимпийский символ Калгари медведи хайди и хоуди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8914" y="3736513"/>
            <a:ext cx="2386330" cy="188468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971600" y="6021288"/>
            <a:ext cx="76468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Полярные   медведи  </a:t>
            </a:r>
            <a:r>
              <a:rPr lang="ru-RU" sz="3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Хайди</a:t>
            </a:r>
            <a:r>
              <a:rPr lang="ru-RU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Хоуди</a:t>
            </a:r>
            <a:r>
              <a:rPr lang="ru-RU" sz="3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16058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Анимация\фоны\4218157-4c92d4ea7b38b54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35" b="20626"/>
          <a:stretch/>
        </p:blipFill>
        <p:spPr bwMode="auto">
          <a:xfrm>
            <a:off x="-60158" y="-6261"/>
            <a:ext cx="920415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476671"/>
            <a:ext cx="8820472" cy="1512169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C000"/>
                </a:solidFill>
                <a:latin typeface="Bookman Old Style" pitchFamily="18" charset="0"/>
              </a:rPr>
              <a:t/>
            </a:r>
            <a:br>
              <a:rPr lang="ru-RU" dirty="0" smtClean="0">
                <a:solidFill>
                  <a:srgbClr val="FFC000"/>
                </a:solidFill>
                <a:latin typeface="Bookman Old Style" pitchFamily="18" charset="0"/>
              </a:rPr>
            </a:br>
            <a:r>
              <a:rPr lang="ru-RU" b="1" dirty="0" smtClean="0">
                <a:solidFill>
                  <a:srgbClr val="FFC000"/>
                </a:solidFill>
                <a:latin typeface="Bookman Old Style" pitchFamily="18" charset="0"/>
              </a:rPr>
              <a:t/>
            </a:r>
            <a:br>
              <a:rPr lang="ru-RU" b="1" dirty="0" smtClean="0">
                <a:solidFill>
                  <a:srgbClr val="FFC000"/>
                </a:solidFill>
                <a:latin typeface="Bookman Old Style" pitchFamily="18" charset="0"/>
              </a:rPr>
            </a:br>
            <a:endParaRPr lang="ru-RU" b="1" dirty="0">
              <a:solidFill>
                <a:srgbClr val="FFC000"/>
              </a:solidFill>
              <a:latin typeface="Bookman Old Style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124744"/>
            <a:ext cx="9144000" cy="3888432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Герой телепередачи. НЕ национальный символ.</a:t>
            </a:r>
            <a:br>
              <a:rPr lang="ru-RU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Признан </a:t>
            </a:r>
            <a:r>
              <a:rPr lang="ru-RU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самым элегантно одетым талисманом: </a:t>
            </a:r>
            <a:endParaRPr lang="ru-RU" sz="2800" b="1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нём был тёмно-синий костюм и галстук.</a:t>
            </a:r>
            <a:br>
              <a:rPr lang="ru-RU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Во время церемонии закрытия был… запущен в небо на воздушном шаре. Испанцы и гости рыдали. </a:t>
            </a:r>
          </a:p>
          <a:p>
            <a:endParaRPr lang="ru-RU" dirty="0"/>
          </a:p>
        </p:txBody>
      </p:sp>
      <p:sp>
        <p:nvSpPr>
          <p:cNvPr id="6" name="Лента лицом вниз 5"/>
          <p:cNvSpPr/>
          <p:nvPr/>
        </p:nvSpPr>
        <p:spPr>
          <a:xfrm>
            <a:off x="2105980" y="3618401"/>
            <a:ext cx="4992198" cy="2107565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19835" y="188640"/>
            <a:ext cx="896448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1992 – лето - Барселона.</a:t>
            </a:r>
            <a:br>
              <a:rPr lang="ru-RU" sz="4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Олимпийский символ Барселона щенок коби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2010" y="4016030"/>
            <a:ext cx="1880138" cy="170993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2771660" y="5725966"/>
            <a:ext cx="382265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Щенок </a:t>
            </a:r>
            <a:r>
              <a:rPr lang="ru-RU" sz="4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4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Коби</a:t>
            </a:r>
            <a:r>
              <a:rPr lang="ru-RU" sz="4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09767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Анимация\фоны\4218157-4c92d4ea7b38b54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35" b="20626"/>
          <a:stretch/>
        </p:blipFill>
        <p:spPr bwMode="auto">
          <a:xfrm>
            <a:off x="0" y="0"/>
            <a:ext cx="920415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476671"/>
            <a:ext cx="8820472" cy="1512169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C000"/>
                </a:solidFill>
                <a:latin typeface="Bookman Old Style" pitchFamily="18" charset="0"/>
              </a:rPr>
              <a:t/>
            </a:r>
            <a:br>
              <a:rPr lang="ru-RU" dirty="0" smtClean="0">
                <a:solidFill>
                  <a:srgbClr val="FFC000"/>
                </a:solidFill>
                <a:latin typeface="Bookman Old Style" pitchFamily="18" charset="0"/>
              </a:rPr>
            </a:br>
            <a:r>
              <a:rPr lang="ru-RU" b="1" dirty="0" smtClean="0">
                <a:solidFill>
                  <a:srgbClr val="FFC000"/>
                </a:solidFill>
                <a:latin typeface="Bookman Old Style" pitchFamily="18" charset="0"/>
              </a:rPr>
              <a:t/>
            </a:r>
            <a:br>
              <a:rPr lang="ru-RU" b="1" dirty="0" smtClean="0">
                <a:solidFill>
                  <a:srgbClr val="FFC000"/>
                </a:solidFill>
                <a:latin typeface="Bookman Old Style" pitchFamily="18" charset="0"/>
              </a:rPr>
            </a:br>
            <a:endParaRPr lang="ru-RU" b="1" dirty="0">
              <a:solidFill>
                <a:srgbClr val="FFC000"/>
              </a:solidFill>
              <a:latin typeface="Bookman Old Style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235661"/>
            <a:ext cx="9144000" cy="3777515"/>
          </a:xfrm>
        </p:spPr>
        <p:txBody>
          <a:bodyPr>
            <a:normAutofit/>
          </a:bodyPr>
          <a:lstStyle/>
          <a:p>
            <a:r>
              <a:rPr lang="ru-RU" sz="2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Никто горных эльфов не видел, поэтому </a:t>
            </a:r>
            <a:r>
              <a:rPr lang="ru-RU" sz="22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Маджика</a:t>
            </a:r>
            <a:r>
              <a:rPr lang="ru-RU" sz="2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замаскировали не то под звезду, не то под снежинку в цветах французского </a:t>
            </a:r>
            <a:r>
              <a:rPr lang="ru-RU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флага.</a:t>
            </a:r>
            <a:r>
              <a:rPr lang="ru-RU" sz="2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Воплощает </a:t>
            </a:r>
            <a:r>
              <a:rPr lang="ru-RU" sz="2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идею «мечты и воображения», стремления к звёздам, </a:t>
            </a:r>
            <a:r>
              <a:rPr lang="ru-RU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 осуществлению </a:t>
            </a:r>
            <a:r>
              <a:rPr lang="ru-RU" sz="2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несбыточного. В старинных легендах гномы являются хранителями несметных сокровищ, и дружба с ними приносит людям удачу. Мифический человечек-звезда, по замыслу создателей, должен был вести к победе и успеху. </a:t>
            </a:r>
          </a:p>
          <a:p>
            <a:endParaRPr lang="ru-RU" sz="2200" dirty="0"/>
          </a:p>
        </p:txBody>
      </p:sp>
      <p:sp>
        <p:nvSpPr>
          <p:cNvPr id="6" name="Лента лицом вниз 5"/>
          <p:cNvSpPr/>
          <p:nvPr/>
        </p:nvSpPr>
        <p:spPr>
          <a:xfrm>
            <a:off x="2105980" y="3618401"/>
            <a:ext cx="4992198" cy="2107565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974900" y="404664"/>
            <a:ext cx="725435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1992 – зима - </a:t>
            </a:r>
            <a:r>
              <a:rPr lang="ru-RU" sz="4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Альбервиль</a:t>
            </a:r>
            <a:endParaRPr lang="ru-RU" sz="48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Олимпийский символ Альбервиль горный эльф Маджик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0539" y="4006902"/>
            <a:ext cx="1863080" cy="171906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1907704" y="5725966"/>
            <a:ext cx="572797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Горный </a:t>
            </a:r>
            <a:r>
              <a:rPr lang="ru-RU" sz="4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эльф  </a:t>
            </a:r>
            <a:r>
              <a:rPr lang="ru-RU" sz="40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Маджик</a:t>
            </a:r>
            <a:r>
              <a:rPr lang="ru-RU" sz="40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07649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Анимация\фоны\4218157-4c92d4ea7b38b54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35" b="20626"/>
          <a:stretch/>
        </p:blipFill>
        <p:spPr bwMode="auto">
          <a:xfrm>
            <a:off x="0" y="0"/>
            <a:ext cx="923333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476671"/>
            <a:ext cx="8820472" cy="1512169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C000"/>
                </a:solidFill>
                <a:latin typeface="Bookman Old Style" pitchFamily="18" charset="0"/>
              </a:rPr>
              <a:t/>
            </a:r>
            <a:br>
              <a:rPr lang="ru-RU" dirty="0" smtClean="0">
                <a:solidFill>
                  <a:srgbClr val="FFC000"/>
                </a:solidFill>
                <a:latin typeface="Bookman Old Style" pitchFamily="18" charset="0"/>
              </a:rPr>
            </a:br>
            <a:r>
              <a:rPr lang="ru-RU" b="1" dirty="0" smtClean="0">
                <a:solidFill>
                  <a:srgbClr val="FFC000"/>
                </a:solidFill>
                <a:latin typeface="Bookman Old Style" pitchFamily="18" charset="0"/>
              </a:rPr>
              <a:t/>
            </a:r>
            <a:br>
              <a:rPr lang="ru-RU" b="1" dirty="0" smtClean="0">
                <a:solidFill>
                  <a:srgbClr val="FFC000"/>
                </a:solidFill>
                <a:latin typeface="Bookman Old Style" pitchFamily="18" charset="0"/>
              </a:rPr>
            </a:br>
            <a:endParaRPr lang="ru-RU" b="1" dirty="0">
              <a:solidFill>
                <a:srgbClr val="FFC000"/>
              </a:solidFill>
              <a:latin typeface="Bookman Old Style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0158" y="260648"/>
            <a:ext cx="9144000" cy="3888432"/>
          </a:xfrm>
        </p:spPr>
        <p:txBody>
          <a:bodyPr>
            <a:normAutofit/>
          </a:bodyPr>
          <a:lstStyle/>
          <a:p>
            <a:r>
              <a:rPr lang="ru-RU" sz="4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1994 – зима - </a:t>
            </a:r>
            <a:r>
              <a:rPr lang="ru-RU" sz="4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Лиллехаммер</a:t>
            </a:r>
            <a:r>
              <a:rPr lang="ru-RU" sz="4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8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Лента лицом вниз 5"/>
          <p:cNvSpPr/>
          <p:nvPr/>
        </p:nvSpPr>
        <p:spPr>
          <a:xfrm>
            <a:off x="2105980" y="3618401"/>
            <a:ext cx="4992198" cy="2107565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 descr="Олимпийский символ Лиллехаммер хокон и кристиан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7444" y="3858380"/>
            <a:ext cx="2129269" cy="183475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29181" y="1052736"/>
            <a:ext cx="910814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Первые  </a:t>
            </a:r>
            <a:r>
              <a:rPr lang="ru-RU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талисманы – люди</a:t>
            </a: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,       </a:t>
            </a:r>
            <a:r>
              <a:rPr lang="ru-RU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национальных  </a:t>
            </a:r>
            <a:r>
              <a:rPr lang="ru-RU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одеждах.</a:t>
            </a:r>
            <a:br>
              <a:rPr lang="ru-RU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В  торжественных  </a:t>
            </a:r>
            <a:r>
              <a:rPr lang="ru-RU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церемониях, </a:t>
            </a: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 а </a:t>
            </a:r>
            <a:r>
              <a:rPr lang="ru-RU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также </a:t>
            </a: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в  рекламе  </a:t>
            </a:r>
            <a:r>
              <a:rPr lang="ru-RU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Игр использовались </a:t>
            </a: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живые  </a:t>
            </a:r>
            <a:r>
              <a:rPr lang="ru-RU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дети, </a:t>
            </a: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 одетые  как  </a:t>
            </a:r>
            <a:r>
              <a:rPr lang="ru-RU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олимпийские талисманы. Это придавало мероприятиям трогательный окрас и вызывало дополнительный интерес со стороны публики.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-1" y="5752877"/>
            <a:ext cx="923333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Брат </a:t>
            </a:r>
            <a:r>
              <a:rPr lang="ru-RU" sz="3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сестра. Хокон  и </a:t>
            </a:r>
            <a:r>
              <a:rPr lang="ru-RU" sz="3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Кристин.</a:t>
            </a:r>
          </a:p>
        </p:txBody>
      </p:sp>
    </p:spTree>
    <p:extLst>
      <p:ext uri="{BB962C8B-B14F-4D97-AF65-F5344CB8AC3E}">
        <p14:creationId xmlns:p14="http://schemas.microsoft.com/office/powerpoint/2010/main" val="1783496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Анимация\фоны\4218157-4c92d4ea7b38b54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35" b="20626"/>
          <a:stretch/>
        </p:blipFill>
        <p:spPr bwMode="auto">
          <a:xfrm>
            <a:off x="0" y="0"/>
            <a:ext cx="920415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476671"/>
            <a:ext cx="8820472" cy="1512169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C000"/>
                </a:solidFill>
                <a:latin typeface="Bookman Old Style" pitchFamily="18" charset="0"/>
              </a:rPr>
              <a:t/>
            </a:r>
            <a:br>
              <a:rPr lang="ru-RU" dirty="0" smtClean="0">
                <a:solidFill>
                  <a:srgbClr val="FFC000"/>
                </a:solidFill>
                <a:latin typeface="Bookman Old Style" pitchFamily="18" charset="0"/>
              </a:rPr>
            </a:br>
            <a:r>
              <a:rPr lang="ru-RU" b="1" dirty="0" smtClean="0">
                <a:solidFill>
                  <a:srgbClr val="FFC000"/>
                </a:solidFill>
                <a:latin typeface="Bookman Old Style" pitchFamily="18" charset="0"/>
              </a:rPr>
              <a:t/>
            </a:r>
            <a:br>
              <a:rPr lang="ru-RU" b="1" dirty="0" smtClean="0">
                <a:solidFill>
                  <a:srgbClr val="FFC000"/>
                </a:solidFill>
                <a:latin typeface="Bookman Old Style" pitchFamily="18" charset="0"/>
              </a:rPr>
            </a:br>
            <a:endParaRPr lang="ru-RU" b="1" dirty="0">
              <a:solidFill>
                <a:srgbClr val="FFC000"/>
              </a:solidFill>
              <a:latin typeface="Bookman Old Style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676146"/>
            <a:ext cx="9144000" cy="4337030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Американцам было трудно, национальный символ уже использовали в </a:t>
            </a: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1984. Других </a:t>
            </a:r>
            <a:r>
              <a:rPr lang="ru-RU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у них, похоже, припасено не было, решили сгенерировать нечто на </a:t>
            </a: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компьютере. Ну </a:t>
            </a:r>
            <a:r>
              <a:rPr lang="ru-RU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вот и получилось… Особенно удался хвост с олимпийскими кольцами.</a:t>
            </a:r>
            <a:br>
              <a:rPr lang="ru-RU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Единодушно признан САМЫМ ПРОВАЛЬНЫМ олимпийским талисманом. </a:t>
            </a:r>
          </a:p>
          <a:p>
            <a:endParaRPr lang="ru-RU" sz="24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Лента лицом вниз 5"/>
          <p:cNvSpPr/>
          <p:nvPr/>
        </p:nvSpPr>
        <p:spPr>
          <a:xfrm>
            <a:off x="2105980" y="3618401"/>
            <a:ext cx="4992198" cy="2107565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619672" y="260648"/>
            <a:ext cx="624388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1996 – лето - Атланта.</a:t>
            </a:r>
            <a:endParaRPr lang="ru-RU" sz="48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Олимпийский символ Атланта Иззи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8174" y="4005064"/>
            <a:ext cx="1527810" cy="172090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3966981" y="5796794"/>
            <a:ext cx="154927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Иззи</a:t>
            </a:r>
            <a:r>
              <a:rPr lang="ru-RU" sz="4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19109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Анимация\фоны\4218157-4c92d4ea7b38b54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35" b="20626"/>
          <a:stretch/>
        </p:blipFill>
        <p:spPr bwMode="auto">
          <a:xfrm>
            <a:off x="0" y="0"/>
            <a:ext cx="920415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476671"/>
            <a:ext cx="8820472" cy="1512169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C000"/>
                </a:solidFill>
                <a:latin typeface="Bookman Old Style" pitchFamily="18" charset="0"/>
              </a:rPr>
              <a:t/>
            </a:r>
            <a:br>
              <a:rPr lang="ru-RU" dirty="0" smtClean="0">
                <a:solidFill>
                  <a:srgbClr val="FFC000"/>
                </a:solidFill>
                <a:latin typeface="Bookman Old Style" pitchFamily="18" charset="0"/>
              </a:rPr>
            </a:br>
            <a:r>
              <a:rPr lang="ru-RU" b="1" dirty="0" smtClean="0">
                <a:solidFill>
                  <a:srgbClr val="FFC000"/>
                </a:solidFill>
                <a:latin typeface="Bookman Old Style" pitchFamily="18" charset="0"/>
              </a:rPr>
              <a:t/>
            </a:r>
            <a:br>
              <a:rPr lang="ru-RU" b="1" dirty="0" smtClean="0">
                <a:solidFill>
                  <a:srgbClr val="FFC000"/>
                </a:solidFill>
                <a:latin typeface="Bookman Old Style" pitchFamily="18" charset="0"/>
              </a:rPr>
            </a:br>
            <a:endParaRPr lang="ru-RU" b="1" dirty="0">
              <a:solidFill>
                <a:srgbClr val="FFC000"/>
              </a:solidFill>
              <a:latin typeface="Bookman Old Style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124744"/>
            <a:ext cx="9144000" cy="3888432"/>
          </a:xfrm>
        </p:spPr>
        <p:txBody>
          <a:bodyPr>
            <a:normAutofit/>
          </a:bodyPr>
          <a:lstStyle/>
          <a:p>
            <a:r>
              <a:rPr lang="ru-RU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Это </a:t>
            </a:r>
            <a:r>
              <a:rPr lang="ru-RU" sz="2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– совята кислотных расцветок. Японской молодежи понравилось.</a:t>
            </a:r>
            <a:br>
              <a:rPr lang="ru-RU" sz="2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Много  </a:t>
            </a:r>
            <a:r>
              <a:rPr lang="ru-RU" sz="2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смысла: олимпийская мудрость, 4 времени на года и 4 стихии (земля, ветер, огонь и вода). Кроме того, Олимпийские игры также проводятся раз в четыре года.</a:t>
            </a:r>
            <a:br>
              <a:rPr lang="ru-RU" sz="2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Народу предложили придумать имена – получили 70 тыс. Вариантов.</a:t>
            </a:r>
            <a:br>
              <a:rPr lang="ru-RU" sz="2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Первые слоги каждого имени, сложенные вместе, образуют слово «совята» по-японски. </a:t>
            </a:r>
          </a:p>
          <a:p>
            <a:endParaRPr lang="ru-RU" dirty="0"/>
          </a:p>
        </p:txBody>
      </p:sp>
      <p:sp>
        <p:nvSpPr>
          <p:cNvPr id="6" name="Лента лицом вниз 5"/>
          <p:cNvSpPr/>
          <p:nvPr/>
        </p:nvSpPr>
        <p:spPr>
          <a:xfrm>
            <a:off x="2105980" y="3618401"/>
            <a:ext cx="4992198" cy="2107565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649700" y="188640"/>
            <a:ext cx="590475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1998 – зима - Нагано</a:t>
            </a:r>
            <a:endParaRPr lang="ru-RU" sz="48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Олимпийский символ Нагано Сукки, нокки, Лекки и Цукки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8914" y="4149080"/>
            <a:ext cx="2386330" cy="142748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1762861" y="5877272"/>
            <a:ext cx="591040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Сукки</a:t>
            </a:r>
            <a:r>
              <a:rPr lang="ru-RU" sz="3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Нокки</a:t>
            </a:r>
            <a:r>
              <a:rPr lang="ru-RU" sz="3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Лекки</a:t>
            </a:r>
            <a:r>
              <a:rPr lang="ru-RU" sz="3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32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Цукки</a:t>
            </a:r>
            <a:endParaRPr lang="ru-RU" sz="32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3333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Анимация\фоны\4218157-4c92d4ea7b38b54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35" b="20626"/>
          <a:stretch/>
        </p:blipFill>
        <p:spPr bwMode="auto">
          <a:xfrm>
            <a:off x="0" y="0"/>
            <a:ext cx="920415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476671"/>
            <a:ext cx="8820472" cy="1512169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C000"/>
                </a:solidFill>
                <a:latin typeface="Bookman Old Style" pitchFamily="18" charset="0"/>
              </a:rPr>
              <a:t/>
            </a:r>
            <a:br>
              <a:rPr lang="ru-RU" dirty="0" smtClean="0">
                <a:solidFill>
                  <a:srgbClr val="FFC000"/>
                </a:solidFill>
                <a:latin typeface="Bookman Old Style" pitchFamily="18" charset="0"/>
              </a:rPr>
            </a:br>
            <a:r>
              <a:rPr lang="ru-RU" b="1" dirty="0" smtClean="0">
                <a:solidFill>
                  <a:srgbClr val="FFC000"/>
                </a:solidFill>
                <a:latin typeface="Bookman Old Style" pitchFamily="18" charset="0"/>
              </a:rPr>
              <a:t/>
            </a:r>
            <a:br>
              <a:rPr lang="ru-RU" b="1" dirty="0" smtClean="0">
                <a:solidFill>
                  <a:srgbClr val="FFC000"/>
                </a:solidFill>
                <a:latin typeface="Bookman Old Style" pitchFamily="18" charset="0"/>
              </a:rPr>
            </a:br>
            <a:endParaRPr lang="ru-RU" b="1" dirty="0">
              <a:solidFill>
                <a:srgbClr val="FFC000"/>
              </a:solidFill>
              <a:latin typeface="Bookman Old Style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124744"/>
            <a:ext cx="9144000" cy="3888432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Старательно символизировали землю, воздух и воду и олимпийскую </a:t>
            </a: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дружбу. Тройка </a:t>
            </a:r>
            <a:r>
              <a:rPr lang="ru-RU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в данном случае является символическим числом, поскольку Олимпиада проходила накануне вступления в третье тысячелетие.</a:t>
            </a:r>
            <a:br>
              <a:rPr lang="ru-RU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Кто </a:t>
            </a:r>
            <a:r>
              <a:rPr lang="ru-RU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такая </a:t>
            </a:r>
            <a:r>
              <a:rPr lang="ru-RU" sz="24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кукабурра</a:t>
            </a:r>
            <a:r>
              <a:rPr lang="ru-RU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, знают даже дети - австралийский зимородок-хохотун.</a:t>
            </a:r>
            <a:r>
              <a:rPr lang="ru-RU" sz="20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Лента лицом вниз 5"/>
          <p:cNvSpPr/>
          <p:nvPr/>
        </p:nvSpPr>
        <p:spPr>
          <a:xfrm>
            <a:off x="2105980" y="3618401"/>
            <a:ext cx="4992198" cy="2107565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674899" y="188640"/>
            <a:ext cx="585436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2000 – лето - Сидней</a:t>
            </a:r>
            <a:endParaRPr lang="ru-RU" sz="48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Олимпийский символ  Сидней кукабурра Олли, утконос сид, ехидна Милли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0287" y="4052434"/>
            <a:ext cx="2363584" cy="167353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197224" y="5725966"/>
            <a:ext cx="894677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Кукабурра</a:t>
            </a:r>
            <a:r>
              <a:rPr lang="ru-RU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Олли, </a:t>
            </a:r>
            <a:r>
              <a:rPr lang="ru-RU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утконос  </a:t>
            </a:r>
            <a:r>
              <a:rPr lang="ru-RU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Сид и </a:t>
            </a:r>
            <a:r>
              <a:rPr lang="ru-RU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ехидна  </a:t>
            </a:r>
            <a:r>
              <a:rPr lang="ru-RU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Милли.</a:t>
            </a:r>
          </a:p>
        </p:txBody>
      </p:sp>
    </p:spTree>
    <p:extLst>
      <p:ext uri="{BB962C8B-B14F-4D97-AF65-F5344CB8AC3E}">
        <p14:creationId xmlns:p14="http://schemas.microsoft.com/office/powerpoint/2010/main" val="977087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Анимация\фоны\4218157-4c92d4ea7b38b54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35" b="20626"/>
          <a:stretch/>
        </p:blipFill>
        <p:spPr bwMode="auto">
          <a:xfrm>
            <a:off x="-60158" y="0"/>
            <a:ext cx="920415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476671"/>
            <a:ext cx="8820472" cy="1512169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C000"/>
                </a:solidFill>
                <a:latin typeface="Bookman Old Style" pitchFamily="18" charset="0"/>
              </a:rPr>
              <a:t/>
            </a:r>
            <a:br>
              <a:rPr lang="ru-RU" dirty="0" smtClean="0">
                <a:solidFill>
                  <a:srgbClr val="FFC000"/>
                </a:solidFill>
                <a:latin typeface="Bookman Old Style" pitchFamily="18" charset="0"/>
              </a:rPr>
            </a:br>
            <a:r>
              <a:rPr lang="ru-RU" b="1" dirty="0" smtClean="0">
                <a:solidFill>
                  <a:srgbClr val="FFC000"/>
                </a:solidFill>
                <a:latin typeface="Bookman Old Style" pitchFamily="18" charset="0"/>
              </a:rPr>
              <a:t/>
            </a:r>
            <a:br>
              <a:rPr lang="ru-RU" b="1" dirty="0" smtClean="0">
                <a:solidFill>
                  <a:srgbClr val="FFC000"/>
                </a:solidFill>
                <a:latin typeface="Bookman Old Style" pitchFamily="18" charset="0"/>
              </a:rPr>
            </a:br>
            <a:endParaRPr lang="ru-RU" b="1" dirty="0">
              <a:solidFill>
                <a:srgbClr val="FFC000"/>
              </a:solidFill>
              <a:latin typeface="Bookman Old Style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124744"/>
            <a:ext cx="9144000" cy="3888432"/>
          </a:xfrm>
        </p:spPr>
        <p:txBody>
          <a:bodyPr>
            <a:normAutofit/>
          </a:bodyPr>
          <a:lstStyle/>
          <a:p>
            <a:r>
              <a:rPr lang="ru-RU" sz="2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Олицетворяют олимпийский девиз "Быстрее, Выше, Сильнее".</a:t>
            </a:r>
            <a:br>
              <a:rPr lang="ru-RU" sz="2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Имена талисманам придумали дети. В течение четырёх месяцев длился опрос. В конце концов, было решено назвать персонажей по трём основным отраслям промышленности города (когда-то это были основные статьи дохода Солт-Лейк-Сити и штата Юта): порох, медь и </a:t>
            </a:r>
            <a:r>
              <a:rPr lang="ru-RU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уголь. Олимпиада </a:t>
            </a:r>
            <a:r>
              <a:rPr lang="ru-RU" sz="2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тогда не задалась – допинговые скандалы, «странные» медали» и проч. Может, имена неудачные выбрали..? </a:t>
            </a:r>
            <a:endParaRPr lang="ru-RU" sz="2200" dirty="0"/>
          </a:p>
        </p:txBody>
      </p:sp>
      <p:sp>
        <p:nvSpPr>
          <p:cNvPr id="6" name="Лента лицом вниз 5"/>
          <p:cNvSpPr/>
          <p:nvPr/>
        </p:nvSpPr>
        <p:spPr>
          <a:xfrm>
            <a:off x="2105980" y="3618401"/>
            <a:ext cx="4992198" cy="2107565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47035" y="43934"/>
            <a:ext cx="851008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2002 – зима - </a:t>
            </a:r>
            <a:r>
              <a:rPr lang="ru-RU" sz="4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Солт-Лейк</a:t>
            </a:r>
            <a:r>
              <a:rPr lang="ru-RU" sz="4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Сити</a:t>
            </a:r>
            <a:endParaRPr lang="ru-RU" sz="48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5949280"/>
            <a:ext cx="89644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Заяц </a:t>
            </a:r>
            <a:r>
              <a:rPr lang="ru-RU" sz="32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Поудер</a:t>
            </a:r>
            <a:r>
              <a:rPr lang="ru-RU" sz="3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, койот Копер и медвежонок </a:t>
            </a:r>
            <a:r>
              <a:rPr lang="ru-RU" sz="32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Коул</a:t>
            </a:r>
            <a:endParaRPr lang="ru-RU" sz="32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 descr="Олимпийский символ Солт-Лейк-Сити заяц Поудер, койот Копер и медвежонок Коул 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7056" y="3872478"/>
            <a:ext cx="2250043" cy="18534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27863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Анимация\фоны\4218157-4c92d4ea7b38b54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35" b="20626"/>
          <a:stretch/>
        </p:blipFill>
        <p:spPr bwMode="auto">
          <a:xfrm>
            <a:off x="0" y="0"/>
            <a:ext cx="920415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476671"/>
            <a:ext cx="8820472" cy="1512169"/>
          </a:xfrm>
        </p:spPr>
        <p:txBody>
          <a:bodyPr>
            <a:normAutofit fontScale="90000"/>
          </a:bodyPr>
          <a:lstStyle/>
          <a:p>
            <a:r>
              <a:rPr lang="ru-RU" sz="53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1968 –зима - Гренобль.</a:t>
            </a:r>
            <a:r>
              <a:rPr lang="ru-RU" dirty="0">
                <a:solidFill>
                  <a:srgbClr val="00B050"/>
                </a:solidFill>
                <a:latin typeface="Bookman Old Style" pitchFamily="18" charset="0"/>
              </a:rPr>
              <a:t/>
            </a:r>
            <a:br>
              <a:rPr lang="ru-RU" dirty="0">
                <a:solidFill>
                  <a:srgbClr val="00B050"/>
                </a:solidFill>
                <a:latin typeface="Bookman Old Style" pitchFamily="18" charset="0"/>
              </a:rPr>
            </a:br>
            <a:r>
              <a:rPr lang="ru-RU" b="1" dirty="0">
                <a:solidFill>
                  <a:srgbClr val="00B050"/>
                </a:solidFill>
                <a:latin typeface="Bookman Old Style" pitchFamily="18" charset="0"/>
              </a:rPr>
              <a:t/>
            </a:r>
            <a:br>
              <a:rPr lang="ru-RU" b="1" dirty="0">
                <a:solidFill>
                  <a:srgbClr val="00B050"/>
                </a:solidFill>
                <a:latin typeface="Bookman Old Style" pitchFamily="18" charset="0"/>
              </a:rPr>
            </a:br>
            <a:endParaRPr lang="ru-RU" b="1" dirty="0">
              <a:solidFill>
                <a:srgbClr val="00B050"/>
              </a:solidFill>
              <a:latin typeface="Bookman Old Style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124744"/>
            <a:ext cx="9144000" cy="3888432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Маленький лыжник </a:t>
            </a:r>
            <a:r>
              <a:rPr lang="ru-RU" sz="28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Шусс</a:t>
            </a:r>
            <a:r>
              <a:rPr lang="ru-RU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- первый неофициальный олимпийский талисман</a:t>
            </a:r>
            <a:r>
              <a:rPr lang="ru-RU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      Красно-белая </a:t>
            </a:r>
            <a:r>
              <a:rPr lang="ru-RU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голова с Олимпийскими кольцами на лбу. </a:t>
            </a:r>
            <a:r>
              <a:rPr lang="ru-RU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Изогнутое </a:t>
            </a:r>
            <a:r>
              <a:rPr lang="ru-RU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тело синего цвета плавно переходило в соединенные </a:t>
            </a:r>
            <a:endParaRPr lang="ru-RU" sz="2800" b="1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между </a:t>
            </a:r>
            <a:r>
              <a:rPr lang="ru-RU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собой лыжи. </a:t>
            </a:r>
          </a:p>
          <a:p>
            <a:endParaRPr lang="ru-RU" dirty="0"/>
          </a:p>
        </p:txBody>
      </p:sp>
      <p:sp>
        <p:nvSpPr>
          <p:cNvPr id="6" name="Лента лицом вниз 5"/>
          <p:cNvSpPr/>
          <p:nvPr/>
        </p:nvSpPr>
        <p:spPr>
          <a:xfrm>
            <a:off x="2105980" y="3618401"/>
            <a:ext cx="4992198" cy="2107565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 descr="Олимпийский символ шусс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60" t="13502" r="24771" b="19351"/>
          <a:stretch/>
        </p:blipFill>
        <p:spPr bwMode="auto">
          <a:xfrm>
            <a:off x="3652691" y="4042338"/>
            <a:ext cx="1940441" cy="1621287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Прямоугольник 6"/>
          <p:cNvSpPr/>
          <p:nvPr/>
        </p:nvSpPr>
        <p:spPr>
          <a:xfrm>
            <a:off x="2915816" y="5949280"/>
            <a:ext cx="422377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Лыжник  </a:t>
            </a:r>
            <a:r>
              <a:rPr lang="ru-RU" sz="36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Шусс</a:t>
            </a:r>
            <a:r>
              <a:rPr lang="ru-RU" sz="36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352003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Анимация\фоны\4218157-4c92d4ea7b38b54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35" b="20626"/>
          <a:stretch/>
        </p:blipFill>
        <p:spPr bwMode="auto">
          <a:xfrm>
            <a:off x="0" y="0"/>
            <a:ext cx="920415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476671"/>
            <a:ext cx="8820472" cy="1512169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C000"/>
                </a:solidFill>
                <a:latin typeface="Bookman Old Style" pitchFamily="18" charset="0"/>
              </a:rPr>
              <a:t/>
            </a:r>
            <a:br>
              <a:rPr lang="ru-RU" dirty="0" smtClean="0">
                <a:solidFill>
                  <a:srgbClr val="FFC000"/>
                </a:solidFill>
                <a:latin typeface="Bookman Old Style" pitchFamily="18" charset="0"/>
              </a:rPr>
            </a:br>
            <a:r>
              <a:rPr lang="ru-RU" b="1" dirty="0" smtClean="0">
                <a:solidFill>
                  <a:srgbClr val="FFC000"/>
                </a:solidFill>
                <a:latin typeface="Bookman Old Style" pitchFamily="18" charset="0"/>
              </a:rPr>
              <a:t/>
            </a:r>
            <a:br>
              <a:rPr lang="ru-RU" b="1" dirty="0" smtClean="0">
                <a:solidFill>
                  <a:srgbClr val="FFC000"/>
                </a:solidFill>
                <a:latin typeface="Bookman Old Style" pitchFamily="18" charset="0"/>
              </a:rPr>
            </a:br>
            <a:endParaRPr lang="ru-RU" b="1" dirty="0">
              <a:solidFill>
                <a:srgbClr val="FFC000"/>
              </a:solidFill>
              <a:latin typeface="Bookman Old Style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019637"/>
            <a:ext cx="9144000" cy="3993539"/>
          </a:xfrm>
        </p:spPr>
        <p:txBody>
          <a:bodyPr>
            <a:normAutofit/>
          </a:bodyPr>
          <a:lstStyle/>
          <a:p>
            <a:r>
              <a:rPr lang="ru-RU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Точные копии древнегреческих кукол, относящихся к VII веку до Нашей эры и найденных при </a:t>
            </a: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раскопках. Имена </a:t>
            </a:r>
            <a:r>
              <a:rPr lang="ru-RU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- от греческих богов. </a:t>
            </a:r>
            <a:br>
              <a:rPr lang="ru-RU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Единение между историей и современностью Греции– для Олимпиады </a:t>
            </a:r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маловато.</a:t>
            </a:r>
            <a:r>
              <a:rPr lang="ru-RU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Кстати, самим грекам талисманы поначалу сильно не понравились.</a:t>
            </a:r>
            <a:r>
              <a:rPr lang="ru-RU" sz="20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6" name="Лента лицом вниз 5"/>
          <p:cNvSpPr/>
          <p:nvPr/>
        </p:nvSpPr>
        <p:spPr>
          <a:xfrm>
            <a:off x="2105980" y="3618401"/>
            <a:ext cx="4992198" cy="2107565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624918" y="188640"/>
            <a:ext cx="595432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2004 – лето - Афины.</a:t>
            </a:r>
            <a:endParaRPr lang="ru-RU" sz="48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Олимпийский символ Афины Феб и Афина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1562" y="3861048"/>
            <a:ext cx="2121033" cy="1853952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Прямоугольник 8"/>
          <p:cNvSpPr/>
          <p:nvPr/>
        </p:nvSpPr>
        <p:spPr>
          <a:xfrm>
            <a:off x="899592" y="5626114"/>
            <a:ext cx="785368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Брат (справа) и сестра Феб и Афина.</a:t>
            </a:r>
          </a:p>
        </p:txBody>
      </p:sp>
    </p:spTree>
    <p:extLst>
      <p:ext uri="{BB962C8B-B14F-4D97-AF65-F5344CB8AC3E}">
        <p14:creationId xmlns:p14="http://schemas.microsoft.com/office/powerpoint/2010/main" val="883709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Анимация\фоны\4218157-4c92d4ea7b38b54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35" b="20626"/>
          <a:stretch/>
        </p:blipFill>
        <p:spPr bwMode="auto">
          <a:xfrm>
            <a:off x="0" y="0"/>
            <a:ext cx="920415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476671"/>
            <a:ext cx="8820472" cy="1512169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C000"/>
                </a:solidFill>
                <a:latin typeface="Bookman Old Style" pitchFamily="18" charset="0"/>
              </a:rPr>
              <a:t/>
            </a:r>
            <a:br>
              <a:rPr lang="ru-RU" dirty="0" smtClean="0">
                <a:solidFill>
                  <a:srgbClr val="FFC000"/>
                </a:solidFill>
                <a:latin typeface="Bookman Old Style" pitchFamily="18" charset="0"/>
              </a:rPr>
            </a:br>
            <a:r>
              <a:rPr lang="ru-RU" b="1" dirty="0" smtClean="0">
                <a:solidFill>
                  <a:srgbClr val="FFC000"/>
                </a:solidFill>
                <a:latin typeface="Bookman Old Style" pitchFamily="18" charset="0"/>
              </a:rPr>
              <a:t/>
            </a:r>
            <a:br>
              <a:rPr lang="ru-RU" b="1" dirty="0" smtClean="0">
                <a:solidFill>
                  <a:srgbClr val="FFC000"/>
                </a:solidFill>
                <a:latin typeface="Bookman Old Style" pitchFamily="18" charset="0"/>
              </a:rPr>
            </a:br>
            <a:endParaRPr lang="ru-RU" b="1" dirty="0">
              <a:solidFill>
                <a:srgbClr val="FFC000"/>
              </a:solidFill>
              <a:latin typeface="Bookman Old Style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124744"/>
            <a:ext cx="9144000" cy="3888432"/>
          </a:xfrm>
        </p:spPr>
        <p:txBody>
          <a:bodyPr>
            <a:normAutofit/>
          </a:bodyPr>
          <a:lstStyle/>
          <a:p>
            <a:r>
              <a:rPr lang="ru-RU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Идея</a:t>
            </a:r>
            <a:r>
              <a:rPr lang="ru-RU" sz="2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: способность воды принимать разные невероятные формы, превращаясь в снег и </a:t>
            </a:r>
            <a:r>
              <a:rPr lang="ru-RU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лёд. Неве </a:t>
            </a:r>
            <a:r>
              <a:rPr lang="ru-RU" sz="2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олицетворяла гармонию и грацию зимних видов </a:t>
            </a:r>
            <a:r>
              <a:rPr lang="ru-RU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спорта. </a:t>
            </a:r>
            <a:r>
              <a:rPr lang="ru-RU" sz="2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Глиц</a:t>
            </a:r>
            <a:r>
              <a:rPr lang="ru-RU" sz="2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, гладкий и угловатый, символизировал силу атлетов.</a:t>
            </a:r>
            <a:br>
              <a:rPr lang="ru-RU" sz="2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Дизайн талисманов направлен на молодое поколение, полное энергии и </a:t>
            </a:r>
            <a:r>
              <a:rPr lang="ru-RU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жизни. Слоган </a:t>
            </a:r>
            <a:r>
              <a:rPr lang="ru-RU" sz="2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Олимпиады - «</a:t>
            </a:r>
            <a:r>
              <a:rPr lang="ru-RU" sz="22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Pasion</a:t>
            </a:r>
            <a:r>
              <a:rPr lang="ru-RU" sz="2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lives</a:t>
            </a:r>
            <a:r>
              <a:rPr lang="ru-RU" sz="2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here</a:t>
            </a:r>
            <a:r>
              <a:rPr lang="ru-RU" sz="2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» («Страсть живёт здесь</a:t>
            </a:r>
            <a:r>
              <a:rPr lang="ru-RU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»). Первые </a:t>
            </a:r>
            <a:r>
              <a:rPr lang="ru-RU" sz="2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неодушевленные предметы в качестве талисманов. </a:t>
            </a:r>
          </a:p>
          <a:p>
            <a:endParaRPr lang="ru-RU" dirty="0"/>
          </a:p>
        </p:txBody>
      </p:sp>
      <p:sp>
        <p:nvSpPr>
          <p:cNvPr id="6" name="Лента лицом вниз 5"/>
          <p:cNvSpPr/>
          <p:nvPr/>
        </p:nvSpPr>
        <p:spPr>
          <a:xfrm>
            <a:off x="2105980" y="3618401"/>
            <a:ext cx="4992198" cy="2107565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1746648" y="188640"/>
            <a:ext cx="535153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2006- зима - Турин</a:t>
            </a:r>
            <a:endParaRPr lang="ru-RU" sz="48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Олимпийский символ Турин Девочка-снежок Неве. Мальчик - кубик льда Глиц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8914" y="3957071"/>
            <a:ext cx="2386330" cy="176212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0" y="5949280"/>
            <a:ext cx="914399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Девочка-снежок Неве. Мальчик - кубик льда </a:t>
            </a:r>
            <a:r>
              <a:rPr lang="ru-RU" sz="28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Глиц</a:t>
            </a:r>
            <a:r>
              <a:rPr lang="ru-RU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27467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Анимация\фоны\4218157-4c92d4ea7b38b54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35" b="20626"/>
          <a:stretch/>
        </p:blipFill>
        <p:spPr bwMode="auto">
          <a:xfrm>
            <a:off x="0" y="0"/>
            <a:ext cx="920415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476671"/>
            <a:ext cx="8820472" cy="1512169"/>
          </a:xfrm>
        </p:spPr>
        <p:txBody>
          <a:bodyPr>
            <a:noAutofit/>
          </a:bodyPr>
          <a:lstStyle/>
          <a:p>
            <a:r>
              <a:rPr lang="ru-RU" sz="4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2008 – лето - Пекин.</a:t>
            </a:r>
            <a:r>
              <a:rPr lang="ru-RU" sz="4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836712"/>
            <a:ext cx="9144000" cy="4176464"/>
          </a:xfrm>
        </p:spPr>
        <p:txBody>
          <a:bodyPr>
            <a:noAutofit/>
          </a:bodyPr>
          <a:lstStyle/>
          <a:p>
            <a:r>
              <a:rPr lang="ru-RU" sz="18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Фува</a:t>
            </a:r>
            <a:r>
              <a:rPr lang="ru-RU" sz="1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означает «Дети удачи». Пять персонажей символизируют пять олимпийских колец-каждый окрашен в один из олимпийских </a:t>
            </a:r>
            <a:r>
              <a:rPr lang="ru-RU" sz="1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цветов. Голубая </a:t>
            </a:r>
            <a:r>
              <a:rPr lang="ru-RU" sz="1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Рыба </a:t>
            </a:r>
            <a:r>
              <a:rPr lang="ru-RU" sz="18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Бэй-Бэй</a:t>
            </a:r>
            <a:r>
              <a:rPr lang="ru-RU" sz="1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 Чёрный </a:t>
            </a:r>
            <a:r>
              <a:rPr lang="ru-RU" sz="1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Панда </a:t>
            </a:r>
            <a:r>
              <a:rPr lang="ru-RU" sz="1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Цзин-Цзин. Красный </a:t>
            </a:r>
            <a:r>
              <a:rPr lang="ru-RU" sz="1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Олимпийский огонь </a:t>
            </a:r>
            <a:r>
              <a:rPr lang="ru-RU" sz="18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Хуань-Хуань</a:t>
            </a:r>
            <a:r>
              <a:rPr lang="ru-RU" sz="1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 Жёлтая </a:t>
            </a:r>
            <a:r>
              <a:rPr lang="ru-RU" sz="1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Тибетская антилопа </a:t>
            </a:r>
            <a:r>
              <a:rPr lang="ru-RU" sz="1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Ин-Ин. Зелёная </a:t>
            </a:r>
            <a:r>
              <a:rPr lang="ru-RU" sz="1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Ласточка Ни-Ни.</a:t>
            </a:r>
            <a:br>
              <a:rPr lang="ru-RU" sz="1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Имена двойные, потому что именно так китайцы обращаются к детям.</a:t>
            </a:r>
            <a:br>
              <a:rPr lang="ru-RU" sz="1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По ореолу обитания животных — это пять природных стихий: вода, лес, огонь, земля и небо. Данная символика отражена на атрибутах талисманов — шлемах.</a:t>
            </a:r>
            <a:br>
              <a:rPr lang="ru-RU" sz="1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Фува</a:t>
            </a:r>
            <a:r>
              <a:rPr lang="ru-RU" sz="1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олицетворяет открытость и стремления китайцев всех провинций. Первые слоги имён талисманов, сложенные вместе, составляют фразу </a:t>
            </a:r>
            <a:r>
              <a:rPr lang="ru-RU" sz="18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Bei</a:t>
            </a:r>
            <a:r>
              <a:rPr lang="ru-RU" sz="1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Jing</a:t>
            </a:r>
            <a:r>
              <a:rPr lang="ru-RU" sz="1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Huan</a:t>
            </a:r>
            <a:r>
              <a:rPr lang="ru-RU" sz="1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Ying</a:t>
            </a:r>
            <a:r>
              <a:rPr lang="ru-RU" sz="1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Ni</a:t>
            </a:r>
            <a:r>
              <a:rPr lang="ru-RU" sz="1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, которую можно перевести: «Пекин приветствует вас!»</a:t>
            </a:r>
            <a:r>
              <a:rPr lang="ru-RU" sz="16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Лента лицом вниз 5"/>
          <p:cNvSpPr/>
          <p:nvPr/>
        </p:nvSpPr>
        <p:spPr>
          <a:xfrm>
            <a:off x="2105980" y="3618401"/>
            <a:ext cx="4992198" cy="2107565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7" name="Рисунок 6" descr="Олимпийский символ  Пекин Пять персон под общим названием Фива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3933056"/>
            <a:ext cx="2448272" cy="175900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2422084" y="5949280"/>
            <a:ext cx="42998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>
                <a:solidFill>
                  <a:srgbClr val="FFC000"/>
                </a:solidFill>
              </a:rPr>
              <a:t>Пять персон под общим названием </a:t>
            </a:r>
            <a:r>
              <a:rPr lang="ru-RU" dirty="0" err="1">
                <a:solidFill>
                  <a:srgbClr val="FFC000"/>
                </a:solidFill>
              </a:rPr>
              <a:t>Фива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92268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Анимация\фоны\4218157-4c92d4ea7b38b54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35" b="20626"/>
          <a:stretch/>
        </p:blipFill>
        <p:spPr bwMode="auto">
          <a:xfrm>
            <a:off x="0" y="0"/>
            <a:ext cx="920415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476671"/>
            <a:ext cx="8820472" cy="1512169"/>
          </a:xfrm>
        </p:spPr>
        <p:txBody>
          <a:bodyPr>
            <a:noAutofit/>
          </a:bodyPr>
          <a:lstStyle/>
          <a:p>
            <a:r>
              <a:rPr lang="ru-RU" sz="48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2010 – зима - Ванкувер</a:t>
            </a:r>
            <a:r>
              <a:rPr lang="ru-RU" sz="4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8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908720"/>
            <a:ext cx="9144000" cy="4104456"/>
          </a:xfrm>
        </p:spPr>
        <p:txBody>
          <a:bodyPr>
            <a:normAutofit/>
          </a:bodyPr>
          <a:lstStyle/>
          <a:p>
            <a:r>
              <a:rPr lang="ru-RU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Мига - </a:t>
            </a:r>
            <a:r>
              <a:rPr lang="ru-RU" sz="2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объединяет в себе черты касатки и белого «призрачного медведя» </a:t>
            </a:r>
            <a:r>
              <a:rPr lang="ru-RU" sz="22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Суми</a:t>
            </a:r>
            <a:r>
              <a:rPr lang="ru-RU" sz="2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, который воплощал образы касатки, медведя и громовой </a:t>
            </a:r>
            <a:r>
              <a:rPr lang="ru-RU" sz="2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птицы североамериканских </a:t>
            </a:r>
            <a:r>
              <a:rPr lang="ru-RU" sz="2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индейцев.</a:t>
            </a:r>
            <a:br>
              <a:rPr lang="ru-RU" sz="2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И еще </a:t>
            </a:r>
            <a:r>
              <a:rPr lang="ru-RU" sz="22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ванкуверский</a:t>
            </a:r>
            <a:r>
              <a:rPr lang="ru-RU" sz="2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сурок </a:t>
            </a:r>
            <a:r>
              <a:rPr lang="ru-RU" sz="22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Мукмук</a:t>
            </a:r>
            <a:r>
              <a:rPr lang="ru-RU" sz="2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, неофициальный талисман Игр. По словам творческого директора Оргкомитета «…</a:t>
            </a:r>
            <a:r>
              <a:rPr lang="ru-RU" sz="22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Мукмук</a:t>
            </a:r>
            <a:r>
              <a:rPr lang="ru-RU" sz="2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так привлекателен и так гармонирует с остальными символами Олимпиады, что отказаться от него было невозможно».</a:t>
            </a:r>
            <a:r>
              <a:rPr lang="ru-RU" sz="19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6" name="Лента лицом вниз 5"/>
          <p:cNvSpPr/>
          <p:nvPr/>
        </p:nvSpPr>
        <p:spPr>
          <a:xfrm>
            <a:off x="2105980" y="3618401"/>
            <a:ext cx="4992198" cy="2107565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 descr="Олимпийский символ ванкувера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8914" y="4087030"/>
            <a:ext cx="2386330" cy="163893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1691680" y="5864115"/>
            <a:ext cx="63929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Снежный </a:t>
            </a:r>
            <a:r>
              <a:rPr lang="ru-RU" sz="36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человек  </a:t>
            </a:r>
            <a:r>
              <a:rPr lang="ru-RU" sz="36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Куатчи</a:t>
            </a:r>
            <a:r>
              <a:rPr lang="ru-RU" sz="36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36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5030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Анимация\фоны\4218157-4c92d4ea7b38b54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35" b="20626"/>
          <a:stretch/>
        </p:blipFill>
        <p:spPr bwMode="auto">
          <a:xfrm>
            <a:off x="-180528" y="0"/>
            <a:ext cx="941045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628800"/>
            <a:ext cx="8820472" cy="216024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C000"/>
                </a:solidFill>
                <a:latin typeface="Bookman Old Style" pitchFamily="18" charset="0"/>
              </a:rPr>
              <a:t/>
            </a:r>
            <a:br>
              <a:rPr lang="ru-RU" dirty="0" smtClean="0">
                <a:solidFill>
                  <a:srgbClr val="FFC000"/>
                </a:solidFill>
                <a:latin typeface="Bookman Old Style" pitchFamily="18" charset="0"/>
              </a:rPr>
            </a:br>
            <a:r>
              <a:rPr lang="ru-RU" sz="53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2012 – лето - Лондон</a:t>
            </a:r>
            <a:r>
              <a:rPr lang="ru-RU" sz="53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3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53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3933054"/>
            <a:ext cx="9144000" cy="1008113"/>
          </a:xfrm>
        </p:spPr>
        <p:txBody>
          <a:bodyPr>
            <a:normAutofit/>
          </a:bodyPr>
          <a:lstStyle/>
          <a:p>
            <a:endParaRPr lang="ru-RU" sz="2400" b="1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6" name="Лента лицом вниз 5"/>
          <p:cNvSpPr/>
          <p:nvPr/>
        </p:nvSpPr>
        <p:spPr>
          <a:xfrm>
            <a:off x="2105980" y="3618401"/>
            <a:ext cx="4992198" cy="2107565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 descr="Олимпийский символ лондон Одноглазые  Уэнлок и Мендвилль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9079" y="3933055"/>
            <a:ext cx="2286000" cy="176704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683568" y="5728900"/>
            <a:ext cx="774564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Одноглазые </a:t>
            </a:r>
            <a:r>
              <a:rPr lang="ru-RU" sz="36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Уэнлок</a:t>
            </a:r>
            <a:r>
              <a:rPr lang="ru-RU" sz="36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и  </a:t>
            </a:r>
            <a:r>
              <a:rPr lang="ru-RU" sz="36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Мендвилль</a:t>
            </a:r>
            <a:r>
              <a:rPr lang="ru-RU" sz="36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712627" y="789874"/>
            <a:ext cx="583044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Ожидаем </a:t>
            </a:r>
            <a:r>
              <a:rPr lang="ru-RU" sz="4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олимпиаду</a:t>
            </a:r>
            <a:r>
              <a:rPr lang="ru-RU" sz="4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4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9754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Анимация\фоны\4218157-4c92d4ea7b38b54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35" b="20626"/>
          <a:stretch/>
        </p:blipFill>
        <p:spPr bwMode="auto">
          <a:xfrm>
            <a:off x="0" y="0"/>
            <a:ext cx="920415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1843" y="-7712"/>
            <a:ext cx="8820472" cy="1512169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C000"/>
                </a:solidFill>
                <a:latin typeface="Bookman Old Style" pitchFamily="18" charset="0"/>
              </a:rPr>
              <a:t/>
            </a:r>
            <a:br>
              <a:rPr lang="ru-RU" dirty="0" smtClean="0">
                <a:solidFill>
                  <a:srgbClr val="FFC000"/>
                </a:solidFill>
                <a:latin typeface="Bookman Old Style" pitchFamily="18" charset="0"/>
              </a:rPr>
            </a:br>
            <a:r>
              <a:rPr lang="ru-RU" dirty="0" smtClean="0">
                <a:solidFill>
                  <a:srgbClr val="FFC000"/>
                </a:solidFill>
                <a:latin typeface="Bookman Old Style" pitchFamily="18" charset="0"/>
              </a:rPr>
              <a:t>И главную олимпиаду для нас:</a:t>
            </a:r>
            <a:br>
              <a:rPr lang="ru-RU" dirty="0" smtClean="0">
                <a:solidFill>
                  <a:srgbClr val="FFC000"/>
                </a:solidFill>
                <a:latin typeface="Bookman Old Style" pitchFamily="18" charset="0"/>
              </a:rPr>
            </a:br>
            <a:r>
              <a:rPr lang="ru-RU" sz="53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2014 – зима - Сочи</a:t>
            </a:r>
            <a:r>
              <a:rPr lang="ru-RU" b="1" dirty="0" smtClean="0">
                <a:solidFill>
                  <a:srgbClr val="FFC000"/>
                </a:solidFill>
                <a:latin typeface="Bookman Old Style" pitchFamily="18" charset="0"/>
              </a:rPr>
              <a:t/>
            </a:r>
            <a:br>
              <a:rPr lang="ru-RU" b="1" dirty="0" smtClean="0">
                <a:solidFill>
                  <a:srgbClr val="FFC000"/>
                </a:solidFill>
                <a:latin typeface="Bookman Old Style" pitchFamily="18" charset="0"/>
              </a:rPr>
            </a:br>
            <a:endParaRPr lang="ru-RU" b="1" dirty="0">
              <a:solidFill>
                <a:srgbClr val="FFC000"/>
              </a:solidFill>
              <a:latin typeface="Bookman Old Style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0158" y="1916832"/>
            <a:ext cx="9144000" cy="3168352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Миссия </a:t>
            </a:r>
            <a:r>
              <a:rPr lang="ru-RU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олимпийского талисмана — «отразить дух страны-хозяйки игр, принести удачу спортсменам и </a:t>
            </a:r>
            <a:r>
              <a:rPr lang="ru-RU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накалить </a:t>
            </a:r>
            <a:r>
              <a:rPr lang="ru-RU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праздничную </a:t>
            </a:r>
            <a:r>
              <a:rPr lang="ru-RU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атмосферу».</a:t>
            </a:r>
          </a:p>
        </p:txBody>
      </p:sp>
      <p:sp>
        <p:nvSpPr>
          <p:cNvPr id="6" name="Лента лицом вниз 5"/>
          <p:cNvSpPr/>
          <p:nvPr/>
        </p:nvSpPr>
        <p:spPr>
          <a:xfrm>
            <a:off x="2105980" y="3618401"/>
            <a:ext cx="4992198" cy="2107565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74" name="Picture 2" descr="http://upload.wikimedia.org/wikipedia/commons/thumb/9/9c/Stamps_of_Russia_2012_No_1559-61_Mascots_2014_Winter_Olympics.jpg/320px-Stamps_of_Russia_2012_No_1559-61_Mascots_2014_Winter_Olympic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3050" y="3994400"/>
            <a:ext cx="2718057" cy="1749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183098" y="5877272"/>
            <a:ext cx="683796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Леопард, Белый мишка, Зайка. </a:t>
            </a:r>
          </a:p>
        </p:txBody>
      </p:sp>
    </p:spTree>
    <p:extLst>
      <p:ext uri="{BB962C8B-B14F-4D97-AF65-F5344CB8AC3E}">
        <p14:creationId xmlns:p14="http://schemas.microsoft.com/office/powerpoint/2010/main" val="181526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Анимация\фоны\4218157-4c92d4ea7b38b54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35" b="20626"/>
          <a:stretch/>
        </p:blipFill>
        <p:spPr bwMode="auto">
          <a:xfrm>
            <a:off x="0" y="0"/>
            <a:ext cx="920415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476671"/>
            <a:ext cx="8820472" cy="1512169"/>
          </a:xfrm>
        </p:spPr>
        <p:txBody>
          <a:bodyPr>
            <a:normAutofit fontScale="90000"/>
          </a:bodyPr>
          <a:lstStyle/>
          <a:p>
            <a:r>
              <a:rPr lang="ru-RU" sz="53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1972 – лето - Мюнхен.</a:t>
            </a:r>
            <a:r>
              <a:rPr lang="ru-RU" dirty="0" smtClean="0">
                <a:solidFill>
                  <a:srgbClr val="FFC000"/>
                </a:solidFill>
                <a:latin typeface="Bookman Old Style" pitchFamily="18" charset="0"/>
              </a:rPr>
              <a:t/>
            </a:r>
            <a:br>
              <a:rPr lang="ru-RU" dirty="0" smtClean="0">
                <a:solidFill>
                  <a:srgbClr val="FFC000"/>
                </a:solidFill>
                <a:latin typeface="Bookman Old Style" pitchFamily="18" charset="0"/>
              </a:rPr>
            </a:br>
            <a:r>
              <a:rPr lang="ru-RU" b="1" dirty="0" smtClean="0">
                <a:solidFill>
                  <a:srgbClr val="FFC000"/>
                </a:solidFill>
                <a:latin typeface="Bookman Old Style" pitchFamily="18" charset="0"/>
              </a:rPr>
              <a:t/>
            </a:r>
            <a:br>
              <a:rPr lang="ru-RU" b="1" dirty="0" smtClean="0">
                <a:solidFill>
                  <a:srgbClr val="FFC000"/>
                </a:solidFill>
                <a:latin typeface="Bookman Old Style" pitchFamily="18" charset="0"/>
              </a:rPr>
            </a:br>
            <a:endParaRPr lang="ru-RU" b="1" dirty="0">
              <a:solidFill>
                <a:srgbClr val="FFC000"/>
              </a:solidFill>
              <a:latin typeface="Bookman Old Style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412776"/>
            <a:ext cx="9144000" cy="3600400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Первая летняя Олимпиада, у которой кроме логотипа появился свой талисман.</a:t>
            </a:r>
            <a:br>
              <a:rPr lang="ru-RU" sz="36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6" name="Лента лицом вниз 5"/>
          <p:cNvSpPr/>
          <p:nvPr/>
        </p:nvSpPr>
        <p:spPr>
          <a:xfrm>
            <a:off x="2105980" y="3618401"/>
            <a:ext cx="4992198" cy="2107565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 descr="Олимпийский символ Мюнхен вальди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4725" y="4077072"/>
            <a:ext cx="2134707" cy="147959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1657744" y="5967210"/>
            <a:ext cx="608512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Немцы выбрали таксу </a:t>
            </a:r>
            <a:r>
              <a:rPr lang="ru-RU" sz="32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Вальди</a:t>
            </a:r>
            <a:r>
              <a:rPr lang="ru-RU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169656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Анимация\фоны\4218157-4c92d4ea7b38b54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35" b="20626"/>
          <a:stretch/>
        </p:blipFill>
        <p:spPr bwMode="auto">
          <a:xfrm>
            <a:off x="0" y="0"/>
            <a:ext cx="920415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476671"/>
            <a:ext cx="8820472" cy="1512169"/>
          </a:xfrm>
        </p:spPr>
        <p:txBody>
          <a:bodyPr>
            <a:noAutofit/>
          </a:bodyPr>
          <a:lstStyle/>
          <a:p>
            <a:r>
              <a:rPr lang="ru-RU" sz="4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1972 – </a:t>
            </a:r>
            <a:r>
              <a:rPr lang="ru-RU" sz="4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зима </a:t>
            </a:r>
            <a:r>
              <a:rPr lang="ru-RU" sz="4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- Саппоро.</a:t>
            </a:r>
            <a:r>
              <a:rPr lang="ru-RU" sz="4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124744"/>
            <a:ext cx="9144000" cy="3888432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Похоже, французы в 68-м перестарались – японцы через четыре года оставались под таким впечатлением, что решили по поводу талисмана не экспериментировать.</a:t>
            </a:r>
          </a:p>
          <a:p>
            <a:endParaRPr lang="ru-RU" dirty="0"/>
          </a:p>
        </p:txBody>
      </p:sp>
      <p:sp>
        <p:nvSpPr>
          <p:cNvPr id="6" name="Лента лицом вниз 5"/>
          <p:cNvSpPr/>
          <p:nvPr/>
        </p:nvSpPr>
        <p:spPr>
          <a:xfrm>
            <a:off x="2105980" y="3618401"/>
            <a:ext cx="4992198" cy="2107565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3864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Анимация\фоны\4218157-4c92d4ea7b38b54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35" b="20626"/>
          <a:stretch/>
        </p:blipFill>
        <p:spPr bwMode="auto">
          <a:xfrm>
            <a:off x="0" y="0"/>
            <a:ext cx="920415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476671"/>
            <a:ext cx="8820472" cy="1512169"/>
          </a:xfrm>
        </p:spPr>
        <p:txBody>
          <a:bodyPr>
            <a:noAutofit/>
          </a:bodyPr>
          <a:lstStyle/>
          <a:p>
            <a:r>
              <a:rPr lang="ru-RU" sz="4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1976 –лето - Монреаль.</a:t>
            </a:r>
            <a:r>
              <a:rPr lang="ru-RU" sz="4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340768"/>
            <a:ext cx="9144000" cy="3672408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Бобр </a:t>
            </a:r>
            <a:r>
              <a:rPr lang="ru-RU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– национальный символ </a:t>
            </a:r>
            <a:r>
              <a:rPr lang="ru-RU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 Идея </a:t>
            </a:r>
            <a:r>
              <a:rPr lang="ru-RU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– как у немцев в 1972. </a:t>
            </a:r>
            <a:r>
              <a:rPr lang="ru-RU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Качества </a:t>
            </a:r>
            <a:r>
              <a:rPr lang="ru-RU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бобра </a:t>
            </a:r>
            <a:r>
              <a:rPr lang="ru-RU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=  качествам   </a:t>
            </a:r>
            <a:r>
              <a:rPr lang="ru-RU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хорошего спортсмена. </a:t>
            </a:r>
            <a:r>
              <a:rPr lang="ru-RU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Трудолоюбие</a:t>
            </a:r>
            <a:r>
              <a:rPr lang="ru-RU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сила </a:t>
            </a:r>
            <a:r>
              <a:rPr lang="ru-RU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воли, </a:t>
            </a:r>
            <a:r>
              <a:rPr lang="ru-RU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упорство</a:t>
            </a:r>
            <a:r>
              <a:rPr lang="ru-RU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На поясе бобра – лента с олимпийскими кольцами</a:t>
            </a:r>
            <a:r>
              <a:rPr lang="ru-RU" sz="2800" dirty="0"/>
              <a:t>. </a:t>
            </a:r>
          </a:p>
          <a:p>
            <a:endParaRPr lang="ru-RU" dirty="0"/>
          </a:p>
        </p:txBody>
      </p:sp>
      <p:sp>
        <p:nvSpPr>
          <p:cNvPr id="6" name="Лента лицом вниз 5"/>
          <p:cNvSpPr/>
          <p:nvPr/>
        </p:nvSpPr>
        <p:spPr>
          <a:xfrm>
            <a:off x="2105980" y="3618401"/>
            <a:ext cx="4992198" cy="2107565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 descr="Олимпийский символ Монреаль бобр амик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431" b="20392"/>
          <a:stretch/>
        </p:blipFill>
        <p:spPr bwMode="auto">
          <a:xfrm>
            <a:off x="3459079" y="4077073"/>
            <a:ext cx="2286000" cy="15154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3293067" y="5945995"/>
            <a:ext cx="261802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Бобр </a:t>
            </a:r>
            <a:r>
              <a:rPr lang="ru-RU" sz="36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Амик</a:t>
            </a:r>
            <a:r>
              <a:rPr lang="ru-RU" sz="36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99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Анимация\фоны\4218157-4c92d4ea7b38b54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35" b="20626"/>
          <a:stretch/>
        </p:blipFill>
        <p:spPr bwMode="auto">
          <a:xfrm>
            <a:off x="11251" y="0"/>
            <a:ext cx="920415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476671"/>
            <a:ext cx="8820472" cy="1512169"/>
          </a:xfrm>
        </p:spPr>
        <p:txBody>
          <a:bodyPr>
            <a:noAutofit/>
          </a:bodyPr>
          <a:lstStyle/>
          <a:p>
            <a:r>
              <a:rPr lang="ru-RU" sz="4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1976 – зима - Инсбрук</a:t>
            </a:r>
            <a:r>
              <a:rPr lang="ru-RU" sz="4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124744"/>
            <a:ext cx="9144000" cy="3888432"/>
          </a:xfrm>
        </p:spPr>
        <p:txBody>
          <a:bodyPr>
            <a:normAutofit/>
          </a:bodyPr>
          <a:lstStyle/>
          <a:p>
            <a:r>
              <a:rPr lang="ru-RU" sz="26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6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замыслу дизайнеров, он состоял всего из одного снежного кома, имел руки, ноги и традиционный для снеговиков красный нос-морковку</a:t>
            </a:r>
            <a:r>
              <a:rPr lang="ru-RU" sz="26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     </a:t>
            </a:r>
            <a:r>
              <a:rPr lang="ru-RU" sz="26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6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голове  в  качестве  </a:t>
            </a:r>
            <a:r>
              <a:rPr lang="ru-RU" sz="26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атрибута, отражающего национальный характер, талисман носил красную тирольскую </a:t>
            </a:r>
            <a:r>
              <a:rPr lang="ru-RU" sz="26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шляпу</a:t>
            </a:r>
            <a:endParaRPr lang="ru-RU" dirty="0"/>
          </a:p>
        </p:txBody>
      </p:sp>
      <p:sp>
        <p:nvSpPr>
          <p:cNvPr id="6" name="Лента лицом вниз 5"/>
          <p:cNvSpPr/>
          <p:nvPr/>
        </p:nvSpPr>
        <p:spPr>
          <a:xfrm>
            <a:off x="2105980" y="3618401"/>
            <a:ext cx="4992198" cy="2107565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 descr="Олимпийский символ Инсбрук Олимпиямандл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4061304"/>
            <a:ext cx="2167451" cy="1664661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1691680" y="5949280"/>
            <a:ext cx="61243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Снеговик с именем </a:t>
            </a:r>
            <a:r>
              <a:rPr lang="ru-RU" sz="28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Олимпиямандл</a:t>
            </a:r>
            <a:r>
              <a:rPr lang="ru-RU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137814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Анимация\фоны\4218157-4c92d4ea7b38b54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35" b="20626"/>
          <a:stretch/>
        </p:blipFill>
        <p:spPr bwMode="auto">
          <a:xfrm>
            <a:off x="0" y="0"/>
            <a:ext cx="920415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"/>
            <a:ext cx="8820472" cy="198884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C000"/>
                </a:solidFill>
                <a:latin typeface="Bookman Old Style" pitchFamily="18" charset="0"/>
              </a:rPr>
              <a:t/>
            </a:r>
            <a:br>
              <a:rPr lang="ru-RU" dirty="0" smtClean="0">
                <a:solidFill>
                  <a:srgbClr val="FFC000"/>
                </a:solidFill>
                <a:latin typeface="Bookman Old Style" pitchFamily="18" charset="0"/>
              </a:rPr>
            </a:br>
            <a:r>
              <a:rPr lang="ru-RU" sz="53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1980 – лето - Москва.</a:t>
            </a:r>
            <a:r>
              <a:rPr lang="ru-RU" sz="53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3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53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556792"/>
            <a:ext cx="9144000" cy="3456384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Выдвинуть </a:t>
            </a:r>
            <a:r>
              <a:rPr lang="ru-RU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кандидата мог любой желающий. Пришло 45 тыс. предложений. Большинство – медведь. Утвержден из 60 вариантов в ЦК КПСС (!).</a:t>
            </a:r>
            <a:br>
              <a:rPr lang="ru-RU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Первым из всех из всех предыдущих повернулся «лицом» к зрителям: он смотрел на них и открыто улыбался.</a:t>
            </a:r>
          </a:p>
        </p:txBody>
      </p:sp>
      <p:sp>
        <p:nvSpPr>
          <p:cNvPr id="6" name="Лента лицом вниз 5"/>
          <p:cNvSpPr/>
          <p:nvPr/>
        </p:nvSpPr>
        <p:spPr>
          <a:xfrm>
            <a:off x="2105980" y="3618401"/>
            <a:ext cx="4992198" cy="2107565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 descr="Олимпийский символ Москва Мишка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6633" y="3889513"/>
            <a:ext cx="1302658" cy="186491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683568" y="5949280"/>
            <a:ext cx="82809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Официальное имя Михаил </a:t>
            </a:r>
            <a:r>
              <a:rPr lang="ru-RU" sz="2800" b="1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Потапыч</a:t>
            </a:r>
            <a:r>
              <a:rPr lang="ru-RU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Топтыгин.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91220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Анимация\фоны\4218157-4c92d4ea7b38b54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35" b="20626"/>
          <a:stretch/>
        </p:blipFill>
        <p:spPr bwMode="auto">
          <a:xfrm>
            <a:off x="0" y="0"/>
            <a:ext cx="920415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476671"/>
            <a:ext cx="8820472" cy="1512169"/>
          </a:xfrm>
        </p:spPr>
        <p:txBody>
          <a:bodyPr>
            <a:noAutofit/>
          </a:bodyPr>
          <a:lstStyle/>
          <a:p>
            <a:r>
              <a:rPr lang="ru-RU" sz="4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1980 – зима - </a:t>
            </a:r>
            <a:r>
              <a:rPr lang="ru-RU" sz="4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Лейк</a:t>
            </a:r>
            <a:r>
              <a:rPr lang="ru-RU" sz="4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Плессид</a:t>
            </a:r>
            <a:r>
              <a:rPr lang="ru-RU" sz="4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124744"/>
            <a:ext cx="9144000" cy="3888432"/>
          </a:xfrm>
        </p:spPr>
        <p:txBody>
          <a:bodyPr>
            <a:normAutofit/>
          </a:bodyPr>
          <a:lstStyle/>
          <a:p>
            <a:r>
              <a:rPr lang="ru-RU" sz="22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Существует </a:t>
            </a:r>
            <a:r>
              <a:rPr lang="ru-RU" sz="22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легенда, что у талисмана Зимней Олимпиады-80 был «прототип»: настоящий ручной енот по кличке </a:t>
            </a:r>
            <a:r>
              <a:rPr lang="ru-RU" sz="22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Рокки</a:t>
            </a:r>
            <a:r>
              <a:rPr lang="ru-RU" sz="22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 Незадолго до начала Игр он скончался</a:t>
            </a:r>
            <a:r>
              <a:rPr lang="ru-RU" sz="22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... Дизайнеры </a:t>
            </a:r>
            <a:r>
              <a:rPr lang="ru-RU" sz="22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стилизовали </a:t>
            </a:r>
            <a:r>
              <a:rPr lang="ru-RU" sz="22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Рони</a:t>
            </a:r>
            <a:r>
              <a:rPr lang="ru-RU" sz="22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под лыжника, раскрасив мордочку в форме защитных очков и лыжной шапочки. Маска-очки стала самым модным аксессуаром Зимних Игр. Енот </a:t>
            </a:r>
            <a:r>
              <a:rPr lang="ru-RU" sz="2200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Рони</a:t>
            </a:r>
            <a:r>
              <a:rPr lang="ru-RU" sz="2200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стал первым талисманом-животным Зимних Олимпийских игр, стилизованным под спортсмена. </a:t>
            </a:r>
          </a:p>
          <a:p>
            <a:endParaRPr lang="ru-RU" sz="20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Лента лицом вниз 5"/>
          <p:cNvSpPr/>
          <p:nvPr/>
        </p:nvSpPr>
        <p:spPr>
          <a:xfrm>
            <a:off x="2105980" y="3618401"/>
            <a:ext cx="4992198" cy="2107565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 descr="Олимпийский символ Лейк Плессиди енот рони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4770" y="3861048"/>
            <a:ext cx="1554618" cy="185395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3131840" y="5715000"/>
            <a:ext cx="302433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Енот </a:t>
            </a:r>
            <a:r>
              <a:rPr lang="ru-RU" sz="4400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Рони</a:t>
            </a:r>
            <a:r>
              <a:rPr lang="ru-RU" sz="4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4400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5583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Анимация\фоны\4218157-4c92d4ea7b38b54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35" b="20626"/>
          <a:stretch/>
        </p:blipFill>
        <p:spPr bwMode="auto">
          <a:xfrm>
            <a:off x="0" y="0"/>
            <a:ext cx="920415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"/>
            <a:ext cx="8820472" cy="1628799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FFC000"/>
                </a:solidFill>
                <a:latin typeface="Bookman Old Style" pitchFamily="18" charset="0"/>
              </a:rPr>
              <a:t/>
            </a:r>
            <a:br>
              <a:rPr lang="ru-RU" dirty="0" smtClean="0">
                <a:solidFill>
                  <a:srgbClr val="FFC000"/>
                </a:solidFill>
                <a:latin typeface="Bookman Old Style" pitchFamily="18" charset="0"/>
              </a:rPr>
            </a:br>
            <a:r>
              <a:rPr lang="ru-RU" sz="53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1984 – лето - Лос-Анджелес.</a:t>
            </a:r>
            <a:r>
              <a:rPr lang="ru-RU" sz="53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53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53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196752"/>
            <a:ext cx="9144000" cy="3816424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Художники компании </a:t>
            </a:r>
            <a:r>
              <a:rPr lang="ru-RU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Walt</a:t>
            </a:r>
            <a:r>
              <a:rPr lang="ru-RU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Disney</a:t>
            </a:r>
            <a:r>
              <a:rPr lang="ru-RU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нарисовали орлёнка в цилиндре, </a:t>
            </a:r>
            <a:r>
              <a:rPr lang="ru-RU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окрашенном </a:t>
            </a:r>
            <a:r>
              <a:rPr lang="ru-RU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в цвета американского флага, точно таком, как на знаменитом Дядюшке Сэме.</a:t>
            </a:r>
          </a:p>
        </p:txBody>
      </p:sp>
      <p:sp>
        <p:nvSpPr>
          <p:cNvPr id="6" name="Лента лицом вниз 5"/>
          <p:cNvSpPr/>
          <p:nvPr/>
        </p:nvSpPr>
        <p:spPr>
          <a:xfrm>
            <a:off x="2105980" y="3618401"/>
            <a:ext cx="4992198" cy="2107565"/>
          </a:xfrm>
          <a:prstGeom prst="ribb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 descr="Олимпийский символ Лос-Анджелес орленок сэм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3916" y="4005063"/>
            <a:ext cx="1935088" cy="1742733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3054347" y="5877272"/>
            <a:ext cx="332629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Орлёнок </a:t>
            </a:r>
            <a:r>
              <a:rPr lang="ru-RU" sz="36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Сэм</a:t>
            </a:r>
            <a:r>
              <a:rPr lang="ru-RU" sz="36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67996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880</Words>
  <Application>Microsoft Office PowerPoint</Application>
  <PresentationFormat>Экран (4:3)</PresentationFormat>
  <Paragraphs>88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 Office</vt:lpstr>
      <vt:lpstr>История талисманов Олимпийских Игр </vt:lpstr>
      <vt:lpstr>1968 –зима - Гренобль.  </vt:lpstr>
      <vt:lpstr>1972 – лето - Мюнхен.  </vt:lpstr>
      <vt:lpstr>1972 – зима - Саппоро.  </vt:lpstr>
      <vt:lpstr>1976 –лето - Монреаль.  </vt:lpstr>
      <vt:lpstr>1976 – зима - Инсбрук  </vt:lpstr>
      <vt:lpstr> 1980 – лето - Москва. </vt:lpstr>
      <vt:lpstr>1980 – зима - Лейк Плессид  </vt:lpstr>
      <vt:lpstr> 1984 – лето - Лос-Анджелес. </vt:lpstr>
      <vt:lpstr> 1984 – зима - Сараево. </vt:lpstr>
      <vt:lpstr>  </vt:lpstr>
      <vt:lpstr> 1988 – зима - Калгари. 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  <vt:lpstr>2008 – лето - Пекин.  </vt:lpstr>
      <vt:lpstr>2010 – зима - Ванкувер  </vt:lpstr>
      <vt:lpstr> 2012 – лето - Лондон </vt:lpstr>
      <vt:lpstr> И главную олимпиаду для нас: 2014 – зима - Сочи 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21</cp:revision>
  <dcterms:created xsi:type="dcterms:W3CDTF">2013-12-04T20:45:51Z</dcterms:created>
  <dcterms:modified xsi:type="dcterms:W3CDTF">2013-12-07T10:09:49Z</dcterms:modified>
</cp:coreProperties>
</file>