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76" r:id="rId4"/>
    <p:sldId id="258" r:id="rId5"/>
    <p:sldId id="277" r:id="rId6"/>
    <p:sldId id="259" r:id="rId7"/>
    <p:sldId id="260" r:id="rId8"/>
    <p:sldId id="261" r:id="rId9"/>
    <p:sldId id="262" r:id="rId10"/>
    <p:sldId id="263" r:id="rId11"/>
    <p:sldId id="264" r:id="rId12"/>
    <p:sldId id="278" r:id="rId13"/>
    <p:sldId id="280" r:id="rId14"/>
    <p:sldId id="266" r:id="rId15"/>
    <p:sldId id="272" r:id="rId16"/>
    <p:sldId id="273" r:id="rId17"/>
    <p:sldId id="274" r:id="rId18"/>
    <p:sldId id="281" r:id="rId19"/>
    <p:sldId id="275" r:id="rId20"/>
    <p:sldId id="271" r:id="rId21"/>
    <p:sldId id="267" r:id="rId22"/>
    <p:sldId id="269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91" autoAdjust="0"/>
    <p:restoredTop sz="94721" autoAdjust="0"/>
  </p:normalViewPr>
  <p:slideViewPr>
    <p:cSldViewPr>
      <p:cViewPr>
        <p:scale>
          <a:sx n="80" d="100"/>
          <a:sy n="80" d="100"/>
        </p:scale>
        <p:origin x="-1062" y="-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666E2C-26D4-48BC-A7F0-16C1955247B2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E808B1-1E55-496D-979A-AF1A99210E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0231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808B1-1E55-496D-979A-AF1A99210EE1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808B1-1E55-496D-979A-AF1A99210EE1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808B1-1E55-496D-979A-AF1A99210EE1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808B1-1E55-496D-979A-AF1A99210EE1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930C1-2261-448C-9281-B10E8E7579F0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1B337-0DF5-497E-A3D6-D9D2C3EFB2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930C1-2261-448C-9281-B10E8E7579F0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1B337-0DF5-497E-A3D6-D9D2C3EFB2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930C1-2261-448C-9281-B10E8E7579F0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1B337-0DF5-497E-A3D6-D9D2C3EFB2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930C1-2261-448C-9281-B10E8E7579F0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1B337-0DF5-497E-A3D6-D9D2C3EFB2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930C1-2261-448C-9281-B10E8E7579F0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1B337-0DF5-497E-A3D6-D9D2C3EFB2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930C1-2261-448C-9281-B10E8E7579F0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1B337-0DF5-497E-A3D6-D9D2C3EFB2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930C1-2261-448C-9281-B10E8E7579F0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1B337-0DF5-497E-A3D6-D9D2C3EFB2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930C1-2261-448C-9281-B10E8E7579F0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1B337-0DF5-497E-A3D6-D9D2C3EFB2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930C1-2261-448C-9281-B10E8E7579F0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1B337-0DF5-497E-A3D6-D9D2C3EFB2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930C1-2261-448C-9281-B10E8E7579F0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1B337-0DF5-497E-A3D6-D9D2C3EFB2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930C1-2261-448C-9281-B10E8E7579F0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1B337-0DF5-497E-A3D6-D9D2C3EFB2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930C1-2261-448C-9281-B10E8E7579F0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E1B337-0DF5-497E-A3D6-D9D2C3EFB21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fursosh1@mail.ru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slide" Target="slide2.xml"/><Relationship Id="rId4" Type="http://schemas.openxmlformats.org/officeDocument/2006/relationships/hyperlink" Target="mailto:Smaleva-Elena@yandex.ru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s54.radikal.ru/i144/1001/c9/dab43802382f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" TargetMode="External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2">
            <a:lum bright="10000" contrast="20000"/>
          </a:blip>
          <a:srcRect l="2344" t="2083"/>
          <a:stretch>
            <a:fillRect/>
          </a:stretch>
        </p:blipFill>
        <p:spPr>
          <a:xfrm>
            <a:off x="0" y="-18288"/>
            <a:ext cx="9144000" cy="68762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7158" y="928670"/>
            <a:ext cx="8429684" cy="433965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Уравнения высших степеней</a:t>
            </a:r>
          </a:p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Автор: Нечаев Евгений Владимирович</a:t>
            </a:r>
          </a:p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Руководитель: Смалева Елена Владимировна</a:t>
            </a:r>
          </a:p>
          <a:p>
            <a:pPr>
              <a:defRPr/>
            </a:pPr>
            <a:r>
              <a:rPr lang="ru-RU" sz="2000" dirty="0" smtClean="0">
                <a:latin typeface="Monotype Corsiva" pitchFamily="66" charset="0"/>
              </a:rPr>
              <a:t>Адрес учебного заведения:</a:t>
            </a:r>
          </a:p>
          <a:p>
            <a:pPr>
              <a:defRPr/>
            </a:pPr>
            <a:r>
              <a:rPr lang="ru-RU" sz="2000" dirty="0" smtClean="0">
                <a:latin typeface="Monotype Corsiva" pitchFamily="66" charset="0"/>
              </a:rPr>
              <a:t>155523, Ивановская область, город Фурманов, </a:t>
            </a:r>
          </a:p>
          <a:p>
            <a:pPr>
              <a:defRPr/>
            </a:pPr>
            <a:r>
              <a:rPr lang="ru-RU" sz="2000" dirty="0" smtClean="0">
                <a:latin typeface="Monotype Corsiva" pitchFamily="66" charset="0"/>
              </a:rPr>
              <a:t>ул. Тимирязева, д. 42 </a:t>
            </a:r>
          </a:p>
          <a:p>
            <a:pPr>
              <a:defRPr/>
            </a:pPr>
            <a:r>
              <a:rPr lang="ru-RU" sz="2000" dirty="0" smtClean="0">
                <a:latin typeface="Monotype Corsiva" pitchFamily="66" charset="0"/>
              </a:rPr>
              <a:t>Телефон (49341)2-50-75; </a:t>
            </a:r>
            <a:r>
              <a:rPr lang="en-US" sz="2000" dirty="0" smtClean="0">
                <a:latin typeface="Monotype Corsiva" pitchFamily="66" charset="0"/>
              </a:rPr>
              <a:t>E-mail: </a:t>
            </a:r>
            <a:r>
              <a:rPr lang="en-US" sz="2000" dirty="0" smtClean="0">
                <a:latin typeface="Monotype Corsiva" pitchFamily="66" charset="0"/>
                <a:hlinkClick r:id="rId3"/>
              </a:rPr>
              <a:t>fursosh1@mail.ru</a:t>
            </a:r>
            <a:endParaRPr lang="ru-RU" sz="2000" dirty="0" smtClean="0">
              <a:latin typeface="Monotype Corsiva" pitchFamily="66" charset="0"/>
            </a:endParaRPr>
          </a:p>
          <a:p>
            <a:pPr>
              <a:defRPr/>
            </a:pPr>
            <a:r>
              <a:rPr lang="ru-RU" sz="2000" dirty="0" smtClean="0">
                <a:latin typeface="Monotype Corsiva" pitchFamily="66" charset="0"/>
              </a:rPr>
              <a:t>Адрес автора:</a:t>
            </a:r>
          </a:p>
          <a:p>
            <a:pPr>
              <a:defRPr/>
            </a:pPr>
            <a:r>
              <a:rPr lang="ru-RU" sz="2000" dirty="0" smtClean="0">
                <a:latin typeface="Monotype Corsiva" pitchFamily="66" charset="0"/>
              </a:rPr>
              <a:t>155523, Ивановская область, город Фурманов, </a:t>
            </a:r>
          </a:p>
          <a:p>
            <a:pPr>
              <a:defRPr/>
            </a:pPr>
            <a:r>
              <a:rPr lang="ru-RU" sz="2000" dirty="0" smtClean="0">
                <a:latin typeface="Monotype Corsiva" pitchFamily="66" charset="0"/>
              </a:rPr>
              <a:t>ул. Тимирязева, д. 14, кв. 14</a:t>
            </a:r>
          </a:p>
          <a:p>
            <a:pPr>
              <a:defRPr/>
            </a:pPr>
            <a:r>
              <a:rPr lang="ru-RU" sz="2000" dirty="0" smtClean="0">
                <a:latin typeface="Monotype Corsiva" pitchFamily="66" charset="0"/>
              </a:rPr>
              <a:t>Телефон +79158143052;</a:t>
            </a:r>
            <a:r>
              <a:rPr lang="en-US" sz="2000" dirty="0" smtClean="0">
                <a:latin typeface="Monotype Corsiva" pitchFamily="66" charset="0"/>
              </a:rPr>
              <a:t> E-mail: </a:t>
            </a:r>
            <a:r>
              <a:rPr lang="en-US" sz="2000" dirty="0" smtClean="0">
                <a:latin typeface="Monotype Corsiva" pitchFamily="66" charset="0"/>
                <a:hlinkClick r:id="rId4"/>
              </a:rPr>
              <a:t>Smaleva-Elena@yandex.ru</a:t>
            </a:r>
            <a:endParaRPr lang="en-US" sz="2000" dirty="0" smtClean="0">
              <a:latin typeface="Monotype Corsiva" pitchFamily="66" charset="0"/>
            </a:endParaRPr>
          </a:p>
          <a:p>
            <a:pPr>
              <a:defRPr/>
            </a:pPr>
            <a:endParaRPr lang="en-US" sz="2000" dirty="0" smtClean="0"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3438" y="142852"/>
            <a:ext cx="4286280" cy="40011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Электронный тематический журнал</a:t>
            </a:r>
            <a:endParaRPr lang="ru-RU" sz="1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7" name="TextBox 6">
            <a:hlinkClick r:id="rId5" action="ppaction://hlinksldjump"/>
          </p:cNvPr>
          <p:cNvSpPr txBox="1"/>
          <p:nvPr/>
        </p:nvSpPr>
        <p:spPr>
          <a:xfrm>
            <a:off x="5715008" y="6215082"/>
            <a:ext cx="1928826" cy="40011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Главное меню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8" name="TextBox 7">
            <a:hlinkClick r:id="rId6" action="ppaction://hlinksldjump"/>
          </p:cNvPr>
          <p:cNvSpPr txBox="1"/>
          <p:nvPr/>
        </p:nvSpPr>
        <p:spPr>
          <a:xfrm>
            <a:off x="7715272" y="6215082"/>
            <a:ext cx="1000132" cy="40011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Далее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2976" y="928670"/>
            <a:ext cx="6858048" cy="156966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Чтобы разобраться в основных приемах решения уравнений высоких степеней, разберем примеры, представленные в пункте </a:t>
            </a:r>
          </a:p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«Виды уравнений высших степеней».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32" y="-71462"/>
            <a:ext cx="9144032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Решение </a:t>
            </a:r>
            <a:r>
              <a:rPr lang="ru-RU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урвнений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с помощью замены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Рисунок 5" descr="3657788_32c6e63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12" y="2714620"/>
            <a:ext cx="3857652" cy="3500462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Box 13">
            <a:hlinkClick r:id="" action="ppaction://hlinkshowjump?jump=nextslide"/>
          </p:cNvPr>
          <p:cNvSpPr txBox="1"/>
          <p:nvPr/>
        </p:nvSpPr>
        <p:spPr>
          <a:xfrm>
            <a:off x="8072462" y="6357958"/>
            <a:ext cx="857256" cy="369332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Далее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TextBox 14">
            <a:hlinkClick r:id="rId3" action="ppaction://hlinksldjump"/>
          </p:cNvPr>
          <p:cNvSpPr txBox="1"/>
          <p:nvPr/>
        </p:nvSpPr>
        <p:spPr>
          <a:xfrm>
            <a:off x="7143768" y="6357958"/>
            <a:ext cx="857256" cy="369332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Меню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6" name="TextBox 15">
            <a:hlinkClick r:id="" action="ppaction://hlinkshowjump?jump=previousslide"/>
          </p:cNvPr>
          <p:cNvSpPr txBox="1"/>
          <p:nvPr/>
        </p:nvSpPr>
        <p:spPr>
          <a:xfrm>
            <a:off x="6215074" y="6357958"/>
            <a:ext cx="857256" cy="369332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Назад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71414"/>
            <a:ext cx="4286280" cy="2646878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/>
              <a:t>Уравнение 1-ого вида:</a:t>
            </a:r>
            <a:r>
              <a:rPr lang="ru-RU" sz="2000" dirty="0" smtClean="0"/>
              <a:t> </a:t>
            </a:r>
          </a:p>
          <a:p>
            <a:pPr algn="ctr"/>
            <a:r>
              <a:rPr lang="ru-RU" sz="2000" dirty="0" smtClean="0"/>
              <a:t>(х+3)⁴-3(х+3)²+2=0</a:t>
            </a:r>
            <a:r>
              <a:rPr lang="en-US" sz="2000" dirty="0" smtClean="0"/>
              <a:t> </a:t>
            </a:r>
            <a:endParaRPr lang="ru-RU" sz="2000" dirty="0" smtClean="0"/>
          </a:p>
          <a:p>
            <a:pPr marL="342900" indent="-342900"/>
            <a:r>
              <a:rPr lang="ru-RU" dirty="0" smtClean="0"/>
              <a:t>1. Так как замена очевидна выполним ее:</a:t>
            </a:r>
          </a:p>
          <a:p>
            <a:pPr marL="342900" indent="-342900" algn="ctr"/>
            <a:r>
              <a:rPr lang="ru-RU" b="1" dirty="0" smtClean="0"/>
              <a:t>(</a:t>
            </a:r>
            <a:r>
              <a:rPr lang="en-US" b="1" dirty="0" smtClean="0"/>
              <a:t>x</a:t>
            </a:r>
            <a:r>
              <a:rPr lang="ru-RU" b="1" dirty="0" smtClean="0"/>
              <a:t>+3)²=</a:t>
            </a:r>
            <a:r>
              <a:rPr lang="en-US" b="1" dirty="0" smtClean="0"/>
              <a:t>t</a:t>
            </a:r>
            <a:r>
              <a:rPr lang="ru-RU" b="1" dirty="0" smtClean="0"/>
              <a:t>, где </a:t>
            </a:r>
            <a:r>
              <a:rPr lang="en-US" b="1" dirty="0" smtClean="0"/>
              <a:t>t</a:t>
            </a:r>
            <a:r>
              <a:rPr lang="ru-RU" b="1" dirty="0" smtClean="0"/>
              <a:t>≥0;</a:t>
            </a:r>
          </a:p>
          <a:p>
            <a:pPr marL="342900" indent="-342900"/>
            <a:r>
              <a:rPr lang="ru-RU" dirty="0" smtClean="0"/>
              <a:t>2. Получим квадратное уравнение</a:t>
            </a:r>
          </a:p>
          <a:p>
            <a:pPr marL="342900" indent="-342900" algn="ctr"/>
            <a:r>
              <a:rPr lang="en-US" dirty="0" smtClean="0"/>
              <a:t>t²</a:t>
            </a:r>
            <a:r>
              <a:rPr lang="ru-RU" dirty="0" smtClean="0"/>
              <a:t>-3</a:t>
            </a:r>
            <a:r>
              <a:rPr lang="en-US" dirty="0" smtClean="0"/>
              <a:t>t</a:t>
            </a:r>
            <a:r>
              <a:rPr lang="ru-RU" dirty="0" smtClean="0"/>
              <a:t>+2</a:t>
            </a:r>
            <a:r>
              <a:rPr lang="en-US" dirty="0" smtClean="0"/>
              <a:t>=0</a:t>
            </a:r>
            <a:r>
              <a:rPr lang="ru-RU" dirty="0" smtClean="0"/>
              <a:t>;</a:t>
            </a:r>
            <a:endParaRPr lang="ru-RU" dirty="0"/>
          </a:p>
          <a:p>
            <a:pPr marL="342900" indent="-342900"/>
            <a:r>
              <a:rPr lang="ru-RU" dirty="0" smtClean="0"/>
              <a:t>3. Решив квадратное уравнение, </a:t>
            </a:r>
          </a:p>
          <a:p>
            <a:pPr marL="342900" indent="-342900"/>
            <a:r>
              <a:rPr lang="ru-RU" dirty="0" smtClean="0"/>
              <a:t>выполним обратную замену;</a:t>
            </a:r>
          </a:p>
          <a:p>
            <a:pPr marL="342900" indent="-342900"/>
            <a:r>
              <a:rPr lang="ru-RU" dirty="0" smtClean="0"/>
              <a:t>4 . Решив линейное уравнение,</a:t>
            </a:r>
            <a:r>
              <a:rPr lang="en-US" dirty="0" smtClean="0"/>
              <a:t> </a:t>
            </a:r>
            <a:r>
              <a:rPr lang="ru-RU" dirty="0" smtClean="0"/>
              <a:t>найдем х.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14876" y="88353"/>
            <a:ext cx="4214842" cy="4555093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/>
              <a:t>Уравнение 2-ого вида:</a:t>
            </a:r>
          </a:p>
          <a:p>
            <a:pPr algn="ctr"/>
            <a:r>
              <a:rPr lang="ru-RU" dirty="0" smtClean="0"/>
              <a:t>(х²-6х)²-2(х-3)²=81 </a:t>
            </a:r>
          </a:p>
          <a:p>
            <a:pPr marL="342900" indent="-342900"/>
            <a:r>
              <a:rPr lang="ru-RU" dirty="0" smtClean="0"/>
              <a:t>1. Здесь сделать замену сразу не</a:t>
            </a:r>
          </a:p>
          <a:p>
            <a:pPr marL="342900" indent="-342900"/>
            <a:r>
              <a:rPr lang="ru-RU" dirty="0" smtClean="0"/>
              <a:t>получится, поэтому выполним</a:t>
            </a:r>
          </a:p>
          <a:p>
            <a:pPr marL="342900" indent="-342900"/>
            <a:r>
              <a:rPr lang="ru-RU" dirty="0" smtClean="0"/>
              <a:t>некоторые преобразования</a:t>
            </a:r>
          </a:p>
          <a:p>
            <a:pPr marL="342900" indent="-342900"/>
            <a:r>
              <a:rPr lang="ru-RU" dirty="0" smtClean="0"/>
              <a:t>по формулам сокращенного умножения</a:t>
            </a:r>
          </a:p>
          <a:p>
            <a:pPr marL="342900" indent="-342900" algn="ctr"/>
            <a:r>
              <a:rPr lang="ru-RU" u="sng" dirty="0" smtClean="0"/>
              <a:t>(х²-6х)</a:t>
            </a:r>
            <a:r>
              <a:rPr lang="ru-RU" dirty="0" smtClean="0"/>
              <a:t>²-2</a:t>
            </a:r>
            <a:r>
              <a:rPr lang="ru-RU" u="sng" dirty="0" smtClean="0"/>
              <a:t>(х²-6</a:t>
            </a:r>
            <a:r>
              <a:rPr lang="en-US" u="sng" dirty="0" smtClean="0"/>
              <a:t>x</a:t>
            </a:r>
            <a:r>
              <a:rPr lang="en-US" dirty="0" smtClean="0"/>
              <a:t>+9</a:t>
            </a:r>
            <a:r>
              <a:rPr lang="ru-RU" dirty="0" smtClean="0"/>
              <a:t>)</a:t>
            </a:r>
            <a:r>
              <a:rPr lang="en-US" dirty="0" smtClean="0"/>
              <a:t>=81</a:t>
            </a:r>
            <a:r>
              <a:rPr lang="ru-RU" dirty="0" smtClean="0"/>
              <a:t>;</a:t>
            </a:r>
          </a:p>
          <a:p>
            <a:pPr marL="342900" indent="-342900"/>
            <a:r>
              <a:rPr lang="ru-RU" dirty="0"/>
              <a:t>2</a:t>
            </a:r>
            <a:r>
              <a:rPr lang="ru-RU" dirty="0" smtClean="0"/>
              <a:t>. Теперь можно выполнить замену:</a:t>
            </a:r>
          </a:p>
          <a:p>
            <a:pPr marL="342900" indent="-342900" algn="ctr"/>
            <a:r>
              <a:rPr lang="en-US" b="1" dirty="0" smtClean="0"/>
              <a:t>x</a:t>
            </a:r>
            <a:r>
              <a:rPr lang="ru-RU" b="1" dirty="0" smtClean="0"/>
              <a:t>²-6х=</a:t>
            </a:r>
            <a:r>
              <a:rPr lang="en-US" b="1" dirty="0" smtClean="0"/>
              <a:t>t</a:t>
            </a:r>
            <a:endParaRPr lang="ru-RU" b="1" dirty="0" smtClean="0"/>
          </a:p>
          <a:p>
            <a:pPr marL="342900" indent="-342900"/>
            <a:r>
              <a:rPr lang="ru-RU" dirty="0" smtClean="0"/>
              <a:t>3. Получим квадратное уравнение</a:t>
            </a:r>
          </a:p>
          <a:p>
            <a:pPr marL="342900" indent="-342900" algn="ctr"/>
            <a:r>
              <a:rPr lang="en-US" dirty="0" smtClean="0"/>
              <a:t>t²</a:t>
            </a:r>
            <a:r>
              <a:rPr lang="ru-RU" dirty="0" smtClean="0"/>
              <a:t>-2(</a:t>
            </a:r>
            <a:r>
              <a:rPr lang="en-US" dirty="0" smtClean="0"/>
              <a:t>t</a:t>
            </a:r>
            <a:r>
              <a:rPr lang="ru-RU" dirty="0" smtClean="0"/>
              <a:t>+9)-81</a:t>
            </a:r>
            <a:r>
              <a:rPr lang="en-US" dirty="0" smtClean="0"/>
              <a:t>=0</a:t>
            </a:r>
            <a:r>
              <a:rPr lang="ru-RU" dirty="0" smtClean="0"/>
              <a:t>;</a:t>
            </a:r>
          </a:p>
          <a:p>
            <a:pPr marL="342900" indent="-342900"/>
            <a:r>
              <a:rPr lang="ru-RU" dirty="0" smtClean="0"/>
              <a:t>4. Решив квадратное уравнение, </a:t>
            </a:r>
          </a:p>
          <a:p>
            <a:pPr marL="342900" indent="-342900"/>
            <a:r>
              <a:rPr lang="ru-RU" dirty="0" smtClean="0"/>
              <a:t>выполним обратную замену, получим</a:t>
            </a:r>
          </a:p>
          <a:p>
            <a:pPr marL="342900" indent="-342900"/>
            <a:r>
              <a:rPr lang="ru-RU" dirty="0" smtClean="0"/>
              <a:t>два простых квадратных уравнения;</a:t>
            </a:r>
          </a:p>
          <a:p>
            <a:pPr marL="342900" indent="-342900"/>
            <a:r>
              <a:rPr lang="en-US" dirty="0" smtClean="0"/>
              <a:t>5</a:t>
            </a:r>
            <a:r>
              <a:rPr lang="ru-RU" dirty="0" smtClean="0"/>
              <a:t>. Решив  квадратные уравнения, </a:t>
            </a:r>
          </a:p>
          <a:p>
            <a:pPr marL="342900" indent="-342900"/>
            <a:r>
              <a:rPr lang="ru-RU" dirty="0" smtClean="0"/>
              <a:t>получим искомые корни.</a:t>
            </a:r>
          </a:p>
        </p:txBody>
      </p:sp>
      <p:pic>
        <p:nvPicPr>
          <p:cNvPr id="6" name="Рисунок 5" descr="linea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857496"/>
            <a:ext cx="4286280" cy="3786214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>
            <a:hlinkClick r:id="" action="ppaction://hlinkshowjump?jump=nextslide"/>
          </p:cNvPr>
          <p:cNvSpPr txBox="1"/>
          <p:nvPr/>
        </p:nvSpPr>
        <p:spPr>
          <a:xfrm>
            <a:off x="8072462" y="6357958"/>
            <a:ext cx="857256" cy="369332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Далее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TextBox 10">
            <a:hlinkClick r:id="rId3" action="ppaction://hlinksldjump"/>
          </p:cNvPr>
          <p:cNvSpPr txBox="1"/>
          <p:nvPr/>
        </p:nvSpPr>
        <p:spPr>
          <a:xfrm>
            <a:off x="7143768" y="6357958"/>
            <a:ext cx="857256" cy="369332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Меню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TextBox 11">
            <a:hlinkClick r:id="" action="ppaction://hlinkshowjump?jump=previousslide"/>
          </p:cNvPr>
          <p:cNvSpPr txBox="1"/>
          <p:nvPr/>
        </p:nvSpPr>
        <p:spPr>
          <a:xfrm>
            <a:off x="6215074" y="6357958"/>
            <a:ext cx="857256" cy="369332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Назад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5720" y="214289"/>
            <a:ext cx="4214842" cy="5724644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Уравнение 3-его вида (1): (</a:t>
            </a:r>
            <a:r>
              <a:rPr lang="ru-RU" sz="2000" b="1" dirty="0" err="1" smtClean="0"/>
              <a:t>х+</a:t>
            </a:r>
            <a:r>
              <a:rPr lang="en-US" sz="2000" b="1" dirty="0" smtClean="0"/>
              <a:t>a</a:t>
            </a:r>
            <a:r>
              <a:rPr lang="ru-RU" sz="2000" b="1" dirty="0" smtClean="0"/>
              <a:t>)(</a:t>
            </a:r>
            <a:r>
              <a:rPr lang="ru-RU" sz="2000" b="1" u="sng" dirty="0" err="1" smtClean="0"/>
              <a:t>х+</a:t>
            </a:r>
            <a:r>
              <a:rPr lang="en-US" sz="2000" b="1" u="sng" dirty="0" smtClean="0"/>
              <a:t>b</a:t>
            </a:r>
            <a:r>
              <a:rPr lang="ru-RU" sz="2000" b="1" u="sng" dirty="0" smtClean="0"/>
              <a:t>)(</a:t>
            </a:r>
            <a:r>
              <a:rPr lang="ru-RU" sz="2000" b="1" u="sng" dirty="0" err="1" smtClean="0"/>
              <a:t>х+</a:t>
            </a:r>
            <a:r>
              <a:rPr lang="en-US" sz="2000" b="1" u="sng" dirty="0" smtClean="0"/>
              <a:t>c</a:t>
            </a:r>
            <a:r>
              <a:rPr lang="ru-RU" sz="2000" b="1" u="sng" dirty="0" smtClean="0"/>
              <a:t>)(</a:t>
            </a:r>
            <a:r>
              <a:rPr lang="ru-RU" sz="2000" b="1" dirty="0" err="1" smtClean="0"/>
              <a:t>х+</a:t>
            </a:r>
            <a:r>
              <a:rPr lang="en-US" sz="2000" b="1" dirty="0" smtClean="0"/>
              <a:t>d</a:t>
            </a:r>
            <a:r>
              <a:rPr lang="ru-RU" sz="2000" b="1" dirty="0" smtClean="0"/>
              <a:t>)</a:t>
            </a:r>
            <a:r>
              <a:rPr lang="ru-RU" sz="2000" b="1" dirty="0" err="1" smtClean="0"/>
              <a:t>=Вх</a:t>
            </a:r>
            <a:r>
              <a:rPr lang="ru-RU" sz="2000" b="1" dirty="0" smtClean="0"/>
              <a:t>²</a:t>
            </a:r>
          </a:p>
          <a:p>
            <a:pPr algn="ctr"/>
            <a:r>
              <a:rPr lang="ru-RU" dirty="0" smtClean="0"/>
              <a:t>Условие группировки множителей</a:t>
            </a:r>
          </a:p>
          <a:p>
            <a:pPr algn="ctr"/>
            <a:r>
              <a:rPr lang="en-US" b="1" dirty="0" smtClean="0"/>
              <a:t>ad=</a:t>
            </a:r>
            <a:r>
              <a:rPr lang="en-US" b="1" dirty="0" err="1" smtClean="0"/>
              <a:t>bc</a:t>
            </a:r>
            <a:r>
              <a:rPr lang="ru-RU" dirty="0" smtClean="0"/>
              <a:t> </a:t>
            </a:r>
          </a:p>
          <a:p>
            <a:pPr algn="ctr"/>
            <a:r>
              <a:rPr lang="ru-RU" u="sng" dirty="0" smtClean="0"/>
              <a:t>(х+2)(</a:t>
            </a:r>
            <a:r>
              <a:rPr lang="ru-RU" dirty="0" smtClean="0"/>
              <a:t>х+3)(х+8)</a:t>
            </a:r>
            <a:r>
              <a:rPr lang="ru-RU" u="sng" dirty="0" smtClean="0"/>
              <a:t>(х+12</a:t>
            </a:r>
            <a:r>
              <a:rPr lang="ru-RU" dirty="0" smtClean="0"/>
              <a:t>)=4х²</a:t>
            </a:r>
          </a:p>
          <a:p>
            <a:r>
              <a:rPr lang="ru-RU" dirty="0" smtClean="0"/>
              <a:t>1.Необходимо сгруппировать множители специальным образом. Получим:</a:t>
            </a:r>
          </a:p>
          <a:p>
            <a:pPr algn="ctr"/>
            <a:r>
              <a:rPr lang="ru-RU" dirty="0" smtClean="0"/>
              <a:t>(х²+14х+24)(х²+11х+24)=4х²</a:t>
            </a:r>
          </a:p>
          <a:p>
            <a:r>
              <a:rPr lang="ru-RU" dirty="0" smtClean="0"/>
              <a:t>2.Далее уравнение можно решить одним из способов:</a:t>
            </a:r>
          </a:p>
          <a:p>
            <a:pPr marL="514350" indent="-514350"/>
            <a:r>
              <a:rPr lang="ru-RU" b="1" dirty="0" smtClean="0"/>
              <a:t>- Специальный прием</a:t>
            </a:r>
            <a:r>
              <a:rPr lang="ru-RU" dirty="0" smtClean="0"/>
              <a:t>: делим на </a:t>
            </a:r>
            <a:r>
              <a:rPr lang="ru-RU" dirty="0" err="1" smtClean="0"/>
              <a:t>х</a:t>
            </a:r>
            <a:r>
              <a:rPr lang="ru-RU" dirty="0" smtClean="0"/>
              <a:t>²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 algn="ctr"/>
            <a:r>
              <a:rPr lang="en-US" dirty="0" smtClean="0">
                <a:solidFill>
                  <a:srgbClr val="000000"/>
                </a:solidFill>
                <a:cs typeface="Arial" pitchFamily="34" charset="0"/>
              </a:rPr>
              <a:t>( </a:t>
            </a:r>
            <a:r>
              <a:rPr lang="ru-RU" dirty="0" smtClean="0">
                <a:solidFill>
                  <a:srgbClr val="000000"/>
                </a:solidFill>
                <a:cs typeface="Arial" pitchFamily="34" charset="0"/>
              </a:rPr>
              <a:t>х+11+24/</a:t>
            </a:r>
            <a:r>
              <a:rPr lang="ru-RU" dirty="0" err="1" smtClean="0">
                <a:solidFill>
                  <a:srgbClr val="000000"/>
                </a:solidFill>
                <a:cs typeface="Arial" pitchFamily="34" charset="0"/>
              </a:rPr>
              <a:t>х</a:t>
            </a:r>
            <a:r>
              <a:rPr lang="ru-RU" dirty="0" smtClean="0">
                <a:solidFill>
                  <a:srgbClr val="000000"/>
                </a:solidFill>
                <a:cs typeface="Arial" pitchFamily="34" charset="0"/>
              </a:rPr>
              <a:t>)(х+14+24/</a:t>
            </a:r>
            <a:r>
              <a:rPr lang="ru-RU" dirty="0" err="1" smtClean="0">
                <a:solidFill>
                  <a:srgbClr val="000000"/>
                </a:solidFill>
                <a:cs typeface="Arial" pitchFamily="34" charset="0"/>
              </a:rPr>
              <a:t>х</a:t>
            </a:r>
            <a:r>
              <a:rPr lang="ru-RU" dirty="0" smtClean="0">
                <a:solidFill>
                  <a:srgbClr val="000000"/>
                </a:solidFill>
                <a:cs typeface="Arial" pitchFamily="34" charset="0"/>
              </a:rPr>
              <a:t>)=4 </a:t>
            </a:r>
          </a:p>
          <a:p>
            <a:pPr marL="514350" indent="-514350" algn="ctr"/>
            <a:r>
              <a:rPr lang="ru-RU" dirty="0" smtClean="0">
                <a:solidFill>
                  <a:srgbClr val="000000"/>
                </a:solidFill>
                <a:cs typeface="Arial" pitchFamily="34" charset="0"/>
              </a:rPr>
              <a:t>Замена:   </a:t>
            </a:r>
            <a:r>
              <a:rPr lang="ru-RU" b="1" dirty="0" smtClean="0">
                <a:solidFill>
                  <a:srgbClr val="000000"/>
                </a:solidFill>
                <a:cs typeface="Arial" pitchFamily="34" charset="0"/>
              </a:rPr>
              <a:t>х+24/</a:t>
            </a:r>
            <a:r>
              <a:rPr lang="ru-RU" b="1" dirty="0" err="1" smtClean="0">
                <a:solidFill>
                  <a:srgbClr val="000000"/>
                </a:solidFill>
                <a:cs typeface="Arial" pitchFamily="34" charset="0"/>
              </a:rPr>
              <a:t>х</a:t>
            </a:r>
            <a:r>
              <a:rPr lang="ru-RU" b="1" dirty="0" smtClean="0">
                <a:solidFill>
                  <a:srgbClr val="000000"/>
                </a:solidFill>
                <a:cs typeface="Arial" pitchFamily="34" charset="0"/>
              </a:rPr>
              <a:t> =</a:t>
            </a:r>
            <a:r>
              <a:rPr lang="en-US" b="1" dirty="0" smtClean="0">
                <a:solidFill>
                  <a:srgbClr val="000000"/>
                </a:solidFill>
                <a:cs typeface="Arial" pitchFamily="34" charset="0"/>
              </a:rPr>
              <a:t> t</a:t>
            </a:r>
            <a:r>
              <a:rPr lang="ru-RU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                  </a:t>
            </a:r>
            <a:r>
              <a:rPr lang="ru-RU" dirty="0" smtClean="0">
                <a:solidFill>
                  <a:srgbClr val="000000"/>
                </a:solidFill>
                <a:cs typeface="Arial" pitchFamily="34" charset="0"/>
              </a:rPr>
              <a:t>(</a:t>
            </a:r>
            <a:r>
              <a:rPr lang="en-US" dirty="0" smtClean="0">
                <a:solidFill>
                  <a:srgbClr val="000000"/>
                </a:solidFill>
                <a:cs typeface="Arial" pitchFamily="34" charset="0"/>
              </a:rPr>
              <a:t>t+11)(t+14)=4</a:t>
            </a:r>
            <a:endParaRPr lang="ru-RU" dirty="0" smtClean="0">
              <a:solidFill>
                <a:srgbClr val="000000"/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00"/>
                </a:solidFill>
                <a:cs typeface="Arial" pitchFamily="34" charset="0"/>
              </a:rPr>
              <a:t>- Уравнение с двумя переменными</a:t>
            </a:r>
            <a:r>
              <a:rPr lang="en-US" b="1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cs typeface="Arial" pitchFamily="34" charset="0"/>
              </a:rPr>
              <a:t>Замена</a:t>
            </a:r>
            <a:r>
              <a:rPr lang="ru-RU" b="1" dirty="0" smtClean="0">
                <a:solidFill>
                  <a:srgbClr val="000000"/>
                </a:solidFill>
                <a:cs typeface="Arial" pitchFamily="34" charset="0"/>
              </a:rPr>
              <a:t>:    х²+24=</a:t>
            </a:r>
            <a:r>
              <a:rPr lang="en-US" b="1" dirty="0" smtClean="0">
                <a:solidFill>
                  <a:srgbClr val="000000"/>
                </a:solidFill>
              </a:rPr>
              <a:t>t                           </a:t>
            </a:r>
            <a:endParaRPr lang="ru-RU" b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(t+11x)(t+14x)=4x</a:t>
            </a:r>
            <a:r>
              <a:rPr lang="en-US" dirty="0" smtClean="0">
                <a:solidFill>
                  <a:srgbClr val="000000"/>
                </a:solidFill>
                <a:cs typeface="Arial" pitchFamily="34" charset="0"/>
              </a:rPr>
              <a:t>²           </a:t>
            </a:r>
            <a:endParaRPr lang="ru-RU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t²+25xt+150x</a:t>
            </a:r>
            <a:r>
              <a:rPr lang="en-US" dirty="0" smtClean="0">
                <a:solidFill>
                  <a:srgbClr val="000000"/>
                </a:solidFill>
                <a:cs typeface="Arial" pitchFamily="34" charset="0"/>
              </a:rPr>
              <a:t>²=0</a:t>
            </a:r>
            <a:r>
              <a:rPr lang="ru-RU" dirty="0" smtClean="0">
                <a:solidFill>
                  <a:srgbClr val="000000"/>
                </a:solidFill>
                <a:cs typeface="Arial" pitchFamily="34" charset="0"/>
              </a:rPr>
              <a:t>, где </a:t>
            </a:r>
            <a:r>
              <a:rPr lang="en-US" dirty="0" smtClean="0">
                <a:solidFill>
                  <a:srgbClr val="000000"/>
                </a:solidFill>
                <a:cs typeface="Arial" pitchFamily="34" charset="0"/>
              </a:rPr>
              <a:t>t-</a:t>
            </a:r>
            <a:r>
              <a:rPr lang="ru-RU" dirty="0" smtClean="0">
                <a:solidFill>
                  <a:srgbClr val="000000"/>
                </a:solidFill>
                <a:cs typeface="Arial" pitchFamily="34" charset="0"/>
              </a:rPr>
              <a:t>переменная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0000"/>
                </a:solidFill>
                <a:cs typeface="Arial" pitchFamily="34" charset="0"/>
              </a:rPr>
              <a:t>                     </a:t>
            </a:r>
            <a:endParaRPr lang="en-US" sz="2000" dirty="0" smtClean="0"/>
          </a:p>
        </p:txBody>
      </p:sp>
      <p:sp>
        <p:nvSpPr>
          <p:cNvPr id="6" name="TextBox 5">
            <a:hlinkClick r:id="" action="ppaction://hlinkshowjump?jump=nextslide"/>
          </p:cNvPr>
          <p:cNvSpPr txBox="1"/>
          <p:nvPr/>
        </p:nvSpPr>
        <p:spPr>
          <a:xfrm>
            <a:off x="8072462" y="6357958"/>
            <a:ext cx="857256" cy="369332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Далее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TextBox 6">
            <a:hlinkClick r:id="rId2" action="ppaction://hlinksldjump"/>
          </p:cNvPr>
          <p:cNvSpPr txBox="1"/>
          <p:nvPr/>
        </p:nvSpPr>
        <p:spPr>
          <a:xfrm>
            <a:off x="7143768" y="6357958"/>
            <a:ext cx="857256" cy="369332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Меню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TextBox 7">
            <a:hlinkClick r:id="" action="ppaction://hlinkshowjump?jump=previousslide"/>
          </p:cNvPr>
          <p:cNvSpPr txBox="1"/>
          <p:nvPr/>
        </p:nvSpPr>
        <p:spPr>
          <a:xfrm>
            <a:off x="6215074" y="6357958"/>
            <a:ext cx="857256" cy="369332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Назад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C:\Documents and Settings\Администратор\Рабочий стол\Новая папка (4)\Algebra Cartoon.gif"/>
          <p:cNvPicPr>
            <a:picLocks noChangeAspect="1" noChangeArrowheads="1"/>
          </p:cNvPicPr>
          <p:nvPr/>
        </p:nvPicPr>
        <p:blipFill>
          <a:blip r:embed="rId3"/>
          <a:srcRect l="1752" t="6047" r="3009" b="22442"/>
          <a:stretch>
            <a:fillRect/>
          </a:stretch>
        </p:blipFill>
        <p:spPr bwMode="auto">
          <a:xfrm>
            <a:off x="4643438" y="214290"/>
            <a:ext cx="4214842" cy="2786058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C:\Documents and Settings\Администратор\Рабочий стол\Новая папка (4)\algebr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3143248"/>
            <a:ext cx="4214842" cy="2786082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20" y="214291"/>
            <a:ext cx="4214842" cy="500066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Уравнение 3-его вида (2): </a:t>
            </a:r>
            <a:r>
              <a:rPr lang="ru-RU" sz="2000" b="1" u="sng" dirty="0" smtClean="0"/>
              <a:t>(</a:t>
            </a:r>
            <a:r>
              <a:rPr lang="ru-RU" sz="2000" b="1" u="sng" dirty="0" err="1" smtClean="0"/>
              <a:t>х+</a:t>
            </a:r>
            <a:r>
              <a:rPr lang="en-US" sz="2000" b="1" u="sng" dirty="0" smtClean="0"/>
              <a:t>a</a:t>
            </a:r>
            <a:r>
              <a:rPr lang="ru-RU" sz="2000" b="1" u="sng" dirty="0" smtClean="0"/>
              <a:t>)(</a:t>
            </a:r>
            <a:r>
              <a:rPr lang="ru-RU" sz="2000" b="1" dirty="0" err="1" smtClean="0"/>
              <a:t>х+</a:t>
            </a:r>
            <a:r>
              <a:rPr lang="en-US" sz="2000" b="1" dirty="0" smtClean="0"/>
              <a:t>b</a:t>
            </a:r>
            <a:r>
              <a:rPr lang="ru-RU" sz="2000" b="1" dirty="0" smtClean="0"/>
              <a:t>)(</a:t>
            </a:r>
            <a:r>
              <a:rPr lang="ru-RU" sz="2000" b="1" dirty="0" err="1" smtClean="0"/>
              <a:t>х+</a:t>
            </a:r>
            <a:r>
              <a:rPr lang="en-US" sz="2000" b="1" dirty="0" smtClean="0"/>
              <a:t>c</a:t>
            </a:r>
            <a:r>
              <a:rPr lang="ru-RU" sz="2000" b="1" dirty="0" smtClean="0"/>
              <a:t>)(</a:t>
            </a:r>
            <a:r>
              <a:rPr lang="ru-RU" sz="2000" b="1" u="sng" dirty="0" err="1" smtClean="0"/>
              <a:t>х+</a:t>
            </a:r>
            <a:r>
              <a:rPr lang="en-US" sz="2000" b="1" u="sng" dirty="0" smtClean="0"/>
              <a:t>d</a:t>
            </a:r>
            <a:r>
              <a:rPr lang="ru-RU" sz="2000" b="1" u="sng" dirty="0" smtClean="0"/>
              <a:t>)</a:t>
            </a:r>
            <a:r>
              <a:rPr lang="ru-RU" sz="2000" b="1" dirty="0" smtClean="0"/>
              <a:t>=А</a:t>
            </a:r>
          </a:p>
          <a:p>
            <a:r>
              <a:rPr lang="ru-RU" sz="2000" dirty="0" smtClean="0"/>
              <a:t>Условие группировки множителей </a:t>
            </a:r>
            <a:endParaRPr lang="en-US" sz="2000" dirty="0" smtClean="0"/>
          </a:p>
          <a:p>
            <a:pPr algn="ctr"/>
            <a:r>
              <a:rPr lang="en-US" sz="2000" b="1" dirty="0" err="1" smtClean="0"/>
              <a:t>a+d</a:t>
            </a:r>
            <a:r>
              <a:rPr lang="en-US" sz="2000" b="1" dirty="0" smtClean="0"/>
              <a:t>=</a:t>
            </a:r>
            <a:r>
              <a:rPr lang="en-US" sz="2000" b="1" dirty="0" err="1" smtClean="0"/>
              <a:t>b+c</a:t>
            </a:r>
            <a:endParaRPr lang="ru-RU" sz="2000" b="1" dirty="0" smtClean="0"/>
          </a:p>
          <a:p>
            <a:pPr algn="ctr"/>
            <a:r>
              <a:rPr lang="ru-RU" u="sng" dirty="0" smtClean="0"/>
              <a:t>(х+3)</a:t>
            </a:r>
            <a:r>
              <a:rPr lang="ru-RU" dirty="0" smtClean="0"/>
              <a:t>(х+1)</a:t>
            </a:r>
            <a:r>
              <a:rPr lang="ru-RU" u="sng" dirty="0" smtClean="0"/>
              <a:t>(х+5)</a:t>
            </a:r>
            <a:r>
              <a:rPr lang="ru-RU" dirty="0" smtClean="0"/>
              <a:t>(х+7)=-16 </a:t>
            </a:r>
          </a:p>
          <a:p>
            <a:r>
              <a:rPr lang="en-US" b="1" dirty="0" smtClean="0"/>
              <a:t>I </a:t>
            </a:r>
            <a:r>
              <a:rPr lang="ru-RU" b="1" dirty="0" smtClean="0"/>
              <a:t>способ:</a:t>
            </a:r>
          </a:p>
          <a:p>
            <a:r>
              <a:rPr lang="ru-RU" dirty="0" smtClean="0"/>
              <a:t>1. Необходимо сгруппировать множители специальным образом. Получим:</a:t>
            </a:r>
          </a:p>
          <a:p>
            <a:pPr marL="342900" indent="-342900" algn="ctr"/>
            <a:r>
              <a:rPr lang="ru-RU" dirty="0" smtClean="0"/>
              <a:t>(</a:t>
            </a:r>
            <a:r>
              <a:rPr lang="en-US" u="sng" dirty="0" smtClean="0"/>
              <a:t>x²+8x</a:t>
            </a:r>
            <a:r>
              <a:rPr lang="en-US" dirty="0" smtClean="0"/>
              <a:t>+15</a:t>
            </a:r>
            <a:r>
              <a:rPr lang="ru-RU" dirty="0" smtClean="0"/>
              <a:t>)</a:t>
            </a:r>
            <a:r>
              <a:rPr lang="en-US" dirty="0" smtClean="0"/>
              <a:t>(</a:t>
            </a:r>
            <a:r>
              <a:rPr lang="en-US" u="sng" dirty="0" smtClean="0"/>
              <a:t>x²+8x</a:t>
            </a:r>
            <a:r>
              <a:rPr lang="en-US" dirty="0" smtClean="0"/>
              <a:t>+7)=-16</a:t>
            </a:r>
            <a:r>
              <a:rPr lang="ru-RU" dirty="0" smtClean="0"/>
              <a:t>;</a:t>
            </a:r>
          </a:p>
          <a:p>
            <a:pPr marL="342900" indent="-342900"/>
            <a:r>
              <a:rPr lang="ru-RU" dirty="0" smtClean="0"/>
              <a:t>2. Теперь можно выполнить замену</a:t>
            </a:r>
          </a:p>
          <a:p>
            <a:pPr marL="342900" indent="-342900" algn="ctr"/>
            <a:r>
              <a:rPr lang="en-US" b="1" dirty="0" smtClean="0"/>
              <a:t>x</a:t>
            </a:r>
            <a:r>
              <a:rPr lang="ru-RU" b="1" dirty="0" smtClean="0"/>
              <a:t>²</a:t>
            </a:r>
            <a:r>
              <a:rPr lang="en-US" b="1" dirty="0" smtClean="0"/>
              <a:t>+8</a:t>
            </a:r>
            <a:r>
              <a:rPr lang="ru-RU" b="1" dirty="0" err="1" smtClean="0"/>
              <a:t>х=</a:t>
            </a:r>
            <a:r>
              <a:rPr lang="en-US" b="1" dirty="0" smtClean="0"/>
              <a:t>t</a:t>
            </a:r>
            <a:r>
              <a:rPr lang="ru-RU" dirty="0" smtClean="0"/>
              <a:t>, </a:t>
            </a:r>
            <a:endParaRPr lang="en-US" dirty="0" smtClean="0"/>
          </a:p>
          <a:p>
            <a:pPr marL="342900" indent="-342900"/>
            <a:r>
              <a:rPr lang="en-US" dirty="0" smtClean="0"/>
              <a:t>3</a:t>
            </a:r>
            <a:r>
              <a:rPr lang="ru-RU" dirty="0" smtClean="0"/>
              <a:t>. Получим квадратное уравнение</a:t>
            </a:r>
          </a:p>
          <a:p>
            <a:pPr marL="342900" indent="-342900" algn="ctr"/>
            <a:r>
              <a:rPr lang="en-US" dirty="0" smtClean="0"/>
              <a:t>(t+15)(t+7)=-16</a:t>
            </a:r>
            <a:endParaRPr lang="ru-RU" dirty="0" smtClean="0"/>
          </a:p>
          <a:p>
            <a:pPr marL="342900" indent="-342900"/>
            <a:r>
              <a:rPr lang="en-US" dirty="0" smtClean="0"/>
              <a:t>4</a:t>
            </a:r>
            <a:r>
              <a:rPr lang="ru-RU" dirty="0" smtClean="0"/>
              <a:t>. Решив квадратное уравнение, </a:t>
            </a:r>
          </a:p>
          <a:p>
            <a:pPr marL="342900" indent="-342900"/>
            <a:r>
              <a:rPr lang="ru-RU" dirty="0" smtClean="0"/>
              <a:t>выполним обратную замену, получим</a:t>
            </a:r>
          </a:p>
          <a:p>
            <a:pPr marL="342900" indent="-342900"/>
            <a:r>
              <a:rPr lang="ru-RU" dirty="0" smtClean="0"/>
              <a:t>квадратное уравнение.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14876" y="214290"/>
            <a:ext cx="4214842" cy="5786199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II </a:t>
            </a:r>
            <a:r>
              <a:rPr lang="ru-RU" b="1" dirty="0" smtClean="0"/>
              <a:t>способ:</a:t>
            </a:r>
          </a:p>
          <a:p>
            <a:r>
              <a:rPr lang="ru-RU" dirty="0" smtClean="0"/>
              <a:t>1. Нанесем корни многочлена (х+3)(х+1)(х+5)(х+7) на числовую ось.</a:t>
            </a:r>
          </a:p>
          <a:p>
            <a:r>
              <a:rPr lang="ru-RU" dirty="0" smtClean="0"/>
              <a:t>2. Из рисунка 1 видно, что расстояние между соседними корнями одно и то же. В таком случае, когда корней четное число, удобно сделать замену переменных </a:t>
            </a:r>
            <a:r>
              <a:rPr lang="en-US" b="1" dirty="0" smtClean="0"/>
              <a:t>t=x-x</a:t>
            </a:r>
            <a:r>
              <a:rPr lang="en-US" b="1" baseline="-25000" dirty="0" smtClean="0"/>
              <a:t>0</a:t>
            </a:r>
            <a:r>
              <a:rPr lang="ru-RU" dirty="0" smtClean="0"/>
              <a:t>, </a:t>
            </a:r>
            <a:r>
              <a:rPr lang="ru-RU" b="1" dirty="0" smtClean="0"/>
              <a:t>где </a:t>
            </a:r>
            <a:r>
              <a:rPr lang="en-US" b="1" dirty="0" smtClean="0"/>
              <a:t>x</a:t>
            </a:r>
            <a:r>
              <a:rPr lang="en-US" b="1" baseline="-25000" dirty="0" smtClean="0"/>
              <a:t>0</a:t>
            </a:r>
            <a:r>
              <a:rPr lang="ru-RU" b="1" dirty="0" smtClean="0"/>
              <a:t> – середина между крайними корнями</a:t>
            </a:r>
            <a:r>
              <a:rPr lang="ru-RU" dirty="0" smtClean="0"/>
              <a:t>. Тогда в уравнение войдут квадраты новой переменной, и уравнение станет биквадратным.</a:t>
            </a:r>
          </a:p>
          <a:p>
            <a:r>
              <a:rPr lang="ru-RU" dirty="0" smtClean="0"/>
              <a:t>3. Замена: </a:t>
            </a:r>
            <a:r>
              <a:rPr lang="en-US" b="1" dirty="0" smtClean="0"/>
              <a:t>t=x</a:t>
            </a:r>
            <a:r>
              <a:rPr lang="ru-RU" b="1" dirty="0" smtClean="0"/>
              <a:t>+4, </a:t>
            </a:r>
            <a:r>
              <a:rPr lang="ru-RU" dirty="0" smtClean="0"/>
              <a:t>тогда</a:t>
            </a:r>
            <a:r>
              <a:rPr lang="ru-RU" b="1" dirty="0" smtClean="0"/>
              <a:t> </a:t>
            </a:r>
            <a:r>
              <a:rPr lang="en-US" b="1" dirty="0" err="1" smtClean="0"/>
              <a:t>x</a:t>
            </a:r>
            <a:r>
              <a:rPr lang="ru-RU" b="1" dirty="0" smtClean="0"/>
              <a:t>=</a:t>
            </a:r>
            <a:r>
              <a:rPr lang="en-US" b="1" dirty="0" smtClean="0"/>
              <a:t>t-4</a:t>
            </a:r>
            <a:endParaRPr lang="ru-RU" b="1" dirty="0" smtClean="0"/>
          </a:p>
          <a:p>
            <a:endParaRPr lang="ru-RU" sz="400" dirty="0" smtClean="0"/>
          </a:p>
          <a:p>
            <a:endParaRPr lang="ru-RU" sz="400" dirty="0" smtClean="0"/>
          </a:p>
          <a:p>
            <a:r>
              <a:rPr lang="ru-RU" dirty="0" smtClean="0"/>
              <a:t>Тогда:        (</a:t>
            </a:r>
            <a:r>
              <a:rPr lang="en-US" dirty="0" smtClean="0"/>
              <a:t>t-1</a:t>
            </a:r>
            <a:r>
              <a:rPr lang="ru-RU" dirty="0" smtClean="0"/>
              <a:t>)</a:t>
            </a:r>
            <a:r>
              <a:rPr lang="en-US" dirty="0" smtClean="0"/>
              <a:t>(t-3)(t+1)(t+3)=-16</a:t>
            </a:r>
          </a:p>
          <a:p>
            <a:pPr algn="ctr"/>
            <a:r>
              <a:rPr lang="en-US" dirty="0" smtClean="0"/>
              <a:t>(t</a:t>
            </a:r>
            <a:r>
              <a:rPr lang="en-US" baseline="30000" dirty="0" smtClean="0"/>
              <a:t>2</a:t>
            </a:r>
            <a:r>
              <a:rPr lang="en-US" dirty="0" smtClean="0"/>
              <a:t>-1)(t</a:t>
            </a:r>
            <a:r>
              <a:rPr lang="en-US" baseline="30000" dirty="0" smtClean="0"/>
              <a:t>2</a:t>
            </a:r>
            <a:r>
              <a:rPr lang="en-US" dirty="0" smtClean="0"/>
              <a:t>-9)=-16</a:t>
            </a:r>
          </a:p>
          <a:p>
            <a:pPr algn="ctr"/>
            <a:r>
              <a:rPr lang="en-US" dirty="0" smtClean="0"/>
              <a:t>t</a:t>
            </a:r>
            <a:r>
              <a:rPr lang="en-US" baseline="30000" dirty="0" smtClean="0"/>
              <a:t>4</a:t>
            </a:r>
            <a:r>
              <a:rPr lang="en-US" dirty="0" smtClean="0"/>
              <a:t>-10t</a:t>
            </a:r>
            <a:r>
              <a:rPr lang="en-US" baseline="30000" dirty="0" smtClean="0"/>
              <a:t>2</a:t>
            </a:r>
            <a:r>
              <a:rPr lang="en-US" dirty="0" smtClean="0"/>
              <a:t>+25=0</a:t>
            </a:r>
          </a:p>
          <a:p>
            <a:pPr algn="ctr"/>
            <a:r>
              <a:rPr lang="en-US" dirty="0" smtClean="0"/>
              <a:t>t</a:t>
            </a:r>
            <a:r>
              <a:rPr lang="en-US" baseline="30000" dirty="0" smtClean="0"/>
              <a:t>2</a:t>
            </a:r>
            <a:r>
              <a:rPr lang="en-US" dirty="0" smtClean="0"/>
              <a:t>=5</a:t>
            </a:r>
          </a:p>
          <a:p>
            <a:pPr algn="ctr"/>
            <a:r>
              <a:rPr lang="en-US" dirty="0" smtClean="0"/>
              <a:t>t</a:t>
            </a:r>
            <a:r>
              <a:rPr lang="en-US" baseline="-25000" dirty="0" smtClean="0"/>
              <a:t>1,2</a:t>
            </a:r>
            <a:r>
              <a:rPr lang="en-US" dirty="0" smtClean="0"/>
              <a:t>=±√5</a:t>
            </a:r>
          </a:p>
          <a:p>
            <a:endParaRPr lang="ru-RU" sz="600" b="1" dirty="0" smtClean="0"/>
          </a:p>
          <a:p>
            <a:endParaRPr lang="ru-RU" sz="600" b="1" dirty="0" smtClean="0"/>
          </a:p>
          <a:p>
            <a:r>
              <a:rPr lang="ru-RU" b="1" dirty="0" smtClean="0"/>
              <a:t>Выполним обратную замену: </a:t>
            </a:r>
            <a:r>
              <a:rPr lang="en-US" b="1" dirty="0" smtClean="0"/>
              <a:t>x</a:t>
            </a:r>
            <a:r>
              <a:rPr lang="en-US" b="1" baseline="-25000" dirty="0" smtClean="0"/>
              <a:t>1,2</a:t>
            </a:r>
            <a:r>
              <a:rPr lang="en-US" b="1" dirty="0" smtClean="0"/>
              <a:t>=-4±√5</a:t>
            </a:r>
          </a:p>
        </p:txBody>
      </p:sp>
      <p:sp>
        <p:nvSpPr>
          <p:cNvPr id="6" name="TextBox 5">
            <a:hlinkClick r:id="" action="ppaction://hlinkshowjump?jump=nextslide"/>
          </p:cNvPr>
          <p:cNvSpPr txBox="1"/>
          <p:nvPr/>
        </p:nvSpPr>
        <p:spPr>
          <a:xfrm>
            <a:off x="8072462" y="6357958"/>
            <a:ext cx="857256" cy="369332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Далее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TextBox 6">
            <a:hlinkClick r:id="rId2" action="ppaction://hlinksldjump"/>
          </p:cNvPr>
          <p:cNvSpPr txBox="1"/>
          <p:nvPr/>
        </p:nvSpPr>
        <p:spPr>
          <a:xfrm>
            <a:off x="7143768" y="6357958"/>
            <a:ext cx="857256" cy="369332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Меню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TextBox 7">
            <a:hlinkClick r:id="" action="ppaction://hlinkshowjump?jump=previousslide"/>
          </p:cNvPr>
          <p:cNvSpPr txBox="1"/>
          <p:nvPr/>
        </p:nvSpPr>
        <p:spPr>
          <a:xfrm>
            <a:off x="6215074" y="6357958"/>
            <a:ext cx="857256" cy="369332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Назад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" name="Рисунок 8" descr="числовая ось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5353866"/>
            <a:ext cx="4214810" cy="646902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285720" y="6072206"/>
            <a:ext cx="4214842" cy="307777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рис. 1</a:t>
            </a:r>
            <a:endParaRPr lang="ru-RU" sz="1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85720" y="214290"/>
            <a:ext cx="4214842" cy="5643602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0000"/>
                </a:solidFill>
                <a:cs typeface="Arial" charset="0"/>
              </a:rPr>
              <a:t>Уравнение 4-ого вида:</a:t>
            </a:r>
          </a:p>
          <a:p>
            <a:r>
              <a:rPr lang="ru-RU" sz="2400" dirty="0" smtClean="0">
                <a:solidFill>
                  <a:srgbClr val="000000"/>
                </a:solidFill>
                <a:cs typeface="Arial" charset="0"/>
              </a:rPr>
              <a:t>х⁴-5х³+6х²-5х+1=0</a:t>
            </a:r>
            <a:endParaRPr lang="ru-RU" sz="2400" dirty="0" smtClean="0"/>
          </a:p>
          <a:p>
            <a:pPr marL="342900" indent="-342900"/>
            <a:r>
              <a:rPr lang="ru-RU" sz="2000" b="1" dirty="0" smtClean="0"/>
              <a:t>1.Специальный  прием</a:t>
            </a:r>
            <a:r>
              <a:rPr lang="ru-RU" sz="2000" dirty="0" smtClean="0"/>
              <a:t>: </a:t>
            </a:r>
          </a:p>
          <a:p>
            <a:pPr marL="342900" indent="-342900"/>
            <a:r>
              <a:rPr lang="ru-RU" sz="2000" dirty="0" smtClean="0"/>
              <a:t>разделим каждый член уравнения на </a:t>
            </a:r>
            <a:r>
              <a:rPr lang="en-US" sz="2000" dirty="0" smtClean="0"/>
              <a:t>x</a:t>
            </a:r>
            <a:r>
              <a:rPr lang="ru-RU" sz="2000" dirty="0" smtClean="0"/>
              <a:t>²,</a:t>
            </a:r>
          </a:p>
          <a:p>
            <a:pPr marL="342900" indent="-342900"/>
            <a:r>
              <a:rPr lang="ru-RU" sz="2000" dirty="0" smtClean="0"/>
              <a:t> </a:t>
            </a:r>
            <a:r>
              <a:rPr lang="ru-RU" sz="2000" b="1" dirty="0" smtClean="0"/>
              <a:t>где </a:t>
            </a:r>
            <a:r>
              <a:rPr lang="en-US" sz="2000" b="1" dirty="0" smtClean="0"/>
              <a:t>x≠0</a:t>
            </a:r>
            <a:r>
              <a:rPr lang="ru-RU" sz="2000" b="1" dirty="0" smtClean="0"/>
              <a:t>,</a:t>
            </a:r>
            <a:endParaRPr lang="ru-RU" sz="2000" dirty="0" smtClean="0"/>
          </a:p>
          <a:p>
            <a:pPr marL="342900" indent="-342900"/>
            <a:r>
              <a:rPr lang="ru-RU" sz="2000" dirty="0" smtClean="0"/>
              <a:t>получим:</a:t>
            </a:r>
          </a:p>
          <a:p>
            <a:pPr marL="342900" indent="-342900" algn="ctr"/>
            <a:r>
              <a:rPr lang="en-US" sz="2000" dirty="0" smtClean="0"/>
              <a:t>x²-5x+6-5/x+1/x²=0</a:t>
            </a:r>
            <a:r>
              <a:rPr lang="ru-RU" sz="2000" dirty="0" smtClean="0"/>
              <a:t>;</a:t>
            </a:r>
            <a:endParaRPr lang="ru-RU" sz="2000" dirty="0"/>
          </a:p>
          <a:p>
            <a:pPr marL="342900" indent="-342900"/>
            <a:r>
              <a:rPr lang="ru-RU" sz="2000" b="1" dirty="0" smtClean="0"/>
              <a:t>2. </a:t>
            </a:r>
            <a:r>
              <a:rPr lang="ru-RU" sz="2000" dirty="0" smtClean="0"/>
              <a:t>Сгруппируем таким образом:</a:t>
            </a:r>
          </a:p>
          <a:p>
            <a:pPr marL="342900" indent="-342900" algn="ctr"/>
            <a:r>
              <a:rPr lang="en-US" sz="2000" dirty="0" smtClean="0"/>
              <a:t>(</a:t>
            </a:r>
            <a:r>
              <a:rPr lang="en-US" sz="2000" u="sng" dirty="0" smtClean="0"/>
              <a:t>x²+1/x²)</a:t>
            </a:r>
            <a:r>
              <a:rPr lang="en-US" sz="2000" dirty="0" smtClean="0"/>
              <a:t>-5(</a:t>
            </a:r>
            <a:r>
              <a:rPr lang="en-US" sz="2000" u="sng" dirty="0" smtClean="0"/>
              <a:t>x+1/x)</a:t>
            </a:r>
            <a:r>
              <a:rPr lang="en-US" sz="2000" dirty="0" smtClean="0"/>
              <a:t>+6=0</a:t>
            </a:r>
            <a:r>
              <a:rPr lang="ru-RU" sz="2000" dirty="0" smtClean="0"/>
              <a:t>;</a:t>
            </a:r>
          </a:p>
          <a:p>
            <a:pPr marL="342900" indent="-342900"/>
            <a:r>
              <a:rPr lang="ru-RU" sz="2000" b="1" dirty="0" smtClean="0"/>
              <a:t>3. </a:t>
            </a:r>
            <a:r>
              <a:rPr lang="ru-RU" sz="2000" dirty="0" smtClean="0"/>
              <a:t>Теперь можно выполнить замену:</a:t>
            </a:r>
          </a:p>
          <a:p>
            <a:pPr marL="342900" indent="-342900" algn="ctr"/>
            <a:r>
              <a:rPr lang="en-US" sz="2000" b="1" dirty="0" smtClean="0"/>
              <a:t>x+1/x</a:t>
            </a:r>
            <a:r>
              <a:rPr lang="ru-RU" sz="2000" b="1" dirty="0" smtClean="0"/>
              <a:t>=</a:t>
            </a:r>
            <a:r>
              <a:rPr lang="en-US" sz="2000" b="1" dirty="0" smtClean="0"/>
              <a:t>t</a:t>
            </a:r>
            <a:r>
              <a:rPr lang="ru-RU" sz="2000" b="1" dirty="0" smtClean="0"/>
              <a:t>,</a:t>
            </a:r>
          </a:p>
          <a:p>
            <a:pPr marL="342900" indent="-342900" algn="ctr"/>
            <a:r>
              <a:rPr lang="en-US" sz="2000" b="1" dirty="0" smtClean="0"/>
              <a:t> x²+1/x²</a:t>
            </a:r>
            <a:r>
              <a:rPr lang="ru-RU" sz="2000" b="1" dirty="0" smtClean="0"/>
              <a:t>=</a:t>
            </a:r>
            <a:r>
              <a:rPr lang="en-US" sz="2000" b="1" dirty="0" smtClean="0"/>
              <a:t>t</a:t>
            </a:r>
            <a:r>
              <a:rPr lang="ru-RU" sz="2000" b="1" dirty="0" smtClean="0"/>
              <a:t>²-2,</a:t>
            </a:r>
            <a:r>
              <a:rPr lang="ru-RU" sz="2000" dirty="0" smtClean="0"/>
              <a:t> </a:t>
            </a:r>
          </a:p>
          <a:p>
            <a:pPr marL="342900" indent="-342900"/>
            <a:r>
              <a:rPr lang="ru-RU" sz="2000" dirty="0" smtClean="0"/>
              <a:t>получим квадратное уравнение</a:t>
            </a:r>
          </a:p>
          <a:p>
            <a:pPr marL="342900" indent="-342900" algn="ctr"/>
            <a:r>
              <a:rPr lang="en-US" sz="2000" dirty="0" smtClean="0"/>
              <a:t>t²-5t+4=0</a:t>
            </a:r>
            <a:r>
              <a:rPr lang="ru-RU" sz="2000" dirty="0" smtClean="0"/>
              <a:t>;</a:t>
            </a:r>
          </a:p>
          <a:p>
            <a:pPr marL="342900" indent="-342900"/>
            <a:r>
              <a:rPr lang="ru-RU" sz="2000" b="1" dirty="0" smtClean="0"/>
              <a:t>4. </a:t>
            </a:r>
            <a:r>
              <a:rPr lang="ru-RU" sz="2000" dirty="0" smtClean="0"/>
              <a:t>Решив квадратное уравнение,</a:t>
            </a:r>
          </a:p>
          <a:p>
            <a:pPr marL="342900" indent="-342900"/>
            <a:r>
              <a:rPr lang="ru-RU" sz="2000" dirty="0" smtClean="0"/>
              <a:t>выполним обратную замену и</a:t>
            </a:r>
          </a:p>
          <a:p>
            <a:pPr marL="342900" indent="-342900"/>
            <a:r>
              <a:rPr lang="ru-RU" sz="2000" dirty="0" smtClean="0"/>
              <a:t>найдем корни исходного уравнения.</a:t>
            </a:r>
          </a:p>
        </p:txBody>
      </p:sp>
      <p:sp>
        <p:nvSpPr>
          <p:cNvPr id="18" name="TextBox 17">
            <a:hlinkClick r:id="" action="ppaction://hlinkshowjump?jump=nextslide"/>
          </p:cNvPr>
          <p:cNvSpPr txBox="1"/>
          <p:nvPr/>
        </p:nvSpPr>
        <p:spPr>
          <a:xfrm>
            <a:off x="8072462" y="6357958"/>
            <a:ext cx="857256" cy="369332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Далее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9" name="TextBox 18">
            <a:hlinkClick r:id="rId2" action="ppaction://hlinksldjump"/>
          </p:cNvPr>
          <p:cNvSpPr txBox="1"/>
          <p:nvPr/>
        </p:nvSpPr>
        <p:spPr>
          <a:xfrm>
            <a:off x="7143768" y="6357958"/>
            <a:ext cx="857256" cy="369332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Меню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0" name="TextBox 19">
            <a:hlinkClick r:id="" action="ppaction://hlinkshowjump?jump=previousslide"/>
          </p:cNvPr>
          <p:cNvSpPr txBox="1"/>
          <p:nvPr/>
        </p:nvSpPr>
        <p:spPr>
          <a:xfrm>
            <a:off x="6215074" y="6357958"/>
            <a:ext cx="857256" cy="369332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Назад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14876" y="214290"/>
            <a:ext cx="4214842" cy="500066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None/>
            </a:pPr>
            <a:r>
              <a:rPr lang="ru-RU" sz="2000" b="1" dirty="0" smtClean="0"/>
              <a:t>Уравнение 5-ого вида: </a:t>
            </a:r>
          </a:p>
          <a:p>
            <a:pPr>
              <a:buNone/>
            </a:pPr>
            <a:r>
              <a:rPr lang="ru-RU" sz="2000" dirty="0" smtClean="0"/>
              <a:t>(х²-2х+2)²+3х(х²-2х+2)=10х²</a:t>
            </a:r>
          </a:p>
          <a:p>
            <a:pPr>
              <a:buNone/>
            </a:pPr>
            <a:r>
              <a:rPr lang="ru-RU" sz="2000" b="1" dirty="0" smtClean="0"/>
              <a:t>1. Специальный  прием</a:t>
            </a:r>
            <a:r>
              <a:rPr lang="ru-RU" sz="2000" dirty="0" smtClean="0"/>
              <a:t>: </a:t>
            </a:r>
          </a:p>
          <a:p>
            <a:pPr>
              <a:buNone/>
            </a:pPr>
            <a:r>
              <a:rPr lang="ru-RU" sz="2000" dirty="0" smtClean="0"/>
              <a:t>разделим обе части уравнения </a:t>
            </a:r>
            <a:r>
              <a:rPr lang="ru-RU" sz="2000" b="1" dirty="0" smtClean="0"/>
              <a:t>на</a:t>
            </a:r>
          </a:p>
          <a:p>
            <a:pPr>
              <a:buNone/>
            </a:pPr>
            <a:r>
              <a:rPr lang="en-US" sz="2000" b="1" dirty="0" smtClean="0"/>
              <a:t>x</a:t>
            </a:r>
            <a:r>
              <a:rPr lang="ru-RU" sz="2000" b="1" dirty="0" smtClean="0"/>
              <a:t>²,где </a:t>
            </a:r>
            <a:r>
              <a:rPr lang="en-US" sz="2000" b="1" dirty="0" smtClean="0"/>
              <a:t>x</a:t>
            </a:r>
            <a:r>
              <a:rPr lang="ru-RU" sz="2000" b="1" dirty="0" smtClean="0"/>
              <a:t>≠0, </a:t>
            </a:r>
            <a:r>
              <a:rPr lang="ru-RU" sz="2000" dirty="0" smtClean="0"/>
              <a:t>получим уравнение, в</a:t>
            </a:r>
          </a:p>
          <a:p>
            <a:pPr>
              <a:buNone/>
            </a:pPr>
            <a:r>
              <a:rPr lang="ru-RU" sz="2000" dirty="0" smtClean="0"/>
              <a:t>котором есть повторяется </a:t>
            </a:r>
          </a:p>
          <a:p>
            <a:pPr>
              <a:buNone/>
            </a:pPr>
            <a:r>
              <a:rPr lang="ru-RU" sz="2000" dirty="0" smtClean="0"/>
              <a:t>выражение, содержащее </a:t>
            </a:r>
          </a:p>
          <a:p>
            <a:pPr>
              <a:buNone/>
            </a:pPr>
            <a:r>
              <a:rPr lang="ru-RU" sz="2000" dirty="0" smtClean="0"/>
              <a:t>переменную. </a:t>
            </a:r>
            <a:r>
              <a:rPr lang="ru-RU" sz="2000" b="1" dirty="0" smtClean="0"/>
              <a:t>Заменим его на у.</a:t>
            </a:r>
          </a:p>
          <a:p>
            <a:pPr>
              <a:buNone/>
            </a:pPr>
            <a:r>
              <a:rPr lang="ru-RU" sz="2000" b="1" dirty="0" smtClean="0"/>
              <a:t> 2. </a:t>
            </a:r>
            <a:r>
              <a:rPr lang="ru-RU" sz="2000" dirty="0" smtClean="0"/>
              <a:t>Получим квадратное уравнение:</a:t>
            </a:r>
          </a:p>
          <a:p>
            <a:pPr algn="ctr">
              <a:buNone/>
            </a:pPr>
            <a:r>
              <a:rPr lang="ru-RU" sz="2000" dirty="0" smtClean="0"/>
              <a:t>у²+3у-10=0</a:t>
            </a:r>
          </a:p>
          <a:p>
            <a:pPr algn="ctr">
              <a:buNone/>
            </a:pPr>
            <a:r>
              <a:rPr lang="ru-RU" sz="2000" dirty="0" smtClean="0"/>
              <a:t>у=-5, у=2</a:t>
            </a:r>
          </a:p>
          <a:p>
            <a:pPr>
              <a:buNone/>
            </a:pPr>
            <a:r>
              <a:rPr lang="ru-RU" sz="2000" b="1" dirty="0" smtClean="0"/>
              <a:t>3. </a:t>
            </a:r>
            <a:r>
              <a:rPr lang="ru-RU" sz="2000" dirty="0" smtClean="0"/>
              <a:t>Выполним обратную замену, решив квадратные уравнения</a:t>
            </a:r>
          </a:p>
          <a:p>
            <a:pPr algn="ctr">
              <a:buNone/>
            </a:pPr>
            <a:r>
              <a:rPr lang="ru-RU" sz="2000" dirty="0" smtClean="0"/>
              <a:t>х²+3х+2=0	х²-4х+2=0,</a:t>
            </a:r>
          </a:p>
          <a:p>
            <a:pPr>
              <a:buNone/>
            </a:pPr>
            <a:r>
              <a:rPr lang="ru-RU" sz="2000" b="1" dirty="0" smtClean="0"/>
              <a:t>4. </a:t>
            </a:r>
            <a:r>
              <a:rPr lang="ru-RU" sz="2000" dirty="0" smtClean="0"/>
              <a:t>Найдем корни исходного уравнения.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714876" y="91458"/>
            <a:ext cx="4214842" cy="590931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/>
              <a:t>Уравнение 6-ого вида (2):</a:t>
            </a:r>
            <a:endParaRPr lang="ru-RU" dirty="0" smtClean="0"/>
          </a:p>
          <a:p>
            <a:r>
              <a:rPr lang="ru-RU" sz="600" dirty="0" smtClean="0"/>
              <a:t> </a:t>
            </a:r>
            <a:r>
              <a:rPr lang="ru-RU" dirty="0" smtClean="0"/>
              <a:t>(</a:t>
            </a:r>
            <a:r>
              <a:rPr lang="en-US" dirty="0" smtClean="0"/>
              <a:t>x</a:t>
            </a:r>
            <a:r>
              <a:rPr lang="ru-RU" dirty="0" smtClean="0"/>
              <a:t>+3)⁴+(</a:t>
            </a:r>
            <a:r>
              <a:rPr lang="en-US" dirty="0" smtClean="0"/>
              <a:t>x</a:t>
            </a:r>
            <a:r>
              <a:rPr lang="ru-RU" dirty="0" smtClean="0"/>
              <a:t>+5)⁴=16</a:t>
            </a:r>
          </a:p>
          <a:p>
            <a:r>
              <a:rPr lang="ru-RU" i="1" dirty="0" smtClean="0"/>
              <a:t>Подстановка: </a:t>
            </a:r>
          </a:p>
          <a:p>
            <a:r>
              <a:rPr lang="ru-RU" dirty="0" smtClean="0"/>
              <a:t>	</a:t>
            </a:r>
            <a:r>
              <a:rPr lang="en-US" b="1" dirty="0" smtClean="0"/>
              <a:t>x</a:t>
            </a:r>
            <a:r>
              <a:rPr lang="ru-RU" b="1" dirty="0" smtClean="0"/>
              <a:t>=</a:t>
            </a:r>
            <a:r>
              <a:rPr lang="en-US" b="1" dirty="0" smtClean="0"/>
              <a:t>t</a:t>
            </a:r>
            <a:r>
              <a:rPr lang="ru-RU" b="1" dirty="0" smtClean="0"/>
              <a:t>-(3+5)</a:t>
            </a:r>
            <a:r>
              <a:rPr lang="en-US" b="1" dirty="0" smtClean="0"/>
              <a:t>/2</a:t>
            </a:r>
            <a:endParaRPr lang="ru-RU" b="1" dirty="0" smtClean="0"/>
          </a:p>
          <a:p>
            <a:r>
              <a:rPr lang="ru-RU" b="1" dirty="0" smtClean="0"/>
              <a:t>	</a:t>
            </a:r>
            <a:r>
              <a:rPr lang="en-US" b="1" dirty="0" smtClean="0"/>
              <a:t>x=t-4</a:t>
            </a:r>
            <a:endParaRPr lang="ru-RU" b="1" dirty="0" smtClean="0"/>
          </a:p>
          <a:p>
            <a:r>
              <a:rPr lang="en-US" sz="600" dirty="0" smtClean="0"/>
              <a:t> </a:t>
            </a:r>
            <a:endParaRPr lang="ru-RU" sz="600" dirty="0" smtClean="0"/>
          </a:p>
          <a:p>
            <a:r>
              <a:rPr lang="en-US" dirty="0" smtClean="0"/>
              <a:t>(t-1)⁴+(t+1)⁴=16</a:t>
            </a:r>
            <a:endParaRPr lang="ru-RU" dirty="0" smtClean="0"/>
          </a:p>
          <a:p>
            <a:r>
              <a:rPr lang="en-US" dirty="0" smtClean="0"/>
              <a:t>(t²-2t+1)²+(t²+2t+1)²=16</a:t>
            </a:r>
            <a:endParaRPr lang="ru-RU" dirty="0" smtClean="0"/>
          </a:p>
          <a:p>
            <a:r>
              <a:rPr lang="en-US" dirty="0" smtClean="0"/>
              <a:t>2t⁴+12t²-14=0</a:t>
            </a:r>
            <a:endParaRPr lang="ru-RU" dirty="0" smtClean="0"/>
          </a:p>
          <a:p>
            <a:r>
              <a:rPr lang="en-US" dirty="0" smtClean="0"/>
              <a:t>t⁴+6t²-7=0</a:t>
            </a:r>
            <a:endParaRPr lang="ru-RU" dirty="0" smtClean="0"/>
          </a:p>
          <a:p>
            <a:r>
              <a:rPr lang="ru-RU" i="1" dirty="0" smtClean="0"/>
              <a:t>Замена</a:t>
            </a:r>
            <a:r>
              <a:rPr lang="en-US" i="1" dirty="0" smtClean="0"/>
              <a:t>: </a:t>
            </a:r>
            <a:r>
              <a:rPr lang="en-US" b="1" dirty="0" smtClean="0"/>
              <a:t>t²=a, a≥0</a:t>
            </a:r>
            <a:endParaRPr lang="ru-RU" b="1" dirty="0" smtClean="0"/>
          </a:p>
          <a:p>
            <a:r>
              <a:rPr lang="en-US" dirty="0" smtClean="0"/>
              <a:t>a</a:t>
            </a:r>
            <a:r>
              <a:rPr lang="ru-RU" dirty="0" smtClean="0"/>
              <a:t>²+6</a:t>
            </a:r>
            <a:r>
              <a:rPr lang="en-US" dirty="0" smtClean="0"/>
              <a:t>a</a:t>
            </a:r>
            <a:r>
              <a:rPr lang="ru-RU" dirty="0" smtClean="0"/>
              <a:t>-7=0</a:t>
            </a:r>
          </a:p>
          <a:p>
            <a:r>
              <a:rPr lang="en-US" dirty="0" smtClean="0"/>
              <a:t>a</a:t>
            </a:r>
            <a:r>
              <a:rPr lang="ru-RU" dirty="0" smtClean="0"/>
              <a:t>₁=-7 — </a:t>
            </a:r>
            <a:r>
              <a:rPr lang="ru-RU" i="1" dirty="0" smtClean="0"/>
              <a:t>не подходит</a:t>
            </a:r>
          </a:p>
          <a:p>
            <a:r>
              <a:rPr lang="en-US" dirty="0" smtClean="0"/>
              <a:t>a₂=1</a:t>
            </a:r>
            <a:endParaRPr lang="ru-RU" dirty="0" smtClean="0"/>
          </a:p>
          <a:p>
            <a:r>
              <a:rPr lang="en-US" sz="600" dirty="0" smtClean="0"/>
              <a:t> </a:t>
            </a:r>
            <a:endParaRPr lang="ru-RU" sz="600" dirty="0" smtClean="0"/>
          </a:p>
          <a:p>
            <a:r>
              <a:rPr lang="ru-RU" b="1" i="1" dirty="0" smtClean="0"/>
              <a:t>ВОЗ: </a:t>
            </a:r>
          </a:p>
          <a:p>
            <a:r>
              <a:rPr lang="en-US" dirty="0" smtClean="0"/>
              <a:t>t²=1</a:t>
            </a:r>
            <a:endParaRPr lang="ru-RU" dirty="0" smtClean="0"/>
          </a:p>
          <a:p>
            <a:r>
              <a:rPr lang="ru-RU" dirty="0" smtClean="0"/>
              <a:t>  </a:t>
            </a:r>
            <a:r>
              <a:rPr lang="en-US" dirty="0" smtClean="0"/>
              <a:t>t₁=1</a:t>
            </a:r>
            <a:r>
              <a:rPr lang="ru-RU" dirty="0" smtClean="0"/>
              <a:t>или </a:t>
            </a:r>
            <a:r>
              <a:rPr lang="en-US" dirty="0" smtClean="0"/>
              <a:t>t₂=-1</a:t>
            </a:r>
            <a:endParaRPr lang="ru-RU" dirty="0" smtClean="0"/>
          </a:p>
          <a:p>
            <a:r>
              <a:rPr lang="en-US" sz="600" dirty="0" smtClean="0"/>
              <a:t> </a:t>
            </a:r>
            <a:endParaRPr lang="ru-RU" sz="600" dirty="0" smtClean="0"/>
          </a:p>
          <a:p>
            <a:r>
              <a:rPr lang="ru-RU" i="1" dirty="0" smtClean="0"/>
              <a:t>Найдем </a:t>
            </a:r>
            <a:r>
              <a:rPr lang="en-US" i="1" dirty="0" smtClean="0"/>
              <a:t>x:</a:t>
            </a:r>
            <a:endParaRPr lang="ru-RU" i="1" dirty="0" smtClean="0"/>
          </a:p>
          <a:p>
            <a:r>
              <a:rPr lang="en-US" dirty="0" smtClean="0"/>
              <a:t>x₁=1-4=-3</a:t>
            </a:r>
            <a:endParaRPr lang="ru-RU" dirty="0" smtClean="0"/>
          </a:p>
          <a:p>
            <a:r>
              <a:rPr lang="en-US" dirty="0" smtClean="0"/>
              <a:t>x₂=-1-4=-5</a:t>
            </a:r>
            <a:endParaRPr lang="ru-RU" dirty="0" smtClean="0"/>
          </a:p>
          <a:p>
            <a:r>
              <a:rPr lang="ru-RU" b="1" dirty="0" smtClean="0"/>
              <a:t>Ответ: -3; -5.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57158" y="84680"/>
            <a:ext cx="4214842" cy="6647974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/>
              <a:t>Уравнение 6-ого вида (1):</a:t>
            </a:r>
            <a:endParaRPr lang="ru-RU" dirty="0" smtClean="0"/>
          </a:p>
          <a:p>
            <a:r>
              <a:rPr lang="ru-RU" dirty="0" smtClean="0"/>
              <a:t>(</a:t>
            </a:r>
            <a:r>
              <a:rPr lang="en-US" dirty="0" smtClean="0"/>
              <a:t>x</a:t>
            </a:r>
            <a:r>
              <a:rPr lang="ru-RU" dirty="0" smtClean="0"/>
              <a:t>-2)⁶+(</a:t>
            </a:r>
            <a:r>
              <a:rPr lang="en-US" dirty="0" smtClean="0"/>
              <a:t>x</a:t>
            </a:r>
            <a:r>
              <a:rPr lang="ru-RU" dirty="0" smtClean="0"/>
              <a:t>-4)⁶=64</a:t>
            </a:r>
          </a:p>
          <a:p>
            <a:r>
              <a:rPr lang="ru-RU" i="1" dirty="0" smtClean="0"/>
              <a:t>Подстановка: </a:t>
            </a:r>
          </a:p>
          <a:p>
            <a:r>
              <a:rPr lang="en-US" b="1" dirty="0" smtClean="0"/>
              <a:t>x=t-(-2-4)/2</a:t>
            </a:r>
            <a:endParaRPr lang="ru-RU" b="1" dirty="0" smtClean="0"/>
          </a:p>
          <a:p>
            <a:r>
              <a:rPr lang="en-US" b="1" dirty="0" smtClean="0"/>
              <a:t>x=t+3</a:t>
            </a:r>
            <a:endParaRPr lang="ru-RU" b="1" dirty="0" smtClean="0"/>
          </a:p>
          <a:p>
            <a:r>
              <a:rPr lang="en-US" sz="600" dirty="0" smtClean="0"/>
              <a:t> </a:t>
            </a:r>
            <a:endParaRPr lang="ru-RU" sz="600" dirty="0" smtClean="0"/>
          </a:p>
          <a:p>
            <a:r>
              <a:rPr lang="en-US" dirty="0" smtClean="0"/>
              <a:t>(t+1)⁶+(t-1)⁶=64</a:t>
            </a:r>
            <a:endParaRPr lang="ru-RU" dirty="0" smtClean="0"/>
          </a:p>
          <a:p>
            <a:r>
              <a:rPr lang="en-US" dirty="0" smtClean="0"/>
              <a:t>(t²+1)(t⁴+14t²+1)=32</a:t>
            </a:r>
            <a:endParaRPr lang="ru-RU" dirty="0" smtClean="0"/>
          </a:p>
          <a:p>
            <a:r>
              <a:rPr lang="en-US" dirty="0" smtClean="0"/>
              <a:t>t⁶+15t⁴+15t²-31=0</a:t>
            </a:r>
            <a:endParaRPr lang="ru-RU" dirty="0" smtClean="0"/>
          </a:p>
          <a:p>
            <a:r>
              <a:rPr lang="ru-RU" b="1" i="1" dirty="0" smtClean="0"/>
              <a:t>Искать целые корни будем среди делителей свободного члена:</a:t>
            </a:r>
          </a:p>
          <a:p>
            <a:r>
              <a:rPr lang="en-US" dirty="0" smtClean="0"/>
              <a:t>t</a:t>
            </a:r>
            <a:r>
              <a:rPr lang="ru-RU" dirty="0" smtClean="0"/>
              <a:t>= ±</a:t>
            </a:r>
            <a:r>
              <a:rPr lang="en-US" dirty="0" smtClean="0"/>
              <a:t>1; ±31</a:t>
            </a:r>
            <a:endParaRPr lang="ru-RU" dirty="0" smtClean="0"/>
          </a:p>
          <a:p>
            <a:r>
              <a:rPr lang="ru-RU" i="1" dirty="0" smtClean="0"/>
              <a:t>Подбор: </a:t>
            </a:r>
            <a:r>
              <a:rPr lang="en-US" b="1" dirty="0" smtClean="0"/>
              <a:t>t</a:t>
            </a:r>
            <a:r>
              <a:rPr lang="ru-RU" b="1" dirty="0" smtClean="0"/>
              <a:t>=1 </a:t>
            </a:r>
            <a:r>
              <a:rPr lang="ru-RU" dirty="0" smtClean="0"/>
              <a:t>– </a:t>
            </a:r>
            <a:r>
              <a:rPr lang="ru-RU" i="1" dirty="0" smtClean="0"/>
              <a:t>является корнем</a:t>
            </a:r>
          </a:p>
          <a:p>
            <a:r>
              <a:rPr lang="ru-RU" dirty="0" smtClean="0"/>
              <a:t>(</a:t>
            </a:r>
            <a:r>
              <a:rPr lang="en-US" dirty="0" smtClean="0"/>
              <a:t>t</a:t>
            </a:r>
            <a:r>
              <a:rPr lang="ru-RU" dirty="0" smtClean="0"/>
              <a:t>⁶+15</a:t>
            </a:r>
            <a:r>
              <a:rPr lang="en-US" dirty="0" smtClean="0"/>
              <a:t>t</a:t>
            </a:r>
            <a:r>
              <a:rPr lang="ru-RU" dirty="0" smtClean="0"/>
              <a:t>⁴+15</a:t>
            </a:r>
            <a:r>
              <a:rPr lang="en-US" dirty="0" smtClean="0"/>
              <a:t>t</a:t>
            </a:r>
            <a:r>
              <a:rPr lang="ru-RU" dirty="0" smtClean="0"/>
              <a:t>²-31):(</a:t>
            </a:r>
            <a:r>
              <a:rPr lang="en-US" dirty="0" smtClean="0"/>
              <a:t>t</a:t>
            </a:r>
            <a:r>
              <a:rPr lang="ru-RU" dirty="0" smtClean="0"/>
              <a:t>-1)=</a:t>
            </a:r>
            <a:r>
              <a:rPr lang="en-US" dirty="0" smtClean="0"/>
              <a:t>t</a:t>
            </a:r>
            <a:r>
              <a:rPr lang="ru-RU" dirty="0" smtClean="0"/>
              <a:t>⁵+</a:t>
            </a:r>
            <a:r>
              <a:rPr lang="en-US" dirty="0" smtClean="0"/>
              <a:t>t</a:t>
            </a:r>
            <a:r>
              <a:rPr lang="ru-RU" dirty="0" smtClean="0"/>
              <a:t>⁴</a:t>
            </a:r>
            <a:r>
              <a:rPr lang="en-US" dirty="0" smtClean="0"/>
              <a:t>+16t²+31t+31</a:t>
            </a:r>
            <a:endParaRPr lang="ru-RU" dirty="0" smtClean="0"/>
          </a:p>
          <a:p>
            <a:r>
              <a:rPr lang="en-US" dirty="0" smtClean="0"/>
              <a:t>(t⁵+t⁴+16t³</a:t>
            </a:r>
            <a:r>
              <a:rPr lang="ru-RU" dirty="0" smtClean="0"/>
              <a:t>+</a:t>
            </a:r>
            <a:r>
              <a:rPr lang="en-US" dirty="0" smtClean="0"/>
              <a:t>16t²+31t+31):(t+1)=t⁴+16t²+31</a:t>
            </a:r>
            <a:endParaRPr lang="ru-RU" dirty="0" smtClean="0"/>
          </a:p>
          <a:p>
            <a:r>
              <a:rPr lang="en-US" dirty="0" smtClean="0"/>
              <a:t>t⁴+16t²+31=0</a:t>
            </a:r>
            <a:endParaRPr lang="ru-RU" dirty="0" smtClean="0"/>
          </a:p>
          <a:p>
            <a:r>
              <a:rPr lang="ru-RU" i="1" dirty="0" smtClean="0"/>
              <a:t>Замена</a:t>
            </a:r>
            <a:r>
              <a:rPr lang="en-US" i="1" dirty="0" smtClean="0"/>
              <a:t>: </a:t>
            </a:r>
            <a:r>
              <a:rPr lang="en-US" b="1" dirty="0" smtClean="0"/>
              <a:t>t²=a, a≥0</a:t>
            </a:r>
            <a:endParaRPr lang="ru-RU" b="1" dirty="0" smtClean="0"/>
          </a:p>
          <a:p>
            <a:r>
              <a:rPr lang="en-US" dirty="0" smtClean="0"/>
              <a:t>a²+16a+31=0</a:t>
            </a:r>
            <a:endParaRPr lang="ru-RU" dirty="0" smtClean="0"/>
          </a:p>
          <a:p>
            <a:r>
              <a:rPr lang="en-US" dirty="0" smtClean="0"/>
              <a:t>D₁=64-31=33, D₁&gt;0</a:t>
            </a:r>
            <a:r>
              <a:rPr lang="ru-RU" dirty="0" smtClean="0"/>
              <a:t>,</a:t>
            </a:r>
            <a:r>
              <a:rPr lang="en-US" dirty="0" smtClean="0"/>
              <a:t> </a:t>
            </a:r>
            <a:r>
              <a:rPr lang="en-US" i="1" dirty="0" smtClean="0"/>
              <a:t>2 </a:t>
            </a:r>
            <a:r>
              <a:rPr lang="ru-RU" i="1" dirty="0" smtClean="0"/>
              <a:t>корня</a:t>
            </a:r>
          </a:p>
          <a:p>
            <a:r>
              <a:rPr lang="en-US" dirty="0" smtClean="0"/>
              <a:t>a</a:t>
            </a:r>
            <a:r>
              <a:rPr lang="en-US" baseline="-25000" dirty="0" smtClean="0"/>
              <a:t>₁</a:t>
            </a:r>
            <a:r>
              <a:rPr lang="ru-RU" baseline="-25000" dirty="0" smtClean="0"/>
              <a:t>,</a:t>
            </a:r>
            <a:r>
              <a:rPr lang="en-US" baseline="-25000" dirty="0" smtClean="0"/>
              <a:t>₂</a:t>
            </a:r>
            <a:r>
              <a:rPr lang="en-US" dirty="0" smtClean="0"/>
              <a:t>&lt;0 — </a:t>
            </a:r>
            <a:r>
              <a:rPr lang="ru-RU" i="1" dirty="0" smtClean="0"/>
              <a:t>не подходят</a:t>
            </a:r>
          </a:p>
          <a:p>
            <a:r>
              <a:rPr lang="en-US" sz="600" i="1" dirty="0" smtClean="0"/>
              <a:t> </a:t>
            </a:r>
            <a:endParaRPr lang="ru-RU" sz="600" i="1" dirty="0" smtClean="0"/>
          </a:p>
          <a:p>
            <a:r>
              <a:rPr lang="ru-RU" b="1" i="1" dirty="0" smtClean="0"/>
              <a:t>ВОЗ</a:t>
            </a:r>
            <a:r>
              <a:rPr lang="en-US" b="1" i="1" dirty="0" smtClean="0"/>
              <a:t>: </a:t>
            </a:r>
            <a:endParaRPr lang="ru-RU" b="1" i="1" dirty="0" smtClean="0"/>
          </a:p>
          <a:p>
            <a:r>
              <a:rPr lang="en-US" dirty="0" smtClean="0"/>
              <a:t>x-3=1</a:t>
            </a:r>
            <a:r>
              <a:rPr lang="ru-RU" dirty="0" smtClean="0"/>
              <a:t>	</a:t>
            </a:r>
            <a:r>
              <a:rPr lang="en-US" dirty="0" smtClean="0"/>
              <a:t>x-3=-1</a:t>
            </a:r>
            <a:endParaRPr lang="ru-RU" dirty="0" smtClean="0"/>
          </a:p>
          <a:p>
            <a:r>
              <a:rPr lang="en-US" dirty="0" smtClean="0"/>
              <a:t>x=4</a:t>
            </a:r>
            <a:r>
              <a:rPr lang="ru-RU" dirty="0" smtClean="0"/>
              <a:t>	</a:t>
            </a:r>
            <a:r>
              <a:rPr lang="en-US" dirty="0" smtClean="0"/>
              <a:t>x=2</a:t>
            </a:r>
            <a:endParaRPr lang="ru-RU" dirty="0" smtClean="0"/>
          </a:p>
          <a:p>
            <a:r>
              <a:rPr lang="ru-RU" b="1" dirty="0" smtClean="0"/>
              <a:t>Ответ: 1; 4; 2.</a:t>
            </a:r>
          </a:p>
        </p:txBody>
      </p:sp>
      <p:sp>
        <p:nvSpPr>
          <p:cNvPr id="7" name="TextBox 6">
            <a:hlinkClick r:id="" action="ppaction://hlinkshowjump?jump=nextslide"/>
          </p:cNvPr>
          <p:cNvSpPr txBox="1"/>
          <p:nvPr/>
        </p:nvSpPr>
        <p:spPr>
          <a:xfrm>
            <a:off x="8072462" y="6357958"/>
            <a:ext cx="857256" cy="369332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Далее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TextBox 7">
            <a:hlinkClick r:id="rId3" action="ppaction://hlinksldjump"/>
          </p:cNvPr>
          <p:cNvSpPr txBox="1"/>
          <p:nvPr/>
        </p:nvSpPr>
        <p:spPr>
          <a:xfrm>
            <a:off x="7143768" y="6357958"/>
            <a:ext cx="857256" cy="369332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Меню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TextBox 9">
            <a:hlinkClick r:id="" action="ppaction://hlinkshowjump?jump=previousslide"/>
          </p:cNvPr>
          <p:cNvSpPr txBox="1"/>
          <p:nvPr/>
        </p:nvSpPr>
        <p:spPr>
          <a:xfrm>
            <a:off x="6215074" y="6357958"/>
            <a:ext cx="857256" cy="369332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Назад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3306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Решение уравнений методом разложения на множители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500042"/>
            <a:ext cx="4214842" cy="2100575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/>
              <a:t>1. </a:t>
            </a:r>
            <a:r>
              <a:rPr lang="en-US" sz="2400" dirty="0" smtClean="0"/>
              <a:t> x</a:t>
            </a:r>
            <a:r>
              <a:rPr lang="en-US" sz="2400" baseline="30000" dirty="0" smtClean="0"/>
              <a:t>7</a:t>
            </a:r>
            <a:r>
              <a:rPr lang="en-US" sz="2400" dirty="0" smtClean="0"/>
              <a:t>+7x</a:t>
            </a:r>
            <a:r>
              <a:rPr lang="en-US" sz="2400" baseline="30000" dirty="0" smtClean="0"/>
              <a:t>4</a:t>
            </a:r>
            <a:r>
              <a:rPr lang="en-US" sz="2400" dirty="0" smtClean="0"/>
              <a:t>-8x=0</a:t>
            </a:r>
            <a:endParaRPr lang="ru-RU" sz="2400" dirty="0" smtClean="0"/>
          </a:p>
          <a:p>
            <a:r>
              <a:rPr lang="ru-RU" sz="2400" dirty="0" smtClean="0"/>
              <a:t>     </a:t>
            </a:r>
            <a:r>
              <a:rPr lang="en-US" sz="2400" dirty="0" smtClean="0"/>
              <a:t>x(x</a:t>
            </a:r>
            <a:r>
              <a:rPr lang="en-US" sz="2400" baseline="30000" dirty="0" smtClean="0"/>
              <a:t>6</a:t>
            </a:r>
            <a:r>
              <a:rPr lang="en-US" sz="2400" dirty="0" smtClean="0"/>
              <a:t>+7x</a:t>
            </a:r>
            <a:r>
              <a:rPr lang="en-US" sz="2400" baseline="30000" dirty="0" smtClean="0"/>
              <a:t>3</a:t>
            </a:r>
            <a:r>
              <a:rPr lang="en-US" sz="2400" dirty="0" smtClean="0"/>
              <a:t>-8)=0</a:t>
            </a:r>
            <a:endParaRPr lang="ru-RU" sz="2400" dirty="0" smtClean="0"/>
          </a:p>
          <a:p>
            <a:r>
              <a:rPr lang="ru-RU" sz="1050" dirty="0" smtClean="0"/>
              <a:t> </a:t>
            </a:r>
          </a:p>
          <a:p>
            <a:r>
              <a:rPr lang="ru-RU" sz="2400" i="1" dirty="0" smtClean="0"/>
              <a:t>тогда:</a:t>
            </a:r>
          </a:p>
          <a:p>
            <a:r>
              <a:rPr lang="en-US" sz="2400" b="1" dirty="0" smtClean="0"/>
              <a:t>x</a:t>
            </a:r>
            <a:r>
              <a:rPr lang="ru-RU" sz="2400" b="1" dirty="0" smtClean="0"/>
              <a:t>=0</a:t>
            </a:r>
          </a:p>
          <a:p>
            <a:r>
              <a:rPr lang="en-US" sz="2400" b="1" dirty="0" smtClean="0"/>
              <a:t>x</a:t>
            </a:r>
            <a:r>
              <a:rPr lang="ru-RU" sz="2400" b="1" baseline="30000" dirty="0" smtClean="0"/>
              <a:t>6</a:t>
            </a:r>
            <a:r>
              <a:rPr lang="ru-RU" sz="2400" b="1" dirty="0" smtClean="0"/>
              <a:t>+7</a:t>
            </a:r>
            <a:r>
              <a:rPr lang="en-US" sz="2400" b="1" dirty="0" smtClean="0"/>
              <a:t>x</a:t>
            </a:r>
            <a:r>
              <a:rPr lang="ru-RU" sz="2400" b="1" baseline="30000" dirty="0" smtClean="0"/>
              <a:t>3</a:t>
            </a:r>
            <a:r>
              <a:rPr lang="ru-RU" sz="2400" b="1" dirty="0" smtClean="0"/>
              <a:t>-8=0 </a:t>
            </a:r>
            <a:r>
              <a:rPr lang="ru-RU" sz="2400" dirty="0" smtClean="0"/>
              <a:t>– </a:t>
            </a:r>
            <a:r>
              <a:rPr lang="ru-RU" sz="2400" i="1" dirty="0" smtClean="0"/>
              <a:t>очевидная замена</a:t>
            </a:r>
            <a:endParaRPr lang="ru-RU" sz="24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4714876" y="500042"/>
            <a:ext cx="4214842" cy="2839239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/>
              <a:t>2. </a:t>
            </a:r>
            <a:r>
              <a:rPr lang="en-US" sz="2400" dirty="0" smtClean="0"/>
              <a:t>(x-3)</a:t>
            </a:r>
            <a:r>
              <a:rPr lang="en-US" sz="2400" baseline="30000" dirty="0" smtClean="0"/>
              <a:t>3</a:t>
            </a:r>
            <a:r>
              <a:rPr lang="en-US" sz="2400" dirty="0" smtClean="0"/>
              <a:t>-x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+9=0</a:t>
            </a:r>
            <a:endParaRPr lang="ru-RU" sz="2400" dirty="0" smtClean="0"/>
          </a:p>
          <a:p>
            <a:r>
              <a:rPr lang="ru-RU" sz="2400" dirty="0" smtClean="0"/>
              <a:t>    </a:t>
            </a:r>
            <a:r>
              <a:rPr lang="en-US" sz="2400" dirty="0" smtClean="0"/>
              <a:t>(x-3)</a:t>
            </a:r>
            <a:r>
              <a:rPr lang="en-US" sz="2400" baseline="30000" dirty="0" smtClean="0"/>
              <a:t>3</a:t>
            </a:r>
            <a:r>
              <a:rPr lang="en-US" sz="2400" dirty="0" smtClean="0"/>
              <a:t>-(x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-9)=0</a:t>
            </a:r>
            <a:endParaRPr lang="ru-RU" sz="2400" dirty="0" smtClean="0"/>
          </a:p>
          <a:p>
            <a:r>
              <a:rPr lang="ru-RU" sz="2400" dirty="0" smtClean="0"/>
              <a:t>    </a:t>
            </a:r>
            <a:r>
              <a:rPr lang="en-US" sz="2400" dirty="0" smtClean="0"/>
              <a:t>(x-3)</a:t>
            </a:r>
            <a:r>
              <a:rPr lang="en-US" sz="2400" baseline="30000" dirty="0" smtClean="0"/>
              <a:t>³</a:t>
            </a:r>
            <a:r>
              <a:rPr lang="ru-RU" sz="2400" baseline="30000" dirty="0" smtClean="0"/>
              <a:t>_</a:t>
            </a:r>
            <a:r>
              <a:rPr lang="en-US" sz="2400" dirty="0" smtClean="0"/>
              <a:t>(x-3)(x+3)=0</a:t>
            </a:r>
            <a:endParaRPr lang="ru-RU" sz="2400" dirty="0" smtClean="0"/>
          </a:p>
          <a:p>
            <a:r>
              <a:rPr lang="ru-RU" sz="2400" dirty="0" smtClean="0"/>
              <a:t>    </a:t>
            </a:r>
            <a:r>
              <a:rPr lang="en-US" sz="2400" dirty="0" smtClean="0"/>
              <a:t>(x-3)((x-3)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-(x</a:t>
            </a:r>
            <a:r>
              <a:rPr lang="ru-RU" sz="2400" dirty="0" smtClean="0"/>
              <a:t>+</a:t>
            </a:r>
            <a:r>
              <a:rPr lang="en-US" sz="2400" dirty="0" smtClean="0"/>
              <a:t>3))=0</a:t>
            </a:r>
            <a:endParaRPr lang="ru-RU" sz="2400" dirty="0" smtClean="0"/>
          </a:p>
          <a:p>
            <a:r>
              <a:rPr lang="ru-RU" sz="1050" dirty="0" smtClean="0"/>
              <a:t> </a:t>
            </a:r>
          </a:p>
          <a:p>
            <a:r>
              <a:rPr lang="ru-RU" sz="2400" i="1" dirty="0" smtClean="0"/>
              <a:t>тогда:</a:t>
            </a:r>
          </a:p>
          <a:p>
            <a:r>
              <a:rPr lang="en-US" sz="2400" b="1" dirty="0" smtClean="0"/>
              <a:t>x=3</a:t>
            </a:r>
            <a:endParaRPr lang="ru-RU" sz="2400" b="1" dirty="0" smtClean="0"/>
          </a:p>
          <a:p>
            <a:r>
              <a:rPr lang="en-US" sz="2400" b="1" dirty="0" smtClean="0"/>
              <a:t>x</a:t>
            </a:r>
            <a:r>
              <a:rPr lang="en-US" sz="2400" b="1" baseline="30000" dirty="0" smtClean="0"/>
              <a:t>2</a:t>
            </a:r>
            <a:r>
              <a:rPr lang="en-US" sz="2400" b="1" dirty="0" smtClean="0"/>
              <a:t>-7x+6=0</a:t>
            </a:r>
            <a:endParaRPr lang="ru-RU" sz="24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4714876" y="3500438"/>
            <a:ext cx="4214842" cy="2554545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/>
              <a:t>3.</a:t>
            </a:r>
            <a:r>
              <a:rPr lang="en-US" sz="2400" dirty="0" smtClean="0"/>
              <a:t> 4x</a:t>
            </a:r>
            <a:r>
              <a:rPr lang="en-US" sz="2400" baseline="30000" dirty="0" smtClean="0"/>
              <a:t>4</a:t>
            </a:r>
            <a:r>
              <a:rPr lang="en-US" sz="2400" dirty="0" smtClean="0"/>
              <a:t>+3x</a:t>
            </a:r>
            <a:r>
              <a:rPr lang="en-US" sz="2400" baseline="30000" dirty="0" smtClean="0"/>
              <a:t>3</a:t>
            </a:r>
            <a:r>
              <a:rPr lang="en-US" sz="2400" dirty="0" smtClean="0"/>
              <a:t>+32x+24=0</a:t>
            </a:r>
            <a:endParaRPr lang="ru-RU" sz="2400" dirty="0" smtClean="0"/>
          </a:p>
          <a:p>
            <a:r>
              <a:rPr lang="en-US" sz="2400" dirty="0" smtClean="0"/>
              <a:t>    4x(x</a:t>
            </a:r>
            <a:r>
              <a:rPr lang="en-US" sz="2400" baseline="30000" dirty="0" smtClean="0"/>
              <a:t>3</a:t>
            </a:r>
            <a:r>
              <a:rPr lang="en-US" sz="2400" dirty="0" smtClean="0"/>
              <a:t>+8)+3(x</a:t>
            </a:r>
            <a:r>
              <a:rPr lang="en-US" sz="2400" baseline="30000" dirty="0" smtClean="0"/>
              <a:t>3</a:t>
            </a:r>
            <a:r>
              <a:rPr lang="en-US" sz="2400" dirty="0" smtClean="0"/>
              <a:t>+8)=0</a:t>
            </a:r>
            <a:endParaRPr lang="ru-RU" sz="2400" dirty="0" smtClean="0"/>
          </a:p>
          <a:p>
            <a:r>
              <a:rPr lang="en-US" sz="2400" dirty="0" smtClean="0"/>
              <a:t>    (x</a:t>
            </a:r>
            <a:r>
              <a:rPr lang="en-US" sz="2400" baseline="30000" dirty="0" smtClean="0"/>
              <a:t>3</a:t>
            </a:r>
            <a:r>
              <a:rPr lang="en-US" sz="2400" dirty="0" smtClean="0"/>
              <a:t>+8)(4x+3)=0</a:t>
            </a:r>
            <a:endParaRPr lang="ru-RU" sz="2400" dirty="0" smtClean="0"/>
          </a:p>
          <a:p>
            <a:r>
              <a:rPr lang="en-US" sz="1050" dirty="0" smtClean="0"/>
              <a:t> </a:t>
            </a:r>
            <a:endParaRPr lang="ru-RU" sz="1050" dirty="0" smtClean="0"/>
          </a:p>
          <a:p>
            <a:r>
              <a:rPr lang="ru-RU" sz="2400" i="1" dirty="0" smtClean="0"/>
              <a:t>тогда:</a:t>
            </a:r>
            <a:endParaRPr lang="ru-RU" sz="2400" dirty="0" smtClean="0"/>
          </a:p>
          <a:p>
            <a:r>
              <a:rPr lang="en-US" sz="2400" b="1" dirty="0" smtClean="0"/>
              <a:t>x</a:t>
            </a:r>
            <a:r>
              <a:rPr lang="en-US" sz="2400" b="1" baseline="30000" dirty="0" smtClean="0"/>
              <a:t>3</a:t>
            </a:r>
            <a:r>
              <a:rPr lang="en-US" sz="2400" b="1" dirty="0" smtClean="0"/>
              <a:t>+8=0		x=-2</a:t>
            </a:r>
            <a:endParaRPr lang="ru-RU" sz="2400" dirty="0" smtClean="0"/>
          </a:p>
          <a:p>
            <a:r>
              <a:rPr lang="en-US" sz="2400" b="1" dirty="0" smtClean="0"/>
              <a:t>4x+3=0		x=-3/4</a:t>
            </a:r>
            <a:endParaRPr lang="ru-RU" sz="2400" dirty="0"/>
          </a:p>
        </p:txBody>
      </p:sp>
      <p:pic>
        <p:nvPicPr>
          <p:cNvPr id="8" name="Рисунок 7" descr="blackboard_math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714620"/>
            <a:ext cx="4214842" cy="4000528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>
            <a:hlinkClick r:id="" action="ppaction://hlinkshowjump?jump=nextslide"/>
          </p:cNvPr>
          <p:cNvSpPr txBox="1"/>
          <p:nvPr/>
        </p:nvSpPr>
        <p:spPr>
          <a:xfrm>
            <a:off x="8072462" y="6357958"/>
            <a:ext cx="857256" cy="369332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Далее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TextBox 10">
            <a:hlinkClick r:id="rId3" action="ppaction://hlinksldjump"/>
          </p:cNvPr>
          <p:cNvSpPr txBox="1"/>
          <p:nvPr/>
        </p:nvSpPr>
        <p:spPr>
          <a:xfrm>
            <a:off x="7143768" y="6357958"/>
            <a:ext cx="857256" cy="369332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Меню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TextBox 14">
            <a:hlinkClick r:id="" action="ppaction://hlinkshowjump?jump=previousslide"/>
          </p:cNvPr>
          <p:cNvSpPr txBox="1"/>
          <p:nvPr/>
        </p:nvSpPr>
        <p:spPr>
          <a:xfrm>
            <a:off x="6215074" y="6357958"/>
            <a:ext cx="857256" cy="369332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Назад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158" y="2700923"/>
            <a:ext cx="4214842" cy="3585597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Уравнение (2):</a:t>
            </a:r>
          </a:p>
          <a:p>
            <a:r>
              <a:rPr lang="en-US" dirty="0" smtClean="0"/>
              <a:t>x</a:t>
            </a:r>
            <a:r>
              <a:rPr lang="ru-RU" dirty="0" smtClean="0"/>
              <a:t>⁴+7</a:t>
            </a:r>
            <a:r>
              <a:rPr lang="en-US" dirty="0" smtClean="0"/>
              <a:t>x</a:t>
            </a:r>
            <a:r>
              <a:rPr lang="ru-RU" dirty="0" smtClean="0"/>
              <a:t>³+11</a:t>
            </a:r>
            <a:r>
              <a:rPr lang="en-US" dirty="0" smtClean="0"/>
              <a:t>x</a:t>
            </a:r>
            <a:r>
              <a:rPr lang="ru-RU" dirty="0" smtClean="0"/>
              <a:t>²+7</a:t>
            </a:r>
            <a:r>
              <a:rPr lang="en-US" dirty="0" smtClean="0"/>
              <a:t>x</a:t>
            </a:r>
            <a:r>
              <a:rPr lang="ru-RU" dirty="0" smtClean="0"/>
              <a:t>+10=0</a:t>
            </a:r>
          </a:p>
          <a:p>
            <a:r>
              <a:rPr lang="ru-RU" i="1" dirty="0" smtClean="0"/>
              <a:t>Разложим левую часть уравнения на множители способом группировки:</a:t>
            </a:r>
          </a:p>
          <a:p>
            <a:r>
              <a:rPr lang="ru-RU" dirty="0" smtClean="0"/>
              <a:t>(</a:t>
            </a:r>
            <a:r>
              <a:rPr lang="en-US" dirty="0" smtClean="0"/>
              <a:t>x</a:t>
            </a:r>
            <a:r>
              <a:rPr lang="ru-RU" dirty="0" smtClean="0"/>
              <a:t>⁴+</a:t>
            </a:r>
            <a:r>
              <a:rPr lang="en-US" dirty="0" smtClean="0"/>
              <a:t>x</a:t>
            </a:r>
            <a:r>
              <a:rPr lang="ru-RU" dirty="0" smtClean="0"/>
              <a:t>²)+(7</a:t>
            </a:r>
            <a:r>
              <a:rPr lang="en-US" dirty="0" smtClean="0"/>
              <a:t>x</a:t>
            </a:r>
            <a:r>
              <a:rPr lang="ru-RU" dirty="0" smtClean="0"/>
              <a:t>³+7</a:t>
            </a:r>
            <a:r>
              <a:rPr lang="en-US" dirty="0" smtClean="0"/>
              <a:t>x</a:t>
            </a:r>
            <a:r>
              <a:rPr lang="ru-RU" dirty="0" smtClean="0"/>
              <a:t>)+(10</a:t>
            </a:r>
            <a:r>
              <a:rPr lang="en-US" dirty="0" smtClean="0"/>
              <a:t>x</a:t>
            </a:r>
            <a:r>
              <a:rPr lang="ru-RU" dirty="0" smtClean="0"/>
              <a:t>²+10)=0</a:t>
            </a:r>
          </a:p>
          <a:p>
            <a:r>
              <a:rPr lang="en-US" dirty="0" smtClean="0"/>
              <a:t>x</a:t>
            </a:r>
            <a:r>
              <a:rPr lang="ru-RU" dirty="0" smtClean="0"/>
              <a:t>²(</a:t>
            </a:r>
            <a:r>
              <a:rPr lang="en-US" dirty="0" smtClean="0"/>
              <a:t>x</a:t>
            </a:r>
            <a:r>
              <a:rPr lang="ru-RU" dirty="0" smtClean="0"/>
              <a:t>²+1)+7</a:t>
            </a:r>
            <a:r>
              <a:rPr lang="en-US" dirty="0" smtClean="0"/>
              <a:t>x</a:t>
            </a:r>
            <a:r>
              <a:rPr lang="ru-RU" dirty="0" smtClean="0"/>
              <a:t>(</a:t>
            </a:r>
            <a:r>
              <a:rPr lang="en-US" dirty="0" smtClean="0"/>
              <a:t>x</a:t>
            </a:r>
            <a:r>
              <a:rPr lang="ru-RU" dirty="0" smtClean="0"/>
              <a:t>²+1)+10(</a:t>
            </a:r>
            <a:r>
              <a:rPr lang="en-US" dirty="0" smtClean="0"/>
              <a:t>x</a:t>
            </a:r>
            <a:r>
              <a:rPr lang="ru-RU" dirty="0" smtClean="0"/>
              <a:t>²+1)=0</a:t>
            </a:r>
          </a:p>
          <a:p>
            <a:r>
              <a:rPr lang="ru-RU" dirty="0" smtClean="0"/>
              <a:t>(</a:t>
            </a:r>
            <a:r>
              <a:rPr lang="en-US" dirty="0" smtClean="0"/>
              <a:t>x</a:t>
            </a:r>
            <a:r>
              <a:rPr lang="ru-RU" dirty="0" smtClean="0"/>
              <a:t>²+1)(</a:t>
            </a:r>
            <a:r>
              <a:rPr lang="en-US" dirty="0" smtClean="0"/>
              <a:t>x</a:t>
            </a:r>
            <a:r>
              <a:rPr lang="ru-RU" dirty="0" smtClean="0"/>
              <a:t>²+7</a:t>
            </a:r>
            <a:r>
              <a:rPr lang="en-US" dirty="0" smtClean="0"/>
              <a:t>x</a:t>
            </a:r>
            <a:r>
              <a:rPr lang="ru-RU" dirty="0" smtClean="0"/>
              <a:t>+10)=0</a:t>
            </a:r>
          </a:p>
          <a:p>
            <a:r>
              <a:rPr lang="en-US" dirty="0" smtClean="0"/>
              <a:t>x</a:t>
            </a:r>
            <a:r>
              <a:rPr lang="ru-RU" dirty="0" smtClean="0"/>
              <a:t>²+7</a:t>
            </a:r>
            <a:r>
              <a:rPr lang="en-US" dirty="0" smtClean="0"/>
              <a:t>x</a:t>
            </a:r>
            <a:r>
              <a:rPr lang="ru-RU" dirty="0" smtClean="0"/>
              <a:t>+10=0;	</a:t>
            </a:r>
            <a:r>
              <a:rPr lang="en-US" dirty="0" smtClean="0"/>
              <a:t>x</a:t>
            </a:r>
            <a:r>
              <a:rPr lang="ru-RU" dirty="0" smtClean="0"/>
              <a:t>²+1≠0</a:t>
            </a:r>
          </a:p>
          <a:p>
            <a:endParaRPr lang="ru-RU" sz="800" dirty="0" smtClean="0"/>
          </a:p>
          <a:p>
            <a:r>
              <a:rPr lang="ru-RU" i="1" dirty="0" smtClean="0"/>
              <a:t>По теореме Виета:</a:t>
            </a:r>
          </a:p>
          <a:p>
            <a:r>
              <a:rPr lang="en-US" dirty="0" smtClean="0"/>
              <a:t>x</a:t>
            </a:r>
            <a:r>
              <a:rPr lang="ru-RU" dirty="0" smtClean="0"/>
              <a:t>₁+</a:t>
            </a:r>
            <a:r>
              <a:rPr lang="en-US" dirty="0" smtClean="0"/>
              <a:t>x</a:t>
            </a:r>
            <a:r>
              <a:rPr lang="ru-RU" dirty="0" smtClean="0"/>
              <a:t>₂=-7		</a:t>
            </a:r>
            <a:r>
              <a:rPr lang="en-US" b="1" dirty="0" smtClean="0"/>
              <a:t>x</a:t>
            </a:r>
            <a:r>
              <a:rPr lang="ru-RU" b="1" dirty="0" smtClean="0"/>
              <a:t>₁=-2</a:t>
            </a:r>
          </a:p>
          <a:p>
            <a:r>
              <a:rPr lang="en-US" dirty="0" smtClean="0"/>
              <a:t>x</a:t>
            </a:r>
            <a:r>
              <a:rPr lang="ru-RU" dirty="0" smtClean="0"/>
              <a:t>₁ </a:t>
            </a:r>
            <a:r>
              <a:rPr lang="en-US" dirty="0" smtClean="0"/>
              <a:t>x</a:t>
            </a:r>
            <a:r>
              <a:rPr lang="ru-RU" dirty="0" smtClean="0"/>
              <a:t>₂=10		</a:t>
            </a:r>
            <a:r>
              <a:rPr lang="en-US" b="1" dirty="0" smtClean="0"/>
              <a:t>x</a:t>
            </a:r>
            <a:r>
              <a:rPr lang="ru-RU" b="1" dirty="0" smtClean="0"/>
              <a:t>₂=-5</a:t>
            </a:r>
          </a:p>
          <a:p>
            <a:endParaRPr lang="ru-RU" sz="300" i="1" dirty="0" smtClean="0"/>
          </a:p>
          <a:p>
            <a:r>
              <a:rPr lang="ru-RU" b="1" dirty="0" smtClean="0"/>
              <a:t>Ответ: -2; -5.</a:t>
            </a:r>
            <a:endParaRPr lang="ru-RU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-3306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Методы решений уравнений одного типа (4-ая степень)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7158" y="571480"/>
            <a:ext cx="4214842" cy="1200329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Уравнения, на первый взгляд, одного типа: в левой части многочлен </a:t>
            </a:r>
            <a:r>
              <a:rPr lang="en-US" b="1" i="1" dirty="0" smtClean="0"/>
              <a:t>IV-</a:t>
            </a:r>
            <a:r>
              <a:rPr lang="ru-RU" b="1" i="1" dirty="0" smtClean="0"/>
              <a:t>ой степени, в правой – 0, а способы решения различны.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57158" y="1857364"/>
            <a:ext cx="4214842" cy="707886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Уравнение (1)</a:t>
            </a:r>
          </a:p>
          <a:p>
            <a:pPr algn="ctr"/>
            <a:r>
              <a:rPr lang="ru-RU" sz="2000" b="1" dirty="0" smtClean="0">
                <a:hlinkClick r:id="rId2" action="ppaction://hlinksldjump"/>
              </a:rPr>
              <a:t>См. </a:t>
            </a:r>
            <a:r>
              <a:rPr lang="ru-RU" sz="2000" b="1" dirty="0" err="1" smtClean="0">
                <a:hlinkClick r:id="rId2" action="ppaction://hlinksldjump"/>
              </a:rPr>
              <a:t>ур-е</a:t>
            </a:r>
            <a:r>
              <a:rPr lang="ru-RU" sz="2000" b="1" dirty="0" smtClean="0">
                <a:hlinkClick r:id="rId2" action="ppaction://hlinksldjump"/>
              </a:rPr>
              <a:t> 4-ого вида</a:t>
            </a:r>
            <a:endParaRPr lang="ru-RU" sz="2000" b="1" dirty="0" smtClean="0"/>
          </a:p>
        </p:txBody>
      </p:sp>
      <p:sp>
        <p:nvSpPr>
          <p:cNvPr id="10" name="TextBox 9">
            <a:hlinkClick r:id="" action="ppaction://hlinkshowjump?jump=nextslide"/>
          </p:cNvPr>
          <p:cNvSpPr txBox="1"/>
          <p:nvPr/>
        </p:nvSpPr>
        <p:spPr>
          <a:xfrm>
            <a:off x="8072462" y="6357958"/>
            <a:ext cx="857256" cy="369332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Далее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TextBox 10">
            <a:hlinkClick r:id="rId3" action="ppaction://hlinksldjump"/>
          </p:cNvPr>
          <p:cNvSpPr txBox="1"/>
          <p:nvPr/>
        </p:nvSpPr>
        <p:spPr>
          <a:xfrm>
            <a:off x="7143768" y="6357958"/>
            <a:ext cx="857256" cy="369332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Меню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TextBox 11">
            <a:hlinkClick r:id="" action="ppaction://hlinkshowjump?jump=previousslide"/>
          </p:cNvPr>
          <p:cNvSpPr txBox="1"/>
          <p:nvPr/>
        </p:nvSpPr>
        <p:spPr>
          <a:xfrm>
            <a:off x="6215074" y="6357958"/>
            <a:ext cx="857256" cy="369332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Назад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5" name="Рисунок 14" descr="stort-hovedtekstbilde_algebr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6314" y="571480"/>
            <a:ext cx="4071966" cy="285752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Рисунок 16" descr="20090318-algebra.jpg"/>
          <p:cNvPicPr>
            <a:picLocks noChangeAspect="1"/>
          </p:cNvPicPr>
          <p:nvPr/>
        </p:nvPicPr>
        <p:blipFill>
          <a:blip r:embed="rId5"/>
          <a:srcRect b="9811"/>
          <a:stretch>
            <a:fillRect/>
          </a:stretch>
        </p:blipFill>
        <p:spPr>
          <a:xfrm>
            <a:off x="4786314" y="3571876"/>
            <a:ext cx="4071966" cy="250033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20" y="214290"/>
            <a:ext cx="4214842" cy="5078313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/>
              <a:t>Пример 3:</a:t>
            </a:r>
            <a:endParaRPr lang="ru-RU" dirty="0" smtClean="0"/>
          </a:p>
          <a:p>
            <a:r>
              <a:rPr lang="en-US" b="1" dirty="0" smtClean="0"/>
              <a:t>x</a:t>
            </a:r>
            <a:r>
              <a:rPr lang="ru-RU" b="1" dirty="0" smtClean="0"/>
              <a:t>⁴-2</a:t>
            </a:r>
            <a:r>
              <a:rPr lang="en-US" b="1" dirty="0" smtClean="0"/>
              <a:t>x</a:t>
            </a:r>
            <a:r>
              <a:rPr lang="ru-RU" b="1" dirty="0" smtClean="0"/>
              <a:t>³-18</a:t>
            </a:r>
            <a:r>
              <a:rPr lang="en-US" b="1" dirty="0" smtClean="0"/>
              <a:t>x</a:t>
            </a:r>
            <a:r>
              <a:rPr lang="ru-RU" b="1" dirty="0" smtClean="0"/>
              <a:t>²-6</a:t>
            </a:r>
            <a:r>
              <a:rPr lang="en-US" b="1" dirty="0" smtClean="0"/>
              <a:t>x</a:t>
            </a:r>
            <a:r>
              <a:rPr lang="ru-RU" b="1" dirty="0" smtClean="0"/>
              <a:t>+9=0</a:t>
            </a:r>
            <a:endParaRPr lang="ru-RU" dirty="0" smtClean="0"/>
          </a:p>
          <a:p>
            <a:r>
              <a:rPr lang="ru-RU" b="1" dirty="0" smtClean="0"/>
              <a:t>1 </a:t>
            </a:r>
            <a:r>
              <a:rPr lang="ru-RU" b="1" i="1" dirty="0" smtClean="0"/>
              <a:t>способ:</a:t>
            </a:r>
            <a:endParaRPr lang="ru-RU" dirty="0" smtClean="0"/>
          </a:p>
          <a:p>
            <a:r>
              <a:rPr lang="ru-RU" dirty="0" smtClean="0"/>
              <a:t>Искать целые корни будем среди делителей свободного члена:</a:t>
            </a:r>
          </a:p>
          <a:p>
            <a:r>
              <a:rPr lang="en-US" b="1" dirty="0" smtClean="0"/>
              <a:t>x</a:t>
            </a:r>
            <a:r>
              <a:rPr lang="ru-RU" b="1" dirty="0" smtClean="0"/>
              <a:t>=±1; ±3</a:t>
            </a:r>
            <a:endParaRPr lang="ru-RU" dirty="0" smtClean="0"/>
          </a:p>
          <a:p>
            <a:r>
              <a:rPr lang="ru-RU" dirty="0" smtClean="0"/>
              <a:t>1)</a:t>
            </a:r>
            <a:r>
              <a:rPr lang="en-US" dirty="0" smtClean="0"/>
              <a:t>	</a:t>
            </a:r>
            <a:r>
              <a:rPr lang="en-US" b="1" dirty="0" smtClean="0"/>
              <a:t>x</a:t>
            </a:r>
            <a:r>
              <a:rPr lang="ru-RU" b="1" dirty="0" smtClean="0"/>
              <a:t>=1;</a:t>
            </a:r>
            <a:r>
              <a:rPr lang="ru-RU" dirty="0" smtClean="0"/>
              <a:t>    1-2-18-6+9≠0</a:t>
            </a:r>
          </a:p>
          <a:p>
            <a:r>
              <a:rPr lang="en-US" b="1" dirty="0" smtClean="0"/>
              <a:t>	x</a:t>
            </a:r>
            <a:r>
              <a:rPr lang="ru-RU" b="1" dirty="0" smtClean="0"/>
              <a:t>=-1</a:t>
            </a:r>
            <a:r>
              <a:rPr lang="ru-RU" dirty="0" smtClean="0"/>
              <a:t>;  1+2-18+6+9=0,</a:t>
            </a:r>
            <a:endParaRPr lang="en-US" dirty="0" smtClean="0"/>
          </a:p>
          <a:p>
            <a:r>
              <a:rPr lang="ru-RU" b="1" dirty="0" smtClean="0"/>
              <a:t>х=-1</a:t>
            </a:r>
            <a:r>
              <a:rPr lang="ru-RU" dirty="0" smtClean="0"/>
              <a:t>— </a:t>
            </a:r>
            <a:r>
              <a:rPr lang="ru-RU" i="1" dirty="0" smtClean="0"/>
              <a:t>является корнем</a:t>
            </a:r>
            <a:endParaRPr lang="ru-RU" dirty="0" smtClean="0"/>
          </a:p>
          <a:p>
            <a:r>
              <a:rPr lang="ru-RU" dirty="0" smtClean="0"/>
              <a:t>(</a:t>
            </a:r>
            <a:r>
              <a:rPr lang="en-US" dirty="0" smtClean="0"/>
              <a:t>x</a:t>
            </a:r>
            <a:r>
              <a:rPr lang="ru-RU" dirty="0" smtClean="0"/>
              <a:t>⁴-2</a:t>
            </a:r>
            <a:r>
              <a:rPr lang="en-US" dirty="0" smtClean="0"/>
              <a:t>x</a:t>
            </a:r>
            <a:r>
              <a:rPr lang="ru-RU" dirty="0" smtClean="0"/>
              <a:t>³-18</a:t>
            </a:r>
            <a:r>
              <a:rPr lang="en-US" dirty="0" smtClean="0"/>
              <a:t>x</a:t>
            </a:r>
            <a:r>
              <a:rPr lang="ru-RU" dirty="0" smtClean="0"/>
              <a:t>²-6</a:t>
            </a:r>
            <a:r>
              <a:rPr lang="en-US" dirty="0" smtClean="0"/>
              <a:t>x</a:t>
            </a:r>
            <a:r>
              <a:rPr lang="ru-RU" dirty="0" smtClean="0"/>
              <a:t>+9):(</a:t>
            </a:r>
            <a:r>
              <a:rPr lang="en-US" dirty="0" smtClean="0"/>
              <a:t>x</a:t>
            </a:r>
            <a:r>
              <a:rPr lang="ru-RU" dirty="0" smtClean="0"/>
              <a:t>+1)=</a:t>
            </a:r>
            <a:r>
              <a:rPr lang="en-US" dirty="0" smtClean="0"/>
              <a:t>x</a:t>
            </a:r>
            <a:r>
              <a:rPr lang="ru-RU" baseline="30000" dirty="0" smtClean="0"/>
              <a:t>3</a:t>
            </a:r>
            <a:r>
              <a:rPr lang="ru-RU" dirty="0" smtClean="0"/>
              <a:t>-3</a:t>
            </a:r>
            <a:r>
              <a:rPr lang="en-US" dirty="0" smtClean="0"/>
              <a:t>x</a:t>
            </a:r>
            <a:r>
              <a:rPr lang="ru-RU" baseline="30000" dirty="0" smtClean="0"/>
              <a:t>2</a:t>
            </a:r>
            <a:r>
              <a:rPr lang="ru-RU" dirty="0" smtClean="0"/>
              <a:t>-15</a:t>
            </a:r>
            <a:r>
              <a:rPr lang="en-US" dirty="0" smtClean="0"/>
              <a:t>x</a:t>
            </a:r>
            <a:r>
              <a:rPr lang="ru-RU" dirty="0" smtClean="0"/>
              <a:t>+9</a:t>
            </a:r>
          </a:p>
          <a:p>
            <a:r>
              <a:rPr lang="ru-RU" dirty="0" smtClean="0"/>
              <a:t> 2)</a:t>
            </a:r>
            <a:r>
              <a:rPr lang="en-US" dirty="0" smtClean="0"/>
              <a:t>	</a:t>
            </a:r>
            <a:r>
              <a:rPr lang="en-US" b="1" dirty="0" smtClean="0"/>
              <a:t>x</a:t>
            </a:r>
            <a:r>
              <a:rPr lang="ru-RU" b="1" dirty="0" smtClean="0"/>
              <a:t>=3</a:t>
            </a:r>
            <a:r>
              <a:rPr lang="ru-RU" dirty="0" smtClean="0"/>
              <a:t>; 27-27-45+9≠0</a:t>
            </a:r>
          </a:p>
          <a:p>
            <a:r>
              <a:rPr lang="en-US" b="1" dirty="0" smtClean="0"/>
              <a:t>	x</a:t>
            </a:r>
            <a:r>
              <a:rPr lang="ru-RU" b="1" dirty="0" smtClean="0"/>
              <a:t>=-3</a:t>
            </a:r>
            <a:r>
              <a:rPr lang="ru-RU" dirty="0" smtClean="0"/>
              <a:t>; -27-27+45+9=0,   </a:t>
            </a:r>
            <a:endParaRPr lang="en-US" dirty="0" smtClean="0"/>
          </a:p>
          <a:p>
            <a:r>
              <a:rPr lang="ru-RU" b="1" dirty="0" smtClean="0"/>
              <a:t>х=-3 </a:t>
            </a:r>
            <a:r>
              <a:rPr lang="ru-RU" dirty="0" smtClean="0"/>
              <a:t>— </a:t>
            </a:r>
            <a:r>
              <a:rPr lang="ru-RU" i="1" dirty="0" smtClean="0"/>
              <a:t>является корнем</a:t>
            </a:r>
            <a:endParaRPr lang="ru-RU" dirty="0" smtClean="0"/>
          </a:p>
          <a:p>
            <a:r>
              <a:rPr lang="ru-RU" dirty="0" smtClean="0"/>
              <a:t>3)</a:t>
            </a:r>
            <a:r>
              <a:rPr lang="en-US" dirty="0" smtClean="0"/>
              <a:t> </a:t>
            </a:r>
            <a:r>
              <a:rPr lang="ru-RU" dirty="0" smtClean="0"/>
              <a:t>Делим многочлен на многочлен:</a:t>
            </a:r>
          </a:p>
          <a:p>
            <a:pPr algn="ctr"/>
            <a:r>
              <a:rPr lang="ru-RU" dirty="0" smtClean="0"/>
              <a:t>(</a:t>
            </a:r>
            <a:r>
              <a:rPr lang="en-US" dirty="0" smtClean="0"/>
              <a:t>x</a:t>
            </a:r>
            <a:r>
              <a:rPr lang="ru-RU" baseline="30000" dirty="0" smtClean="0"/>
              <a:t>3</a:t>
            </a:r>
            <a:r>
              <a:rPr lang="ru-RU" dirty="0" smtClean="0"/>
              <a:t>-3</a:t>
            </a:r>
            <a:r>
              <a:rPr lang="en-US" dirty="0" smtClean="0"/>
              <a:t>x</a:t>
            </a:r>
            <a:r>
              <a:rPr lang="ru-RU" baseline="30000" dirty="0" smtClean="0"/>
              <a:t>2</a:t>
            </a:r>
            <a:r>
              <a:rPr lang="ru-RU" dirty="0" smtClean="0"/>
              <a:t>-15</a:t>
            </a:r>
            <a:r>
              <a:rPr lang="en-US" dirty="0" smtClean="0"/>
              <a:t>x</a:t>
            </a:r>
            <a:r>
              <a:rPr lang="ru-RU" dirty="0" smtClean="0"/>
              <a:t>+9):(</a:t>
            </a:r>
            <a:r>
              <a:rPr lang="en-US" dirty="0" smtClean="0"/>
              <a:t>x</a:t>
            </a:r>
            <a:r>
              <a:rPr lang="ru-RU" dirty="0" smtClean="0"/>
              <a:t>+3)=</a:t>
            </a:r>
            <a:r>
              <a:rPr lang="en-US" dirty="0" smtClean="0"/>
              <a:t>x</a:t>
            </a:r>
            <a:r>
              <a:rPr lang="ru-RU" baseline="30000" dirty="0" smtClean="0"/>
              <a:t>2</a:t>
            </a:r>
            <a:r>
              <a:rPr lang="ru-RU" dirty="0" smtClean="0"/>
              <a:t>-6</a:t>
            </a:r>
            <a:r>
              <a:rPr lang="en-US" dirty="0" smtClean="0"/>
              <a:t>x</a:t>
            </a:r>
            <a:r>
              <a:rPr lang="ru-RU" dirty="0" smtClean="0"/>
              <a:t>+3</a:t>
            </a:r>
          </a:p>
          <a:p>
            <a:pPr algn="ctr"/>
            <a:r>
              <a:rPr lang="en-US" dirty="0" smtClean="0"/>
              <a:t>x</a:t>
            </a:r>
            <a:r>
              <a:rPr lang="ru-RU" baseline="30000" dirty="0" smtClean="0"/>
              <a:t>2</a:t>
            </a:r>
            <a:r>
              <a:rPr lang="ru-RU" dirty="0" smtClean="0"/>
              <a:t>-6</a:t>
            </a:r>
            <a:r>
              <a:rPr lang="en-US" dirty="0" smtClean="0"/>
              <a:t>x</a:t>
            </a:r>
            <a:r>
              <a:rPr lang="ru-RU" dirty="0" smtClean="0"/>
              <a:t>+3=0</a:t>
            </a:r>
          </a:p>
          <a:p>
            <a:r>
              <a:rPr lang="ru-RU" dirty="0" smtClean="0"/>
              <a:t>Решим квадратное уравнение найдем искомые корни.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14876" y="214290"/>
            <a:ext cx="4214842" cy="590931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/>
              <a:t>2 </a:t>
            </a:r>
            <a:r>
              <a:rPr lang="ru-RU" b="1" i="1" dirty="0" smtClean="0"/>
              <a:t>способ:</a:t>
            </a:r>
            <a:endParaRPr lang="ru-RU" dirty="0" smtClean="0"/>
          </a:p>
          <a:p>
            <a:r>
              <a:rPr lang="ru-RU" dirty="0" smtClean="0"/>
              <a:t>Решим это уравнение как</a:t>
            </a:r>
            <a:r>
              <a:rPr lang="ru-RU" b="1" dirty="0" smtClean="0"/>
              <a:t> возвратное</a:t>
            </a:r>
            <a:r>
              <a:rPr lang="ru-RU" dirty="0" smtClean="0"/>
              <a:t>  уравнение. </a:t>
            </a:r>
          </a:p>
          <a:p>
            <a:r>
              <a:rPr lang="ru-RU" i="1" dirty="0" smtClean="0"/>
              <a:t>Общий вид: </a:t>
            </a:r>
            <a:r>
              <a:rPr lang="en-US" b="1" i="1" dirty="0" smtClean="0"/>
              <a:t>a</a:t>
            </a:r>
            <a:r>
              <a:rPr lang="ru-RU" b="1" i="1" dirty="0" err="1" smtClean="0"/>
              <a:t>х⁴+</a:t>
            </a:r>
            <a:r>
              <a:rPr lang="en-US" b="1" i="1" dirty="0" smtClean="0"/>
              <a:t>b</a:t>
            </a:r>
            <a:r>
              <a:rPr lang="ru-RU" b="1" i="1" dirty="0" err="1" smtClean="0"/>
              <a:t>х³+</a:t>
            </a:r>
            <a:r>
              <a:rPr lang="en-US" b="1" i="1" dirty="0" smtClean="0"/>
              <a:t>c</a:t>
            </a:r>
            <a:r>
              <a:rPr lang="ru-RU" b="1" i="1" dirty="0" err="1" smtClean="0"/>
              <a:t>х²+</a:t>
            </a:r>
            <a:r>
              <a:rPr lang="en-US" b="1" i="1" dirty="0" err="1" smtClean="0"/>
              <a:t>bm</a:t>
            </a:r>
            <a:r>
              <a:rPr lang="ru-RU" b="1" i="1" dirty="0" err="1" smtClean="0"/>
              <a:t>х+</a:t>
            </a:r>
            <a:r>
              <a:rPr lang="en-US" b="1" i="1" dirty="0" smtClean="0"/>
              <a:t>am</a:t>
            </a:r>
            <a:r>
              <a:rPr lang="ru-RU" b="1" i="1" dirty="0" smtClean="0"/>
              <a:t>²=0,</a:t>
            </a:r>
          </a:p>
          <a:p>
            <a:r>
              <a:rPr lang="ru-RU" b="1" i="1" dirty="0" smtClean="0"/>
              <a:t>где </a:t>
            </a:r>
            <a:r>
              <a:rPr lang="en-US" b="1" i="1" dirty="0" smtClean="0"/>
              <a:t>a</a:t>
            </a:r>
            <a:r>
              <a:rPr lang="ru-RU" b="1" i="1" dirty="0" smtClean="0"/>
              <a:t>≠0.</a:t>
            </a:r>
            <a:endParaRPr lang="ru-RU" dirty="0" smtClean="0"/>
          </a:p>
          <a:p>
            <a:r>
              <a:rPr lang="ru-RU" i="1" dirty="0" smtClean="0"/>
              <a:t>Приводится к виду </a:t>
            </a:r>
            <a:r>
              <a:rPr lang="en-US" b="1" i="1" dirty="0" smtClean="0"/>
              <a:t>a</a:t>
            </a:r>
            <a:r>
              <a:rPr lang="ru-RU" b="1" i="1" dirty="0" smtClean="0"/>
              <a:t>(</a:t>
            </a:r>
            <a:r>
              <a:rPr lang="en-US" b="1" i="1" dirty="0" smtClean="0"/>
              <a:t>x</a:t>
            </a:r>
            <a:r>
              <a:rPr lang="ru-RU" b="1" i="1" dirty="0" smtClean="0"/>
              <a:t>²+</a:t>
            </a:r>
            <a:r>
              <a:rPr lang="en-US" b="1" i="1" dirty="0" smtClean="0"/>
              <a:t>m</a:t>
            </a:r>
            <a:r>
              <a:rPr lang="ru-RU" b="1" i="1" dirty="0" smtClean="0"/>
              <a:t>²/</a:t>
            </a:r>
            <a:r>
              <a:rPr lang="en-US" b="1" i="1" dirty="0" smtClean="0"/>
              <a:t>x</a:t>
            </a:r>
            <a:r>
              <a:rPr lang="ru-RU" b="1" i="1" dirty="0" smtClean="0"/>
              <a:t>²)+</a:t>
            </a:r>
            <a:r>
              <a:rPr lang="en-US" b="1" i="1" dirty="0" smtClean="0"/>
              <a:t>b</a:t>
            </a:r>
            <a:r>
              <a:rPr lang="ru-RU" b="1" i="1" dirty="0" smtClean="0"/>
              <a:t>(</a:t>
            </a:r>
            <a:r>
              <a:rPr lang="en-US" b="1" i="1" dirty="0" smtClean="0"/>
              <a:t>x</a:t>
            </a:r>
            <a:r>
              <a:rPr lang="ru-RU" b="1" i="1" dirty="0" smtClean="0"/>
              <a:t>+</a:t>
            </a:r>
            <a:r>
              <a:rPr lang="en-US" b="1" i="1" dirty="0" smtClean="0"/>
              <a:t>m</a:t>
            </a:r>
            <a:r>
              <a:rPr lang="ru-RU" b="1" i="1" dirty="0" smtClean="0"/>
              <a:t>/</a:t>
            </a:r>
            <a:r>
              <a:rPr lang="en-US" b="1" i="1" dirty="0" smtClean="0"/>
              <a:t>x</a:t>
            </a:r>
            <a:r>
              <a:rPr lang="ru-RU" b="1" i="1" dirty="0" smtClean="0"/>
              <a:t>)+</a:t>
            </a:r>
            <a:r>
              <a:rPr lang="en-US" b="1" i="1" dirty="0" smtClean="0"/>
              <a:t>c</a:t>
            </a:r>
            <a:r>
              <a:rPr lang="ru-RU" b="1" i="1" dirty="0" smtClean="0"/>
              <a:t>=0 </a:t>
            </a:r>
            <a:r>
              <a:rPr lang="ru-RU" i="1" dirty="0" smtClean="0"/>
              <a:t>и заменой</a:t>
            </a:r>
            <a:r>
              <a:rPr lang="ru-RU" b="1" i="1" dirty="0" smtClean="0"/>
              <a:t>  </a:t>
            </a:r>
            <a:r>
              <a:rPr lang="en-US" b="1" i="1" dirty="0" smtClean="0"/>
              <a:t>y</a:t>
            </a:r>
            <a:r>
              <a:rPr lang="ru-RU" b="1" i="1" dirty="0" smtClean="0"/>
              <a:t>=</a:t>
            </a:r>
            <a:r>
              <a:rPr lang="en-US" b="1" i="1" dirty="0" smtClean="0"/>
              <a:t>x</a:t>
            </a:r>
            <a:r>
              <a:rPr lang="ru-RU" b="1" i="1" dirty="0" smtClean="0"/>
              <a:t>+</a:t>
            </a:r>
            <a:r>
              <a:rPr lang="en-US" b="1" i="1" dirty="0" smtClean="0"/>
              <a:t>m</a:t>
            </a:r>
            <a:r>
              <a:rPr lang="ru-RU" b="1" i="1" dirty="0" smtClean="0"/>
              <a:t>/</a:t>
            </a:r>
            <a:r>
              <a:rPr lang="en-US" b="1" i="1" dirty="0" smtClean="0"/>
              <a:t>x </a:t>
            </a:r>
            <a:r>
              <a:rPr lang="ru-RU" b="1" i="1" dirty="0" smtClean="0"/>
              <a:t>  </a:t>
            </a:r>
            <a:endParaRPr lang="ru-RU" dirty="0" smtClean="0"/>
          </a:p>
          <a:p>
            <a:r>
              <a:rPr lang="en-US" b="1" i="1" dirty="0" smtClean="0"/>
              <a:t>y</a:t>
            </a:r>
            <a:r>
              <a:rPr lang="ru-RU" b="1" i="1" dirty="0" smtClean="0"/>
              <a:t>²-2</a:t>
            </a:r>
            <a:r>
              <a:rPr lang="en-US" b="1" i="1" dirty="0" smtClean="0"/>
              <a:t>m</a:t>
            </a:r>
            <a:r>
              <a:rPr lang="ru-RU" b="1" i="1" dirty="0" smtClean="0"/>
              <a:t>=</a:t>
            </a:r>
            <a:r>
              <a:rPr lang="en-US" b="1" i="1" dirty="0" smtClean="0"/>
              <a:t>x</a:t>
            </a:r>
            <a:r>
              <a:rPr lang="ru-RU" b="1" i="1" dirty="0" smtClean="0"/>
              <a:t>²+</a:t>
            </a:r>
            <a:r>
              <a:rPr lang="en-US" b="1" i="1" dirty="0" smtClean="0"/>
              <a:t>m</a:t>
            </a:r>
            <a:r>
              <a:rPr lang="ru-RU" b="1" i="1" dirty="0" smtClean="0"/>
              <a:t>²/</a:t>
            </a:r>
            <a:r>
              <a:rPr lang="en-US" b="1" i="1" dirty="0" smtClean="0"/>
              <a:t>x</a:t>
            </a:r>
            <a:r>
              <a:rPr lang="ru-RU" b="1" i="1" dirty="0" smtClean="0"/>
              <a:t>²</a:t>
            </a:r>
            <a:endParaRPr lang="ru-RU" dirty="0" smtClean="0"/>
          </a:p>
          <a:p>
            <a:r>
              <a:rPr lang="ru-RU" dirty="0" smtClean="0"/>
              <a:t>Здесь </a:t>
            </a:r>
            <a:r>
              <a:rPr lang="en-US" dirty="0" smtClean="0"/>
              <a:t>m</a:t>
            </a:r>
            <a:r>
              <a:rPr lang="ru-RU" dirty="0" smtClean="0"/>
              <a:t>=3.</a:t>
            </a:r>
          </a:p>
          <a:p>
            <a:r>
              <a:rPr lang="ru-RU" b="1" i="1" dirty="0" smtClean="0"/>
              <a:t>Специальный прием</a:t>
            </a:r>
            <a:r>
              <a:rPr lang="ru-RU" i="1" dirty="0" smtClean="0"/>
              <a:t>: </a:t>
            </a:r>
          </a:p>
          <a:p>
            <a:r>
              <a:rPr lang="ru-RU" dirty="0" smtClean="0"/>
              <a:t>разделим </a:t>
            </a:r>
            <a:r>
              <a:rPr lang="ru-RU" b="1" dirty="0" smtClean="0"/>
              <a:t>на </a:t>
            </a:r>
            <a:r>
              <a:rPr lang="ru-RU" b="1" dirty="0" err="1" smtClean="0"/>
              <a:t>х</a:t>
            </a:r>
            <a:r>
              <a:rPr lang="ru-RU" b="1" dirty="0" smtClean="0"/>
              <a:t>²</a:t>
            </a:r>
            <a:r>
              <a:rPr lang="ru-RU" dirty="0" smtClean="0"/>
              <a:t>, получим:</a:t>
            </a:r>
          </a:p>
          <a:p>
            <a:pPr algn="ctr"/>
            <a:r>
              <a:rPr lang="ru-RU" dirty="0" smtClean="0"/>
              <a:t>х²-2х-18-6/х+9/х²=0</a:t>
            </a:r>
          </a:p>
          <a:p>
            <a:r>
              <a:rPr lang="ru-RU" dirty="0" smtClean="0"/>
              <a:t>Приведем к квадратному уравнению с помощью замены:  </a:t>
            </a:r>
            <a:r>
              <a:rPr lang="ru-RU" b="1" dirty="0" smtClean="0"/>
              <a:t>у=х+3/</a:t>
            </a:r>
            <a:r>
              <a:rPr lang="ru-RU" b="1" dirty="0" err="1" smtClean="0"/>
              <a:t>х</a:t>
            </a:r>
            <a:r>
              <a:rPr lang="ru-RU" b="1" dirty="0" smtClean="0"/>
              <a:t> </a:t>
            </a:r>
          </a:p>
          <a:p>
            <a:pPr algn="ctr"/>
            <a:r>
              <a:rPr lang="ru-RU" dirty="0" smtClean="0"/>
              <a:t>у²-6=х²+9/</a:t>
            </a:r>
            <a:r>
              <a:rPr lang="ru-RU" dirty="0" err="1" smtClean="0"/>
              <a:t>х</a:t>
            </a:r>
            <a:r>
              <a:rPr lang="ru-RU" dirty="0" smtClean="0"/>
              <a:t>²</a:t>
            </a:r>
          </a:p>
          <a:p>
            <a:pPr algn="ctr"/>
            <a:r>
              <a:rPr lang="ru-RU" dirty="0" smtClean="0"/>
              <a:t>у²-6-2у-18=0</a:t>
            </a:r>
          </a:p>
          <a:p>
            <a:pPr algn="ctr"/>
            <a:r>
              <a:rPr lang="ru-RU" dirty="0" smtClean="0"/>
              <a:t>у²-2у-24=0</a:t>
            </a:r>
          </a:p>
          <a:p>
            <a:pPr algn="ctr"/>
            <a:r>
              <a:rPr lang="ru-RU" dirty="0" smtClean="0"/>
              <a:t>у=6, у=-4</a:t>
            </a:r>
          </a:p>
          <a:p>
            <a:r>
              <a:rPr lang="ru-RU" dirty="0" smtClean="0"/>
              <a:t>Выполним обратную замену и решим квадратные уравнения.</a:t>
            </a:r>
          </a:p>
        </p:txBody>
      </p:sp>
      <p:sp>
        <p:nvSpPr>
          <p:cNvPr id="8" name="TextBox 7">
            <a:hlinkClick r:id="" action="ppaction://hlinkshowjump?jump=nextslide"/>
          </p:cNvPr>
          <p:cNvSpPr txBox="1"/>
          <p:nvPr/>
        </p:nvSpPr>
        <p:spPr>
          <a:xfrm>
            <a:off x="8072462" y="6357958"/>
            <a:ext cx="857256" cy="369332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Далее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TextBox 8">
            <a:hlinkClick r:id="rId2" action="ppaction://hlinksldjump"/>
          </p:cNvPr>
          <p:cNvSpPr txBox="1"/>
          <p:nvPr/>
        </p:nvSpPr>
        <p:spPr>
          <a:xfrm>
            <a:off x="7143768" y="6357958"/>
            <a:ext cx="857256" cy="369332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Меню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TextBox 9">
            <a:hlinkClick r:id="" action="ppaction://hlinkshowjump?jump=previousslide"/>
          </p:cNvPr>
          <p:cNvSpPr txBox="1"/>
          <p:nvPr/>
        </p:nvSpPr>
        <p:spPr>
          <a:xfrm>
            <a:off x="6215074" y="6357958"/>
            <a:ext cx="857256" cy="369332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Назад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-33061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Уравнения 12-ой и 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n-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ой степени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7158" y="571480"/>
            <a:ext cx="4214842" cy="6186309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/>
              <a:t>Уравнение 12-ой степени:</a:t>
            </a:r>
          </a:p>
          <a:p>
            <a:r>
              <a:rPr lang="en-US" dirty="0" smtClean="0"/>
              <a:t>x</a:t>
            </a:r>
            <a:r>
              <a:rPr lang="ru-RU" baseline="30000" dirty="0" smtClean="0"/>
              <a:t>12</a:t>
            </a:r>
            <a:r>
              <a:rPr lang="ru-RU" dirty="0" smtClean="0"/>
              <a:t>-</a:t>
            </a:r>
            <a:r>
              <a:rPr lang="en-US" dirty="0" smtClean="0"/>
              <a:t>x</a:t>
            </a:r>
            <a:r>
              <a:rPr lang="ru-RU" baseline="30000" dirty="0" smtClean="0"/>
              <a:t>9</a:t>
            </a:r>
            <a:r>
              <a:rPr lang="ru-RU" dirty="0" smtClean="0"/>
              <a:t>+</a:t>
            </a:r>
            <a:r>
              <a:rPr lang="en-US" dirty="0" smtClean="0"/>
              <a:t>x</a:t>
            </a:r>
            <a:r>
              <a:rPr lang="ru-RU" baseline="30000" dirty="0" smtClean="0"/>
              <a:t>8</a:t>
            </a:r>
            <a:r>
              <a:rPr lang="ru-RU" dirty="0" smtClean="0"/>
              <a:t>-</a:t>
            </a:r>
            <a:r>
              <a:rPr lang="en-US" dirty="0" smtClean="0"/>
              <a:t>x</a:t>
            </a:r>
            <a:r>
              <a:rPr lang="ru-RU" baseline="30000" dirty="0" smtClean="0"/>
              <a:t>5</a:t>
            </a:r>
            <a:r>
              <a:rPr lang="ru-RU" dirty="0" smtClean="0"/>
              <a:t>+1=0</a:t>
            </a:r>
          </a:p>
          <a:p>
            <a:r>
              <a:rPr lang="ru-RU" b="1" i="1" dirty="0" smtClean="0"/>
              <a:t>Используем метод разбиения задачи на части:</a:t>
            </a:r>
          </a:p>
          <a:p>
            <a:r>
              <a:rPr lang="ru-RU" dirty="0" smtClean="0"/>
              <a:t>1) </a:t>
            </a:r>
            <a:r>
              <a:rPr lang="en-US" dirty="0" smtClean="0"/>
              <a:t>x</a:t>
            </a:r>
            <a:r>
              <a:rPr lang="ru-RU" dirty="0" smtClean="0"/>
              <a:t>&lt;0:</a:t>
            </a:r>
          </a:p>
          <a:p>
            <a:r>
              <a:rPr lang="ru-RU" dirty="0" smtClean="0"/>
              <a:t>+ + + + + &gt;0</a:t>
            </a:r>
          </a:p>
          <a:p>
            <a:r>
              <a:rPr lang="ru-RU" i="1" dirty="0" smtClean="0"/>
              <a:t>Решений нет.</a:t>
            </a:r>
          </a:p>
          <a:p>
            <a:r>
              <a:rPr lang="ru-RU" dirty="0" smtClean="0"/>
              <a:t>2) </a:t>
            </a:r>
            <a:r>
              <a:rPr lang="en-US" dirty="0" smtClean="0"/>
              <a:t>x</a:t>
            </a:r>
            <a:r>
              <a:rPr lang="ru-RU" dirty="0" smtClean="0"/>
              <a:t>=0:</a:t>
            </a:r>
          </a:p>
          <a:p>
            <a:r>
              <a:rPr lang="ru-RU" dirty="0" smtClean="0"/>
              <a:t>1=0</a:t>
            </a:r>
          </a:p>
          <a:p>
            <a:r>
              <a:rPr lang="ru-RU" i="1" dirty="0" smtClean="0"/>
              <a:t>Решений нет.</a:t>
            </a:r>
          </a:p>
          <a:p>
            <a:r>
              <a:rPr lang="ru-RU" dirty="0" smtClean="0"/>
              <a:t>3) </a:t>
            </a:r>
            <a:r>
              <a:rPr lang="en-US" dirty="0" smtClean="0"/>
              <a:t>x</a:t>
            </a:r>
            <a:r>
              <a:rPr lang="ru-RU" dirty="0" smtClean="0"/>
              <a:t>&gt;1:</a:t>
            </a:r>
          </a:p>
          <a:p>
            <a:r>
              <a:rPr lang="en-US" dirty="0" smtClean="0"/>
              <a:t>x</a:t>
            </a:r>
            <a:r>
              <a:rPr lang="en-US" baseline="30000" dirty="0" smtClean="0"/>
              <a:t>5</a:t>
            </a:r>
            <a:r>
              <a:rPr lang="ru-RU" dirty="0" smtClean="0"/>
              <a:t>(</a:t>
            </a:r>
            <a:r>
              <a:rPr lang="en-US" dirty="0" smtClean="0"/>
              <a:t>x</a:t>
            </a:r>
            <a:r>
              <a:rPr lang="ru-RU" baseline="30000" dirty="0" smtClean="0"/>
              <a:t>3</a:t>
            </a:r>
            <a:r>
              <a:rPr lang="ru-RU" dirty="0" smtClean="0"/>
              <a:t>-1)(</a:t>
            </a:r>
            <a:r>
              <a:rPr lang="en-US" dirty="0" smtClean="0"/>
              <a:t>x</a:t>
            </a:r>
            <a:r>
              <a:rPr lang="en-US" baseline="30000" dirty="0" smtClean="0"/>
              <a:t>4</a:t>
            </a:r>
            <a:r>
              <a:rPr lang="en-US" dirty="0" smtClean="0"/>
              <a:t>+1</a:t>
            </a:r>
            <a:r>
              <a:rPr lang="ru-RU" dirty="0" smtClean="0"/>
              <a:t>)</a:t>
            </a:r>
            <a:r>
              <a:rPr lang="en-US" dirty="0" smtClean="0"/>
              <a:t> </a:t>
            </a:r>
            <a:r>
              <a:rPr lang="ru-RU" dirty="0" smtClean="0"/>
              <a:t>+1=0</a:t>
            </a:r>
            <a:endParaRPr lang="en-US" dirty="0" smtClean="0"/>
          </a:p>
          <a:p>
            <a:r>
              <a:rPr lang="ru-RU" dirty="0" smtClean="0"/>
              <a:t>+ + + + &gt;0</a:t>
            </a:r>
          </a:p>
          <a:p>
            <a:r>
              <a:rPr lang="ru-RU" i="1" dirty="0" smtClean="0"/>
              <a:t>Решений нет.</a:t>
            </a:r>
          </a:p>
          <a:p>
            <a:r>
              <a:rPr lang="ru-RU" dirty="0" smtClean="0"/>
              <a:t>4) </a:t>
            </a:r>
            <a:r>
              <a:rPr lang="en-US" dirty="0" smtClean="0"/>
              <a:t>x</a:t>
            </a:r>
            <a:r>
              <a:rPr lang="ru-RU" dirty="0" smtClean="0"/>
              <a:t>=1:</a:t>
            </a:r>
          </a:p>
          <a:p>
            <a:r>
              <a:rPr lang="ru-RU" dirty="0" smtClean="0"/>
              <a:t>0+1=0</a:t>
            </a:r>
          </a:p>
          <a:p>
            <a:r>
              <a:rPr lang="ru-RU" i="1" dirty="0" smtClean="0"/>
              <a:t>Решений нет.</a:t>
            </a:r>
          </a:p>
          <a:p>
            <a:r>
              <a:rPr lang="ru-RU" dirty="0" smtClean="0"/>
              <a:t>5) </a:t>
            </a:r>
            <a:r>
              <a:rPr lang="en-US" dirty="0" smtClean="0"/>
              <a:t>0&lt;x &lt;1</a:t>
            </a:r>
            <a:endParaRPr lang="ru-RU" dirty="0" smtClean="0"/>
          </a:p>
          <a:p>
            <a:r>
              <a:rPr lang="en-US" dirty="0" smtClean="0"/>
              <a:t>x</a:t>
            </a:r>
            <a:r>
              <a:rPr lang="ru-RU" baseline="30000" dirty="0" smtClean="0"/>
              <a:t>12</a:t>
            </a:r>
            <a:r>
              <a:rPr lang="ru-RU" dirty="0" smtClean="0"/>
              <a:t>+</a:t>
            </a:r>
            <a:r>
              <a:rPr lang="en-US" dirty="0" smtClean="0"/>
              <a:t>x</a:t>
            </a:r>
            <a:r>
              <a:rPr lang="ru-RU" baseline="30000" dirty="0" smtClean="0"/>
              <a:t>8</a:t>
            </a:r>
            <a:r>
              <a:rPr lang="ru-RU" dirty="0" smtClean="0"/>
              <a:t>(1-</a:t>
            </a:r>
            <a:r>
              <a:rPr lang="en-US" dirty="0" smtClean="0"/>
              <a:t>x</a:t>
            </a:r>
            <a:r>
              <a:rPr lang="ru-RU" dirty="0" smtClean="0"/>
              <a:t>)+(1-</a:t>
            </a:r>
            <a:r>
              <a:rPr lang="en-US" dirty="0" smtClean="0"/>
              <a:t>x</a:t>
            </a:r>
            <a:r>
              <a:rPr lang="ru-RU" baseline="30000" dirty="0" smtClean="0"/>
              <a:t>5</a:t>
            </a:r>
            <a:r>
              <a:rPr lang="ru-RU" dirty="0" smtClean="0"/>
              <a:t>)=0</a:t>
            </a:r>
          </a:p>
          <a:p>
            <a:r>
              <a:rPr lang="ru-RU" dirty="0" smtClean="0"/>
              <a:t>+ + + &gt;0</a:t>
            </a:r>
          </a:p>
          <a:p>
            <a:r>
              <a:rPr lang="ru-RU" b="1" i="1" dirty="0" smtClean="0"/>
              <a:t>Решений нет.</a:t>
            </a:r>
          </a:p>
          <a:p>
            <a:r>
              <a:rPr lang="ru-RU" b="1" dirty="0" smtClean="0"/>
              <a:t>Ответ: Уравнение корней не имеет.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14876" y="571480"/>
            <a:ext cx="4214842" cy="4647426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/>
              <a:t>Уравнение </a:t>
            </a:r>
            <a:r>
              <a:rPr lang="en-US" sz="2000" b="1" dirty="0" smtClean="0"/>
              <a:t>n</a:t>
            </a:r>
            <a:r>
              <a:rPr lang="ru-RU" sz="2000" b="1" dirty="0" smtClean="0"/>
              <a:t>-ой степени:</a:t>
            </a:r>
          </a:p>
          <a:p>
            <a:r>
              <a:rPr lang="en-US" sz="2000" dirty="0" smtClean="0"/>
              <a:t>x+x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+x</a:t>
            </a:r>
            <a:r>
              <a:rPr lang="en-US" sz="2000" baseline="30000" dirty="0" smtClean="0"/>
              <a:t>3</a:t>
            </a:r>
            <a:r>
              <a:rPr lang="en-US" sz="2000" dirty="0" smtClean="0"/>
              <a:t>+x</a:t>
            </a:r>
            <a:r>
              <a:rPr lang="en-US" sz="2000" baseline="30000" dirty="0" smtClean="0"/>
              <a:t>4</a:t>
            </a:r>
            <a:r>
              <a:rPr lang="en-US" sz="2000" dirty="0" smtClean="0"/>
              <a:t>+…+</a:t>
            </a:r>
            <a:r>
              <a:rPr lang="en-US" sz="2000" dirty="0" err="1" smtClean="0"/>
              <a:t>x</a:t>
            </a:r>
            <a:r>
              <a:rPr lang="en-US" sz="2000" baseline="30000" dirty="0" err="1" smtClean="0"/>
              <a:t>n</a:t>
            </a:r>
            <a:r>
              <a:rPr lang="en-US" sz="2000" dirty="0" smtClean="0"/>
              <a:t>+…</a:t>
            </a:r>
            <a:r>
              <a:rPr lang="ru-RU" sz="2000" dirty="0" smtClean="0"/>
              <a:t>=</a:t>
            </a:r>
            <a:r>
              <a:rPr lang="en-US" sz="2000" dirty="0" smtClean="0"/>
              <a:t>4</a:t>
            </a:r>
            <a:endParaRPr lang="ru-RU" sz="2000" dirty="0" smtClean="0"/>
          </a:p>
          <a:p>
            <a:r>
              <a:rPr lang="ru-RU" sz="2000" i="1" dirty="0" smtClean="0"/>
              <a:t>Левая часть уравнения – сумма бесконечной геометрической прогрессии, где</a:t>
            </a:r>
            <a:r>
              <a:rPr lang="en-US" sz="2000" i="1" dirty="0" smtClean="0"/>
              <a:t> </a:t>
            </a:r>
          </a:p>
          <a:p>
            <a:r>
              <a:rPr lang="en-US" sz="2000" b="1" dirty="0" smtClean="0"/>
              <a:t>b</a:t>
            </a:r>
            <a:r>
              <a:rPr lang="en-US" sz="2000" b="1" baseline="-25000" dirty="0" smtClean="0"/>
              <a:t>1</a:t>
            </a:r>
            <a:r>
              <a:rPr lang="en-US" sz="2000" b="1" dirty="0" smtClean="0"/>
              <a:t>=x, q=x</a:t>
            </a:r>
            <a:r>
              <a:rPr lang="ru-RU" sz="2000" b="1" dirty="0" smtClean="0"/>
              <a:t>,</a:t>
            </a:r>
            <a:r>
              <a:rPr lang="ru-RU" sz="2000" dirty="0" smtClean="0"/>
              <a:t> тогда</a:t>
            </a:r>
          </a:p>
          <a:p>
            <a:r>
              <a:rPr lang="en-US" sz="2000" b="1" dirty="0" smtClean="0"/>
              <a:t>S=b</a:t>
            </a:r>
            <a:r>
              <a:rPr lang="en-US" sz="2000" b="1" baseline="-25000" dirty="0" smtClean="0"/>
              <a:t>1 </a:t>
            </a:r>
            <a:r>
              <a:rPr lang="en-US" sz="2000" b="1" dirty="0" smtClean="0"/>
              <a:t>/(1-q) → S=x/(1-x).</a:t>
            </a:r>
          </a:p>
          <a:p>
            <a:endParaRPr lang="ru-RU" sz="1600" i="1" dirty="0" smtClean="0"/>
          </a:p>
          <a:p>
            <a:r>
              <a:rPr lang="ru-RU" sz="2000" i="1" dirty="0" smtClean="0"/>
              <a:t>Получим: </a:t>
            </a:r>
          </a:p>
          <a:p>
            <a:r>
              <a:rPr lang="en-US" sz="2000" dirty="0" smtClean="0"/>
              <a:t>x/(1-x)=4</a:t>
            </a:r>
          </a:p>
          <a:p>
            <a:r>
              <a:rPr lang="en-US" sz="2000" dirty="0" smtClean="0"/>
              <a:t>x=4-4x</a:t>
            </a:r>
          </a:p>
          <a:p>
            <a:r>
              <a:rPr lang="en-US" sz="2000" dirty="0" smtClean="0"/>
              <a:t>5x=4</a:t>
            </a:r>
          </a:p>
          <a:p>
            <a:r>
              <a:rPr lang="en-US" sz="2000" b="1" dirty="0" smtClean="0"/>
              <a:t>x=0.8</a:t>
            </a:r>
          </a:p>
          <a:p>
            <a:endParaRPr lang="ru-RU" sz="1400" b="1" dirty="0" smtClean="0"/>
          </a:p>
          <a:p>
            <a:r>
              <a:rPr lang="ru-RU" sz="2000" b="1" dirty="0" smtClean="0"/>
              <a:t>Ответ: 0.8</a:t>
            </a:r>
          </a:p>
        </p:txBody>
      </p:sp>
      <p:sp>
        <p:nvSpPr>
          <p:cNvPr id="10" name="TextBox 9">
            <a:hlinkClick r:id="" action="ppaction://hlinkshowjump?jump=nextslide"/>
          </p:cNvPr>
          <p:cNvSpPr txBox="1"/>
          <p:nvPr/>
        </p:nvSpPr>
        <p:spPr>
          <a:xfrm>
            <a:off x="8072462" y="6357958"/>
            <a:ext cx="857256" cy="369332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Далее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TextBox 10">
            <a:hlinkClick r:id="rId2" action="ppaction://hlinksldjump"/>
          </p:cNvPr>
          <p:cNvSpPr txBox="1"/>
          <p:nvPr/>
        </p:nvSpPr>
        <p:spPr>
          <a:xfrm>
            <a:off x="7143768" y="6357958"/>
            <a:ext cx="857256" cy="369332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Меню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TextBox 11">
            <a:hlinkClick r:id="" action="ppaction://hlinkshowjump?jump=previousslide"/>
          </p:cNvPr>
          <p:cNvSpPr txBox="1"/>
          <p:nvPr/>
        </p:nvSpPr>
        <p:spPr>
          <a:xfrm>
            <a:off x="6215074" y="6357958"/>
            <a:ext cx="857256" cy="369332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Назад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3372" y="214290"/>
            <a:ext cx="4429156" cy="28314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71406" y="214290"/>
            <a:ext cx="3571900" cy="6500858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Подумайте, хотели бы Вы 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побывать в горах? </a:t>
            </a:r>
          </a:p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Лично я 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думаю, нет в мире человека, который был бы равнодушен к горам.</a:t>
            </a:r>
          </a:p>
          <a:p>
            <a:pPr algn="ctr"/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Есть люди, которые их страшатся, есть люди, которые в них живут и каждый день любуются их красотой, есть те, которые их покоряют…</a:t>
            </a:r>
          </a:p>
          <a:p>
            <a:pPr algn="ctr"/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Решение уравнений 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высоких 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степеней, нахождение различных способов решений можно сравнить с покорением горной вершины. Уравнения, как и сияющие вершины, поддаются только людям  упорным,   людям, влюбленным в них.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86182" y="3978479"/>
            <a:ext cx="2571733" cy="30777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1400" b="1" spc="150" dirty="0" smtClean="0">
                <a:ln w="11430"/>
                <a:solidFill>
                  <a:srgbClr val="F8F8F8"/>
                </a:solidFill>
              </a:rPr>
              <a:t>2. Основоположники</a:t>
            </a:r>
            <a:endParaRPr lang="ru-RU" sz="1400" b="1" spc="150" dirty="0">
              <a:ln w="11430"/>
              <a:solidFill>
                <a:srgbClr val="F8F8F8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00694" y="2996983"/>
            <a:ext cx="1857388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Меню: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86182" y="4333410"/>
            <a:ext cx="2571733" cy="73866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1400" b="1" spc="150" dirty="0" smtClean="0">
                <a:ln w="11430"/>
                <a:solidFill>
                  <a:srgbClr val="F8F8F8"/>
                </a:solidFill>
              </a:rPr>
              <a:t>3. Основные виды уравнений высших степеней</a:t>
            </a:r>
            <a:endParaRPr lang="ru-RU" sz="1400" b="1" spc="150" dirty="0">
              <a:ln w="11430"/>
              <a:solidFill>
                <a:srgbClr val="F8F8F8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29388" y="3619030"/>
            <a:ext cx="2571703" cy="830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1600" b="1" spc="150" dirty="0" smtClean="0">
                <a:ln w="11430"/>
                <a:solidFill>
                  <a:srgbClr val="F8F8F8"/>
                </a:solidFill>
              </a:rPr>
              <a:t>6. Различные методы решения уравнений четвертой степени</a:t>
            </a:r>
            <a:endParaRPr lang="ru-RU" sz="1600" b="1" spc="150" dirty="0">
              <a:ln w="11430"/>
              <a:solidFill>
                <a:srgbClr val="F8F8F8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29423" y="4487299"/>
            <a:ext cx="2571733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1600" b="1" spc="150" dirty="0" smtClean="0">
                <a:ln w="11430"/>
                <a:solidFill>
                  <a:srgbClr val="F8F8F8"/>
                </a:solidFill>
              </a:rPr>
              <a:t>7. Уравнения 12-ой и </a:t>
            </a:r>
          </a:p>
          <a:p>
            <a:pPr algn="ctr"/>
            <a:r>
              <a:rPr lang="en-US" sz="1600" b="1" spc="150" dirty="0" smtClean="0">
                <a:ln w="11430"/>
                <a:solidFill>
                  <a:srgbClr val="F8F8F8"/>
                </a:solidFill>
              </a:rPr>
              <a:t>n-</a:t>
            </a:r>
            <a:r>
              <a:rPr lang="ru-RU" sz="1600" b="1" spc="150" dirty="0" smtClean="0">
                <a:ln w="11430"/>
                <a:solidFill>
                  <a:srgbClr val="F8F8F8"/>
                </a:solidFill>
              </a:rPr>
              <a:t>ой степени</a:t>
            </a:r>
            <a:endParaRPr lang="ru-RU" sz="1600" b="1" spc="150" dirty="0">
              <a:ln w="11430"/>
              <a:solidFill>
                <a:srgbClr val="F8F8F8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429420" y="5120358"/>
            <a:ext cx="2571733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1400" b="1" spc="150" dirty="0" smtClean="0">
                <a:ln w="11430"/>
                <a:solidFill>
                  <a:srgbClr val="F8F8F8"/>
                </a:solidFill>
              </a:rPr>
              <a:t>8. Опасности при восхождении</a:t>
            </a:r>
            <a:endParaRPr lang="ru-RU" sz="1400" b="1" spc="150" dirty="0">
              <a:ln w="11430"/>
              <a:solidFill>
                <a:srgbClr val="F8F8F8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86182" y="5690732"/>
            <a:ext cx="2571703" cy="73866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1400" b="1" spc="150" dirty="0" smtClean="0">
                <a:ln w="11430"/>
                <a:solidFill>
                  <a:srgbClr val="F8F8F8"/>
                </a:solidFill>
              </a:rPr>
              <a:t>5. Решение уравнений методом разложения на множители</a:t>
            </a:r>
            <a:endParaRPr lang="ru-RU" sz="1400" b="1" spc="150" dirty="0">
              <a:ln w="11430"/>
              <a:solidFill>
                <a:srgbClr val="F8F8F8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29423" y="5692991"/>
            <a:ext cx="2571733" cy="33855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1600" b="1" spc="150" dirty="0" smtClean="0">
                <a:ln w="11430"/>
                <a:solidFill>
                  <a:srgbClr val="F8F8F8"/>
                </a:solidFill>
              </a:rPr>
              <a:t>9. Вывод</a:t>
            </a:r>
            <a:endParaRPr lang="ru-RU" sz="1600" b="1" spc="150" dirty="0">
              <a:ln w="11430"/>
              <a:solidFill>
                <a:srgbClr val="F8F8F8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86182" y="5120358"/>
            <a:ext cx="2571768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1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4. Решение уравнений с помощью замены</a:t>
            </a:r>
            <a:endParaRPr lang="ru-RU" sz="1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429388" y="6098536"/>
            <a:ext cx="2571763" cy="33086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1550" b="1" spc="150" dirty="0" smtClean="0">
                <a:ln w="11430"/>
                <a:solidFill>
                  <a:srgbClr val="F8F8F8"/>
                </a:solidFill>
              </a:rPr>
              <a:t>10. Список литературы</a:t>
            </a:r>
            <a:endParaRPr lang="ru-RU" sz="1550" b="1" spc="150" dirty="0">
              <a:ln w="11430"/>
              <a:solidFill>
                <a:srgbClr val="F8F8F8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786182" y="3621289"/>
            <a:ext cx="2571733" cy="30777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1400" b="1" spc="150" dirty="0" smtClean="0">
                <a:ln w="11430"/>
                <a:solidFill>
                  <a:srgbClr val="F8F8F8"/>
                </a:solidFill>
              </a:rPr>
              <a:t>1. Введение</a:t>
            </a:r>
            <a:endParaRPr lang="ru-RU" sz="1400" b="1" spc="150" dirty="0">
              <a:ln w="11430"/>
              <a:solidFill>
                <a:srgbClr val="F8F8F8"/>
              </a:solidFill>
            </a:endParaRPr>
          </a:p>
        </p:txBody>
      </p:sp>
      <p:sp>
        <p:nvSpPr>
          <p:cNvPr id="22" name="TextBox 21">
            <a:hlinkClick r:id="" action="ppaction://hlinkshowjump?jump=nextslide"/>
          </p:cNvPr>
          <p:cNvSpPr txBox="1"/>
          <p:nvPr/>
        </p:nvSpPr>
        <p:spPr>
          <a:xfrm>
            <a:off x="8143900" y="6478809"/>
            <a:ext cx="857256" cy="307777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Далее</a:t>
            </a:r>
            <a:endParaRPr lang="ru-RU" sz="1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Картинка 13 из 1889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928670"/>
            <a:ext cx="4143404" cy="521497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85720" y="840004"/>
            <a:ext cx="4214842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ru-RU" sz="40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Потеря корня!</a:t>
            </a:r>
          </a:p>
          <a:p>
            <a:pPr>
              <a:buNone/>
            </a:pPr>
            <a:endParaRPr lang="ru-RU" sz="1100" b="1" i="1" dirty="0" smtClean="0"/>
          </a:p>
          <a:p>
            <a:pPr>
              <a:buNone/>
            </a:pPr>
            <a:r>
              <a:rPr lang="ru-RU" sz="2800" b="1" i="1" dirty="0" smtClean="0"/>
              <a:t>Пример:  </a:t>
            </a:r>
          </a:p>
          <a:p>
            <a:pPr>
              <a:buNone/>
            </a:pPr>
            <a:r>
              <a:rPr lang="ru-RU" sz="2800" b="1" dirty="0" smtClean="0"/>
              <a:t> х³-х=4х²-4</a:t>
            </a:r>
          </a:p>
          <a:p>
            <a:pPr>
              <a:buNone/>
            </a:pPr>
            <a:r>
              <a:rPr lang="ru-RU" sz="2800" b="1" dirty="0" err="1" smtClean="0"/>
              <a:t>х</a:t>
            </a:r>
            <a:r>
              <a:rPr lang="ru-RU" sz="2800" b="1" dirty="0" smtClean="0"/>
              <a:t>(х²-1)=4(х²-1)</a:t>
            </a:r>
          </a:p>
          <a:p>
            <a:pPr>
              <a:buNone/>
            </a:pPr>
            <a:r>
              <a:rPr lang="ru-RU" sz="2800" b="1" dirty="0" smtClean="0"/>
              <a:t>х=4</a:t>
            </a:r>
          </a:p>
          <a:p>
            <a:pPr algn="ctr">
              <a:buNone/>
            </a:pPr>
            <a:endParaRPr lang="ru-RU" sz="1100" b="1" dirty="0" smtClean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sz="40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Делить на (х²-1)  НЕЛЬЗЯ!</a:t>
            </a:r>
            <a:endParaRPr lang="ru-RU" sz="4000" b="1" dirty="0" smtClean="0">
              <a:ln>
                <a:solidFill>
                  <a:schemeClr val="tx1"/>
                </a:solidFill>
              </a:ln>
            </a:endParaRPr>
          </a:p>
          <a:p>
            <a:pPr algn="ctr">
              <a:buNone/>
            </a:pPr>
            <a:r>
              <a:rPr lang="ru-RU" sz="40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Это приводит к потере корней!</a:t>
            </a:r>
            <a:endParaRPr lang="ru-RU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-32" y="-71462"/>
            <a:ext cx="9144032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Опасность при восхождении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TextBox 8">
            <a:hlinkClick r:id="" action="ppaction://hlinkshowjump?jump=nextslide"/>
          </p:cNvPr>
          <p:cNvSpPr txBox="1"/>
          <p:nvPr/>
        </p:nvSpPr>
        <p:spPr>
          <a:xfrm>
            <a:off x="8072462" y="6357958"/>
            <a:ext cx="857256" cy="369332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Далее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TextBox 9">
            <a:hlinkClick r:id="rId4" action="ppaction://hlinksldjump"/>
          </p:cNvPr>
          <p:cNvSpPr txBox="1"/>
          <p:nvPr/>
        </p:nvSpPr>
        <p:spPr>
          <a:xfrm>
            <a:off x="7143768" y="6357958"/>
            <a:ext cx="857256" cy="369332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Меню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TextBox 10">
            <a:hlinkClick r:id="" action="ppaction://hlinkshowjump?jump=previousslide"/>
          </p:cNvPr>
          <p:cNvSpPr txBox="1"/>
          <p:nvPr/>
        </p:nvSpPr>
        <p:spPr>
          <a:xfrm>
            <a:off x="6215074" y="6357958"/>
            <a:ext cx="857256" cy="369332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Назад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-71462"/>
            <a:ext cx="9144000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Вывод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4314" y="692894"/>
            <a:ext cx="8715404" cy="4093428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В данной работе приведены различные способы решения уравнений высших степеней. В основном, это способы решения для уравнений частного характера, то есть к каждой группе уравнений, объединенных какими-либо общими свойствами или видом, приведено особое правило, которое применяется только для этой группы уравнений. Каждое решение пригодится в дальнейшей учебе. Эта работа поможет классифицировать старые знания и познать новое.</a:t>
            </a:r>
          </a:p>
          <a:p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К сожалению, здесь рассмотрены не все уравнения высоких степеней.</a:t>
            </a:r>
          </a:p>
          <a:p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Ведь как 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у любого 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альпиниста — за 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только что покоренной вершиной 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вдалеке виднеется еще 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более 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заманчивая, так и у нас — 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еще много неразгаданного и неизвестного в этом удивительном мире уравнений.</a:t>
            </a:r>
          </a:p>
          <a:p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Я желаю вам успеха и ощущения жажды, жажды покорения вершины при встрече с незнакомыми 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уравнениями.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3" name="Рисунок 12" descr="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4678" y="4857760"/>
            <a:ext cx="2898003" cy="1857388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 descr="math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4857760"/>
            <a:ext cx="2891680" cy="1857388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>
            <a:hlinkClick r:id="" action="ppaction://hlinkshowjump?jump=nextslide"/>
          </p:cNvPr>
          <p:cNvSpPr txBox="1"/>
          <p:nvPr/>
        </p:nvSpPr>
        <p:spPr>
          <a:xfrm>
            <a:off x="8072462" y="6357958"/>
            <a:ext cx="857256" cy="369332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Далее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TextBox 13">
            <a:hlinkClick r:id="rId5" action="ppaction://hlinksldjump"/>
          </p:cNvPr>
          <p:cNvSpPr txBox="1"/>
          <p:nvPr/>
        </p:nvSpPr>
        <p:spPr>
          <a:xfrm>
            <a:off x="7143768" y="6357958"/>
            <a:ext cx="857256" cy="369332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Меню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6" name="TextBox 15">
            <a:hlinkClick r:id="" action="ppaction://hlinkshowjump?jump=previousslide"/>
          </p:cNvPr>
          <p:cNvSpPr txBox="1"/>
          <p:nvPr/>
        </p:nvSpPr>
        <p:spPr>
          <a:xfrm>
            <a:off x="6215074" y="6357958"/>
            <a:ext cx="857256" cy="369332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Назад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4282" y="285728"/>
            <a:ext cx="8643934" cy="61555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Литература:</a:t>
            </a:r>
          </a:p>
          <a:p>
            <a:pPr>
              <a:buFont typeface="Courier New" pitchFamily="49" charset="0"/>
              <a:buChar char="o"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С.И. Колесникова — «Математика. Решение сложных задач ЕГЭ»</a:t>
            </a:r>
          </a:p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С.И. Колесникова — 2-е издание, ИСПР.</a:t>
            </a:r>
          </a:p>
          <a:p>
            <a:r>
              <a:rPr lang="ru-RU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М.: Айрис-пресс, 2006 г. – 272 с.</a:t>
            </a:r>
          </a:p>
          <a:p>
            <a:pPr>
              <a:buFont typeface="Courier New" pitchFamily="49" charset="0"/>
              <a:buChar char="o"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Т.М. Королева и др. — «Пособие по математике в помощь участникам централизованного тестирования»</a:t>
            </a:r>
          </a:p>
          <a:p>
            <a:r>
              <a:rPr lang="ru-RU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М.: Центр тестирования МОРФ, 2004 г.</a:t>
            </a:r>
          </a:p>
          <a:p>
            <a:pPr>
              <a:buFont typeface="Courier New" pitchFamily="49" charset="0"/>
              <a:buChar char="o"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А.Т. Мерзляк, В.Б. Полонский, М.С. Якир — «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Алгебрический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тренажер: Пособие для школьников и абитуриентов».</a:t>
            </a:r>
          </a:p>
          <a:p>
            <a:r>
              <a:rPr lang="ru-RU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М.: </a:t>
            </a:r>
            <a:r>
              <a:rPr lang="ru-RU" b="1" i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Илекса</a:t>
            </a:r>
            <a:r>
              <a:rPr lang="ru-RU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2004 г. — 320с.</a:t>
            </a:r>
          </a:p>
          <a:p>
            <a:pPr>
              <a:buFont typeface="Courier New" pitchFamily="49" charset="0"/>
              <a:buChar char="o"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Мордкович и др. — «Алгебра и начало анализа. 10 класс» (в 2 частях).</a:t>
            </a:r>
          </a:p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Часть 2: «Задачник для учащихся общеобразовательных учреждений (профильный уровень)».</a:t>
            </a:r>
          </a:p>
          <a:p>
            <a:r>
              <a:rPr lang="ru-RU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М.: Мнемозина , 2008 г. – 343 с.</a:t>
            </a:r>
          </a:p>
          <a:p>
            <a:pPr>
              <a:buFont typeface="Courier New" pitchFamily="49" charset="0"/>
              <a:buChar char="o"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Чаплыгин В.Ф., Чаплыгина Н.Б. — «Конкурсные задачи по математике: Сборник задач».</a:t>
            </a:r>
          </a:p>
          <a:p>
            <a:r>
              <a:rPr lang="ru-RU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Ярославль 2005 г. – 178 с.</a:t>
            </a:r>
          </a:p>
          <a:p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P.S.: 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Все картинки взяты с сайта: 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2"/>
              </a:rPr>
              <a:t>http://images.yandex.ru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Информация об «Основоположниках» взята с сайта: 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3"/>
              </a:rPr>
              <a:t>http://ru.wikipedia.org</a:t>
            </a:r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>
            <a:hlinkClick r:id="" action="ppaction://hlinkshowjump?jump=nextslide"/>
          </p:cNvPr>
          <p:cNvSpPr txBox="1"/>
          <p:nvPr/>
        </p:nvSpPr>
        <p:spPr>
          <a:xfrm>
            <a:off x="8072462" y="6357958"/>
            <a:ext cx="857256" cy="369332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Конец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>
            <a:hlinkClick r:id="rId4" action="ppaction://hlinksldjump"/>
          </p:cNvPr>
          <p:cNvSpPr txBox="1"/>
          <p:nvPr/>
        </p:nvSpPr>
        <p:spPr>
          <a:xfrm>
            <a:off x="7143768" y="6357958"/>
            <a:ext cx="857256" cy="369332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Меню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>
            <a:hlinkClick r:id="" action="ppaction://hlinkshowjump?jump=previousslide"/>
          </p:cNvPr>
          <p:cNvSpPr txBox="1"/>
          <p:nvPr/>
        </p:nvSpPr>
        <p:spPr>
          <a:xfrm>
            <a:off x="6215074" y="6357958"/>
            <a:ext cx="857256" cy="369332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Назад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32" y="-71462"/>
            <a:ext cx="9144032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Введение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844" y="645456"/>
            <a:ext cx="8858312" cy="5570756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	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Уравнения в школьном курсе алгебры занимают ведущее место. На их изучение отводится времени больше, чем на любую другую тему. 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Действительно, уравнения не только имеют важное теоретическое значение, но и служат чисто практическим целям. Подавляющее число задач о пространственных формах и количественных отношениях реального мира сводится к решению различных видов уравнений. Овладевая способами их решения, мы находим ответы на различные вопросы из науки и техники.</a:t>
            </a:r>
          </a:p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В этой работе мне хотелось бы отразить различные способы решения уравнений высших степеней. Для этого приводятся уравнения, которые не изучаются в школьной программе.</a:t>
            </a:r>
          </a:p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	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Задачи проекта:</a:t>
            </a:r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  <a:p>
            <a:pPr>
              <a:buFont typeface="Arial" charset="0"/>
              <a:buChar char="•"/>
            </a:pPr>
            <a:r>
              <a:rPr lang="ru-RU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Улучшить навыки решения уравнений высших степеней;</a:t>
            </a:r>
          </a:p>
          <a:p>
            <a:pPr>
              <a:buFont typeface="Arial" charset="0"/>
              <a:buChar char="•"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 Наработать новые способы решения уравнений высших степеней.</a:t>
            </a:r>
          </a:p>
          <a:p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   Объект исследования – элементарная алгебра. </a:t>
            </a:r>
          </a:p>
          <a:p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   Предмет исследования – уравнения высших степеней. 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Выбор этой темы основывался на том, что многие геометрические задачи, задачи по физике, химии и биологии решаются с помощью уравнений. Уравнения решали 25 веков назад. Они создаются и сегодня — как для использования в учебном процессе, так и для конкурсных испытаний в ВУЗы, для олимпиад самого высокого уровня.</a:t>
            </a:r>
            <a:endParaRPr lang="ru-RU" sz="1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TextBox 5">
            <a:hlinkClick r:id="" action="ppaction://hlinkshowjump?jump=nextslide"/>
          </p:cNvPr>
          <p:cNvSpPr txBox="1"/>
          <p:nvPr/>
        </p:nvSpPr>
        <p:spPr>
          <a:xfrm>
            <a:off x="8072462" y="6357958"/>
            <a:ext cx="857256" cy="369332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Далее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TextBox 6">
            <a:hlinkClick r:id="rId2" action="ppaction://hlinksldjump"/>
          </p:cNvPr>
          <p:cNvSpPr txBox="1"/>
          <p:nvPr/>
        </p:nvSpPr>
        <p:spPr>
          <a:xfrm>
            <a:off x="7143768" y="6357958"/>
            <a:ext cx="857256" cy="369332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Меню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32" y="-71462"/>
            <a:ext cx="9144032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Основоположники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714356"/>
            <a:ext cx="5143536" cy="2554545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Диофант Александрийский </a:t>
            </a:r>
            <a:r>
              <a:rPr lang="ru-RU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— </a:t>
            </a:r>
            <a:r>
              <a:rPr lang="ru-RU" sz="17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древнегреческий математик.</a:t>
            </a:r>
          </a:p>
          <a:p>
            <a:r>
              <a:rPr lang="ru-RU" sz="17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О подробностях его жизни практически ничего не известно. Возможное уточнение времени жизни Диофанта основано на том, что его Арифметика посвящена «</a:t>
            </a:r>
            <a:r>
              <a:rPr lang="ru-RU" sz="17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достопочтеннейшему</a:t>
            </a:r>
            <a:r>
              <a:rPr lang="ru-RU" sz="17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Дионисию». Полагают, что этот Дионисий — не кто иной, как епископ Дионисий  </a:t>
            </a:r>
            <a:r>
              <a:rPr lang="ru-RU" sz="17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Александрий-ский</a:t>
            </a:r>
            <a:r>
              <a:rPr lang="ru-RU" sz="17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живший в середине III в. н.э.</a:t>
            </a:r>
            <a:endParaRPr lang="ru-RU" sz="17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Рисунок 7" descr="240px-Diophantus-cover.jpg"/>
          <p:cNvPicPr>
            <a:picLocks noChangeAspect="1"/>
          </p:cNvPicPr>
          <p:nvPr/>
        </p:nvPicPr>
        <p:blipFill>
          <a:blip r:embed="rId3"/>
          <a:srcRect r="3571" b="6627"/>
          <a:stretch>
            <a:fillRect/>
          </a:stretch>
        </p:blipFill>
        <p:spPr>
          <a:xfrm>
            <a:off x="5643570" y="714356"/>
            <a:ext cx="3286148" cy="4948272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Diophantus_text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3357562"/>
            <a:ext cx="5143536" cy="2928958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214282" y="6376594"/>
            <a:ext cx="5143536" cy="338554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Так выглядело решение уравнений во время Диофанта</a:t>
            </a:r>
            <a:endParaRPr lang="ru-RU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643570" y="5715016"/>
            <a:ext cx="3286148" cy="338554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Латинский перевод Арифметики</a:t>
            </a:r>
            <a:endParaRPr lang="ru-RU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4" name="TextBox 13">
            <a:hlinkClick r:id="" action="ppaction://hlinkshowjump?jump=nextslide"/>
          </p:cNvPr>
          <p:cNvSpPr txBox="1"/>
          <p:nvPr/>
        </p:nvSpPr>
        <p:spPr>
          <a:xfrm>
            <a:off x="8072462" y="6357958"/>
            <a:ext cx="857256" cy="369332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Далее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TextBox 14">
            <a:hlinkClick r:id="rId5" action="ppaction://hlinksldjump"/>
          </p:cNvPr>
          <p:cNvSpPr txBox="1"/>
          <p:nvPr/>
        </p:nvSpPr>
        <p:spPr>
          <a:xfrm>
            <a:off x="7143768" y="6357958"/>
            <a:ext cx="857256" cy="369332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Меню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7" name="TextBox 16">
            <a:hlinkClick r:id="" action="ppaction://hlinkshowjump?jump=previousslide"/>
          </p:cNvPr>
          <p:cNvSpPr txBox="1"/>
          <p:nvPr/>
        </p:nvSpPr>
        <p:spPr>
          <a:xfrm>
            <a:off x="6215074" y="6357958"/>
            <a:ext cx="857256" cy="369332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Назад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1438" y="128730"/>
            <a:ext cx="6072198" cy="6586418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Мухаммад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ибн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Муса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Хорезми</a:t>
            </a:r>
          </a:p>
          <a:p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ок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783 —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ок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850) </a:t>
            </a:r>
            <a:r>
              <a:rPr lang="ru-RU" sz="17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— великий математик, астроном и географ, основатель классической алгебры.</a:t>
            </a:r>
          </a:p>
          <a:p>
            <a:r>
              <a:rPr lang="ru-RU" sz="17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Сведений о жизни учёного сохранилось крайне мало.</a:t>
            </a:r>
          </a:p>
          <a:p>
            <a:r>
              <a:rPr lang="ru-RU" sz="17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17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Ал-Хорезми</a:t>
            </a:r>
            <a:r>
              <a:rPr lang="ru-RU" sz="17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известен прежде всего своей «Книгой о восполнении и противопоставлении», от названия которой произошло слово «алгебра».</a:t>
            </a:r>
          </a:p>
          <a:p>
            <a:r>
              <a:rPr lang="ru-RU" sz="17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теоретической части своего трактата </a:t>
            </a:r>
            <a:r>
              <a:rPr lang="ru-RU" sz="17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ал-Хорезми</a:t>
            </a:r>
            <a:r>
              <a:rPr lang="ru-RU" sz="17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даёт классификацию уравнений 1-й и 2-й степени и выделяет шесть их видов: 1) квадраты равны корням; 2) квадраты равны числу; 3) корни равны числу; 4) квадраты и корни равны числу; 5) квадраты и числа равны корням; 6) корни и числа равны квадрату.</a:t>
            </a:r>
            <a:endParaRPr lang="en-US" sz="17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ru-RU" sz="17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Для приведения квадратно канонических видов </a:t>
            </a:r>
          </a:p>
          <a:p>
            <a:r>
              <a:rPr lang="ru-RU" sz="17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ал-Хорезми</a:t>
            </a:r>
            <a:r>
              <a:rPr lang="ru-RU" sz="17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вводит два действия. Первое из них состоит в перенесении отрицательного члена из одной части в другую для получения в обеих частях положительных членов. Второе действие состоит в приведении подобных членов в обеих частях уравнения.</a:t>
            </a:r>
          </a:p>
          <a:p>
            <a:r>
              <a:rPr lang="ru-RU" sz="17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«Алгебра» </a:t>
            </a:r>
            <a:r>
              <a:rPr lang="ru-RU" sz="17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ал-Хорезми</a:t>
            </a:r>
            <a:r>
              <a:rPr lang="ru-RU" sz="17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положившая начало развития новой самостоятельной научной дисциплины, была дважды переведена в </a:t>
            </a:r>
            <a:r>
              <a:rPr lang="en-US" sz="17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XII </a:t>
            </a:r>
            <a:r>
              <a:rPr lang="ru-RU" sz="17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веке на латинский язык и сыграла чрезвычайно важную роль в развитии математики в Европе.</a:t>
            </a:r>
            <a:endParaRPr lang="ru-RU" sz="17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Рисунок 5" descr="180px-Muhammad_ibn_Musa_al-Khwarizmi_(statue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2264" y="2500306"/>
            <a:ext cx="2071702" cy="3255276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7" name="Рисунок 6" descr="horezmi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2264" y="142852"/>
            <a:ext cx="2071702" cy="2286016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6572264" y="5824855"/>
            <a:ext cx="2071702" cy="461665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Памятник </a:t>
            </a:r>
            <a:r>
              <a:rPr lang="ru-RU" sz="1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ал-Хорезми</a:t>
            </a:r>
            <a:r>
              <a:rPr lang="ru-RU" sz="1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 Тегеранском университете</a:t>
            </a:r>
            <a:endParaRPr lang="ru-RU" sz="1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TextBox 8">
            <a:hlinkClick r:id="" action="ppaction://hlinkshowjump?jump=nextslide"/>
          </p:cNvPr>
          <p:cNvSpPr txBox="1"/>
          <p:nvPr/>
        </p:nvSpPr>
        <p:spPr>
          <a:xfrm>
            <a:off x="8072462" y="6357958"/>
            <a:ext cx="857256" cy="369332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Далее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TextBox 9">
            <a:hlinkClick r:id="rId4" action="ppaction://hlinksldjump"/>
          </p:cNvPr>
          <p:cNvSpPr txBox="1"/>
          <p:nvPr/>
        </p:nvSpPr>
        <p:spPr>
          <a:xfrm>
            <a:off x="7143768" y="6357958"/>
            <a:ext cx="857256" cy="369332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Меню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TextBox 10">
            <a:hlinkClick r:id="" action="ppaction://hlinkshowjump?jump=previousslide"/>
          </p:cNvPr>
          <p:cNvSpPr txBox="1"/>
          <p:nvPr/>
        </p:nvSpPr>
        <p:spPr>
          <a:xfrm>
            <a:off x="6215074" y="6357958"/>
            <a:ext cx="857256" cy="369332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Назад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1406" y="142852"/>
            <a:ext cx="5500726" cy="6586418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Франсуа Виет </a:t>
            </a:r>
          </a:p>
          <a:p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(1540 — 13 декабря 1603)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17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— выдающийся французский математик, один из основоположников алгебры.</a:t>
            </a:r>
          </a:p>
          <a:p>
            <a:r>
              <a:rPr lang="ru-RU" sz="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</a:t>
            </a:r>
          </a:p>
          <a:p>
            <a:r>
              <a:rPr lang="ru-RU" sz="17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Родился в </a:t>
            </a:r>
            <a:r>
              <a:rPr lang="ru-RU" sz="17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Фонтене-ле-Конт</a:t>
            </a:r>
            <a:r>
              <a:rPr lang="ru-RU" sz="17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французской провинции Пуату — </a:t>
            </a:r>
            <a:r>
              <a:rPr lang="ru-RU" sz="17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Шарант</a:t>
            </a:r>
            <a:r>
              <a:rPr lang="ru-RU" sz="17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Учился сначала в местном францисканском монастыре, а затем — в университете Пуатье, где получил степень бакалавра.</a:t>
            </a:r>
          </a:p>
          <a:p>
            <a:r>
              <a:rPr lang="ru-RU" sz="17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Около 1570 года подготовил «Математический Канон» — труд по тригонометрии, — который издал в Париже в 1579 году.</a:t>
            </a:r>
          </a:p>
          <a:p>
            <a:r>
              <a:rPr lang="ru-RU" sz="17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Благодаря связям матери и браку своей ученицы с принцем де </a:t>
            </a:r>
            <a:r>
              <a:rPr lang="ru-RU" sz="17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Роганом</a:t>
            </a:r>
            <a:r>
              <a:rPr lang="ru-RU" sz="17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Виет сделал блестящую карьеру и стал советником сначала короля Генриха III, а после его убийства — Генриха IV.</a:t>
            </a:r>
          </a:p>
          <a:p>
            <a:r>
              <a:rPr lang="ru-RU" sz="17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Изучая труды классиков (</a:t>
            </a:r>
            <a:r>
              <a:rPr lang="ru-RU" sz="17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Кардано</a:t>
            </a:r>
            <a:r>
              <a:rPr lang="ru-RU" sz="17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Бомбелли, </a:t>
            </a:r>
            <a:r>
              <a:rPr lang="ru-RU" sz="17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Стевина</a:t>
            </a:r>
            <a:r>
              <a:rPr lang="ru-RU" sz="17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) выпустил несколько работ, в которых Виет предложил новый язык «общей арифметики».</a:t>
            </a:r>
          </a:p>
          <a:p>
            <a:r>
              <a:rPr lang="ru-RU" sz="17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Главным трудом Виета стала работа: «Введение в аналитическое искусство». Есть некоторые указания, что учёный умер насильственной смертью. Сборник трудов Виета был издан посмертно.</a:t>
            </a:r>
            <a:endParaRPr lang="ru-RU" sz="17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Рисунок 5" descr="200px-Francois_Viete.jpeg"/>
          <p:cNvPicPr>
            <a:picLocks noChangeAspect="1"/>
          </p:cNvPicPr>
          <p:nvPr/>
        </p:nvPicPr>
        <p:blipFill>
          <a:blip r:embed="rId2"/>
          <a:srcRect l="4206" r="4348"/>
          <a:stretch>
            <a:fillRect/>
          </a:stretch>
        </p:blipFill>
        <p:spPr>
          <a:xfrm>
            <a:off x="5715008" y="142852"/>
            <a:ext cx="3214710" cy="4786346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5715008" y="5072074"/>
            <a:ext cx="3214710" cy="369332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Франсуа Виет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TextBox 8">
            <a:hlinkClick r:id="" action="ppaction://hlinkshowjump?jump=nextslide"/>
          </p:cNvPr>
          <p:cNvSpPr txBox="1"/>
          <p:nvPr/>
        </p:nvSpPr>
        <p:spPr>
          <a:xfrm>
            <a:off x="8072462" y="6357958"/>
            <a:ext cx="857256" cy="369332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Далее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TextBox 9">
            <a:hlinkClick r:id="rId3" action="ppaction://hlinksldjump"/>
          </p:cNvPr>
          <p:cNvSpPr txBox="1"/>
          <p:nvPr/>
        </p:nvSpPr>
        <p:spPr>
          <a:xfrm>
            <a:off x="7143768" y="6357958"/>
            <a:ext cx="857256" cy="369332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Меню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TextBox 10">
            <a:hlinkClick r:id="" action="ppaction://hlinkshowjump?jump=previousslide"/>
          </p:cNvPr>
          <p:cNvSpPr txBox="1"/>
          <p:nvPr/>
        </p:nvSpPr>
        <p:spPr>
          <a:xfrm>
            <a:off x="6215074" y="6357958"/>
            <a:ext cx="857256" cy="369332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Назад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844" y="357166"/>
            <a:ext cx="5715040" cy="357190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Этьен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Безу (31 марта 1730 — </a:t>
            </a:r>
          </a:p>
          <a:p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27 сентября 1783) — 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французский математик, член Парижской академии наук (1758).</a:t>
            </a:r>
          </a:p>
          <a:p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Преподавал математику в Училище гардемаринов (1763) и Королевском артиллерийском корпусе (1768). Основные его работы относятся к алгебре (исследование систем алгебраических уравнений высших степеней, исключение неизвестных в таких системах и др.). Автор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шеститомного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«Курса математики» (1764—1769), неоднократно переиздававшегося.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Рисунок 5" descr="Bezout_plaqu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2198" y="357166"/>
            <a:ext cx="2857520" cy="4929222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6072198" y="5357826"/>
            <a:ext cx="2857520" cy="369332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Надгробие ученого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8" name="Рисунок 7" descr="Etienne_Bezou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4000504"/>
            <a:ext cx="2071702" cy="2714644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2357422" y="4000504"/>
            <a:ext cx="3500462" cy="646331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Предполагаемый портрет ученого-математика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" name="Рисунок 9" descr="0_899f_3e75e79d_XL.jpeg"/>
          <p:cNvPicPr>
            <a:picLocks noChangeAspect="1"/>
          </p:cNvPicPr>
          <p:nvPr/>
        </p:nvPicPr>
        <p:blipFill>
          <a:blip r:embed="rId4"/>
          <a:srcRect l="4385" t="8333" r="9890" b="18749"/>
          <a:stretch>
            <a:fillRect/>
          </a:stretch>
        </p:blipFill>
        <p:spPr>
          <a:xfrm>
            <a:off x="2357422" y="4757485"/>
            <a:ext cx="3500462" cy="1957663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Box 13">
            <a:hlinkClick r:id="" action="ppaction://hlinkshowjump?jump=nextslide"/>
          </p:cNvPr>
          <p:cNvSpPr txBox="1"/>
          <p:nvPr/>
        </p:nvSpPr>
        <p:spPr>
          <a:xfrm>
            <a:off x="8072462" y="6357958"/>
            <a:ext cx="857256" cy="369332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Далее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TextBox 14">
            <a:hlinkClick r:id="rId5" action="ppaction://hlinksldjump"/>
          </p:cNvPr>
          <p:cNvSpPr txBox="1"/>
          <p:nvPr/>
        </p:nvSpPr>
        <p:spPr>
          <a:xfrm>
            <a:off x="7143768" y="6357958"/>
            <a:ext cx="857256" cy="369332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Меню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6" name="TextBox 15">
            <a:hlinkClick r:id="" action="ppaction://hlinkshowjump?jump=previousslide"/>
          </p:cNvPr>
          <p:cNvSpPr txBox="1"/>
          <p:nvPr/>
        </p:nvSpPr>
        <p:spPr>
          <a:xfrm>
            <a:off x="6215074" y="6357958"/>
            <a:ext cx="857256" cy="369332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Назад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20" y="142852"/>
            <a:ext cx="8643998" cy="3293209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Это интересно: 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Однажды 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ноябре 1594 года во дворе Генриха </a:t>
            </a:r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IV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(Франция) Нидерландский посланник рассказал об известной задаче знаменитого математика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Адриска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Ван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Ромена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Это был вызов математикам всего мира. Речь шла о решении уравнения 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45-й 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степени. В списке тех, кому следовало направить его научный вызов, Ван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Ромен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не указал ни одного француза и посланник заметил, что по видимому, во Франции нет математиков. “Но почему же? - возразил король. У меня есть математик и весьма выдающийся”. Он послал за Виетом 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Франсуа. 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Один корень Виет нашел сразу же, а на следующее утро представил 22 решения этого уравнения. </a:t>
            </a:r>
          </a:p>
        </p:txBody>
      </p:sp>
      <p:pic>
        <p:nvPicPr>
          <p:cNvPr id="5" name="Рисунок 4" descr="eff3849b6a194472f98da97d599f2ecc.jpg"/>
          <p:cNvPicPr>
            <a:picLocks noChangeAspect="1"/>
          </p:cNvPicPr>
          <p:nvPr/>
        </p:nvPicPr>
        <p:blipFill>
          <a:blip r:embed="rId2"/>
          <a:srcRect l="8678" r="4545"/>
          <a:stretch>
            <a:fillRect/>
          </a:stretch>
        </p:blipFill>
        <p:spPr>
          <a:xfrm>
            <a:off x="285720" y="3571876"/>
            <a:ext cx="4714908" cy="3143272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p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3504" y="3571900"/>
            <a:ext cx="3786214" cy="2428868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>
            <a:hlinkClick r:id="" action="ppaction://hlinkshowjump?jump=nextslide"/>
          </p:cNvPr>
          <p:cNvSpPr txBox="1"/>
          <p:nvPr/>
        </p:nvSpPr>
        <p:spPr>
          <a:xfrm>
            <a:off x="8072462" y="6357958"/>
            <a:ext cx="857256" cy="369332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Далее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TextBox 11">
            <a:hlinkClick r:id="rId4" action="ppaction://hlinksldjump"/>
          </p:cNvPr>
          <p:cNvSpPr txBox="1"/>
          <p:nvPr/>
        </p:nvSpPr>
        <p:spPr>
          <a:xfrm>
            <a:off x="7143768" y="6357958"/>
            <a:ext cx="857256" cy="369332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Меню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TextBox 12">
            <a:hlinkClick r:id="" action="ppaction://hlinkshowjump?jump=previousslide"/>
          </p:cNvPr>
          <p:cNvSpPr txBox="1"/>
          <p:nvPr/>
        </p:nvSpPr>
        <p:spPr>
          <a:xfrm>
            <a:off x="6215074" y="6357958"/>
            <a:ext cx="857256" cy="369332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Назад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-71462"/>
            <a:ext cx="9144000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Основные виды уравнений высших степеней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844" y="785794"/>
            <a:ext cx="4429156" cy="1938992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/>
            <a:r>
              <a:rPr lang="ru-RU" sz="2000" b="1" dirty="0" smtClean="0"/>
              <a:t>1. Очевидная замена.</a:t>
            </a:r>
            <a:endParaRPr lang="ru-RU" sz="2000" b="1" dirty="0"/>
          </a:p>
          <a:p>
            <a:pPr marL="457200" indent="-457200"/>
            <a:r>
              <a:rPr lang="ru-RU" sz="2000" i="1" dirty="0" smtClean="0"/>
              <a:t>Биквадратные:</a:t>
            </a:r>
            <a:r>
              <a:rPr lang="ru-RU" sz="2000" b="1" i="1" dirty="0" smtClean="0"/>
              <a:t> </a:t>
            </a:r>
            <a:r>
              <a:rPr lang="en-US" sz="2000" b="1" i="1" dirty="0" smtClean="0"/>
              <a:t>ax</a:t>
            </a:r>
            <a:r>
              <a:rPr lang="ru-RU" sz="2000" b="1" i="1" dirty="0"/>
              <a:t>⁴+</a:t>
            </a:r>
            <a:r>
              <a:rPr lang="en-US" sz="2000" b="1" i="1" dirty="0" err="1"/>
              <a:t>bx</a:t>
            </a:r>
            <a:r>
              <a:rPr lang="ru-RU" sz="2000" b="1" i="1" dirty="0"/>
              <a:t>²+</a:t>
            </a:r>
            <a:r>
              <a:rPr lang="en-US" sz="2000" b="1" i="1" dirty="0"/>
              <a:t>c</a:t>
            </a:r>
            <a:r>
              <a:rPr lang="ru-RU" sz="2000" b="1" i="1" dirty="0"/>
              <a:t>=</a:t>
            </a:r>
            <a:r>
              <a:rPr lang="en-US" sz="2000" b="1" i="1" dirty="0"/>
              <a:t>o</a:t>
            </a:r>
            <a:r>
              <a:rPr lang="ru-RU" sz="2000" b="1" i="1" dirty="0"/>
              <a:t>, где </a:t>
            </a:r>
            <a:r>
              <a:rPr lang="en-US" sz="2000" b="1" i="1" dirty="0"/>
              <a:t>a</a:t>
            </a:r>
            <a:r>
              <a:rPr lang="ru-RU" sz="2000" b="1" i="1" dirty="0"/>
              <a:t>≠</a:t>
            </a:r>
            <a:r>
              <a:rPr lang="ru-RU" sz="2000" b="1" i="1" dirty="0" smtClean="0"/>
              <a:t>0</a:t>
            </a:r>
            <a:r>
              <a:rPr lang="ru-RU" sz="2000" i="1" dirty="0" smtClean="0"/>
              <a:t>,</a:t>
            </a:r>
          </a:p>
          <a:p>
            <a:pPr marL="457200" indent="-457200"/>
            <a:r>
              <a:rPr lang="ru-RU" sz="2000" i="1" dirty="0" smtClean="0"/>
              <a:t>приводимые к (</a:t>
            </a:r>
            <a:r>
              <a:rPr lang="ru-RU" sz="2000" i="1" dirty="0" err="1" smtClean="0"/>
              <a:t>би</a:t>
            </a:r>
            <a:r>
              <a:rPr lang="ru-RU" sz="2000" i="1" dirty="0" smtClean="0"/>
              <a:t>)квадратным</a:t>
            </a:r>
          </a:p>
          <a:p>
            <a:r>
              <a:rPr lang="ru-RU" sz="2000" b="1" dirty="0" smtClean="0"/>
              <a:t>Примеры: </a:t>
            </a:r>
            <a:r>
              <a:rPr lang="ru-RU" sz="2000" dirty="0" smtClean="0"/>
              <a:t>2х⁴+х²-1=0 </a:t>
            </a:r>
          </a:p>
          <a:p>
            <a:r>
              <a:rPr lang="ru-RU" sz="2000" dirty="0" smtClean="0"/>
              <a:t>                     (х²+3х+1)( х²+3х+3)+1=0</a:t>
            </a:r>
          </a:p>
          <a:p>
            <a:r>
              <a:rPr lang="ru-RU" sz="2000" dirty="0" smtClean="0"/>
              <a:t>                     (х+3)⁴-3(х+3)²+2=0</a:t>
            </a:r>
            <a:r>
              <a:rPr lang="en-US" sz="2000" dirty="0" smtClean="0"/>
              <a:t> </a:t>
            </a:r>
            <a:endParaRPr lang="ru-RU" sz="20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4643438" y="785794"/>
            <a:ext cx="4286280" cy="2554545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/>
              <a:t>3. Выгодный </a:t>
            </a:r>
            <a:r>
              <a:rPr lang="ru-RU" sz="2000" b="1" dirty="0"/>
              <a:t>способ группировки </a:t>
            </a:r>
            <a:r>
              <a:rPr lang="ru-RU" sz="2000" b="1" dirty="0" smtClean="0"/>
              <a:t>множителей.</a:t>
            </a:r>
            <a:endParaRPr lang="ru-RU" sz="2000" dirty="0" smtClean="0"/>
          </a:p>
          <a:p>
            <a:pPr algn="ctr"/>
            <a:r>
              <a:rPr lang="ru-RU" sz="2000" b="1" i="1" dirty="0"/>
              <a:t>(</a:t>
            </a:r>
            <a:r>
              <a:rPr lang="ru-RU" sz="2000" b="1" i="1" dirty="0" err="1"/>
              <a:t>х+</a:t>
            </a:r>
            <a:r>
              <a:rPr lang="en-US" sz="2000" b="1" i="1" dirty="0"/>
              <a:t>a</a:t>
            </a:r>
            <a:r>
              <a:rPr lang="ru-RU" sz="2000" b="1" i="1" dirty="0"/>
              <a:t>)(</a:t>
            </a:r>
            <a:r>
              <a:rPr lang="ru-RU" sz="2000" b="1" i="1" dirty="0" err="1"/>
              <a:t>х+</a:t>
            </a:r>
            <a:r>
              <a:rPr lang="en-US" sz="2000" b="1" i="1" dirty="0"/>
              <a:t>b</a:t>
            </a:r>
            <a:r>
              <a:rPr lang="ru-RU" sz="2000" b="1" i="1" dirty="0"/>
              <a:t>)(</a:t>
            </a:r>
            <a:r>
              <a:rPr lang="ru-RU" sz="2000" b="1" i="1" dirty="0" err="1"/>
              <a:t>х+</a:t>
            </a:r>
            <a:r>
              <a:rPr lang="en-US" sz="2000" b="1" i="1" dirty="0"/>
              <a:t>c</a:t>
            </a:r>
            <a:r>
              <a:rPr lang="ru-RU" sz="2000" b="1" i="1" dirty="0"/>
              <a:t>)(</a:t>
            </a:r>
            <a:r>
              <a:rPr lang="ru-RU" sz="2000" b="1" i="1" dirty="0" err="1"/>
              <a:t>х+</a:t>
            </a:r>
            <a:r>
              <a:rPr lang="en-US" sz="2000" b="1" i="1" dirty="0"/>
              <a:t>d</a:t>
            </a:r>
            <a:r>
              <a:rPr lang="ru-RU" sz="2000" b="1" i="1" dirty="0" smtClean="0"/>
              <a:t>)=А</a:t>
            </a:r>
          </a:p>
          <a:p>
            <a:r>
              <a:rPr lang="ru-RU" sz="2000" b="1" i="1" dirty="0" smtClean="0"/>
              <a:t>или        (</a:t>
            </a:r>
            <a:r>
              <a:rPr lang="ru-RU" sz="2000" b="1" i="1" dirty="0" err="1" smtClean="0"/>
              <a:t>х+</a:t>
            </a:r>
            <a:r>
              <a:rPr lang="en-US" sz="2000" b="1" i="1" dirty="0" smtClean="0"/>
              <a:t>a</a:t>
            </a:r>
            <a:r>
              <a:rPr lang="ru-RU" sz="2000" b="1" i="1" dirty="0" smtClean="0"/>
              <a:t>)(</a:t>
            </a:r>
            <a:r>
              <a:rPr lang="ru-RU" sz="2000" b="1" i="1" dirty="0" err="1" smtClean="0"/>
              <a:t>х+</a:t>
            </a:r>
            <a:r>
              <a:rPr lang="en-US" sz="2000" b="1" i="1" dirty="0" smtClean="0"/>
              <a:t>b</a:t>
            </a:r>
            <a:r>
              <a:rPr lang="ru-RU" sz="2000" b="1" i="1" dirty="0" smtClean="0"/>
              <a:t>)(</a:t>
            </a:r>
            <a:r>
              <a:rPr lang="ru-RU" sz="2000" b="1" i="1" dirty="0" err="1" smtClean="0"/>
              <a:t>х+</a:t>
            </a:r>
            <a:r>
              <a:rPr lang="en-US" sz="2000" b="1" i="1" dirty="0" smtClean="0"/>
              <a:t>c</a:t>
            </a:r>
            <a:r>
              <a:rPr lang="ru-RU" sz="2000" b="1" i="1" dirty="0" smtClean="0"/>
              <a:t>)(</a:t>
            </a:r>
            <a:r>
              <a:rPr lang="ru-RU" sz="2000" b="1" i="1" dirty="0" err="1" smtClean="0"/>
              <a:t>х+</a:t>
            </a:r>
            <a:r>
              <a:rPr lang="en-US" sz="2000" b="1" i="1" dirty="0" smtClean="0"/>
              <a:t>d</a:t>
            </a:r>
            <a:r>
              <a:rPr lang="ru-RU" sz="2000" b="1" i="1" dirty="0" smtClean="0"/>
              <a:t>)</a:t>
            </a:r>
            <a:r>
              <a:rPr lang="ru-RU" sz="2000" b="1" i="1" dirty="0" err="1" smtClean="0"/>
              <a:t>=Вх</a:t>
            </a:r>
            <a:r>
              <a:rPr lang="ru-RU" sz="2000" b="1" i="1" dirty="0" smtClean="0"/>
              <a:t>²</a:t>
            </a:r>
          </a:p>
          <a:p>
            <a:pPr lvl="0"/>
            <a:r>
              <a:rPr lang="ru-RU" sz="2000" b="1" dirty="0" smtClean="0"/>
              <a:t>Примеры: </a:t>
            </a:r>
            <a:r>
              <a:rPr lang="ru-RU" sz="2000" dirty="0"/>
              <a:t>(х+3)(х+1)(х+5)(х+7</a:t>
            </a:r>
            <a:r>
              <a:rPr lang="ru-RU" sz="2000" dirty="0" smtClean="0"/>
              <a:t>)=-16</a:t>
            </a:r>
          </a:p>
          <a:p>
            <a:pPr lvl="0"/>
            <a:r>
              <a:rPr lang="ru-RU" sz="2000" dirty="0" smtClean="0"/>
              <a:t>               (х-4)(х+2)(х+8)(х+14)=1204</a:t>
            </a:r>
          </a:p>
          <a:p>
            <a:r>
              <a:rPr lang="ru-RU" sz="2000" dirty="0" smtClean="0"/>
              <a:t>               (х+2)(х+3)(х+8)(х+12)=4х² </a:t>
            </a:r>
          </a:p>
          <a:p>
            <a:r>
              <a:rPr lang="ru-RU" sz="2000" dirty="0" smtClean="0"/>
              <a:t>               4(х+5)(х+6)(х+10)(х+12)-3х²=0</a:t>
            </a:r>
            <a:r>
              <a:rPr lang="ru-RU" sz="2000" dirty="0"/>
              <a:t> 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42844" y="2797916"/>
            <a:ext cx="4429156" cy="1631216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/>
              <a:t>2. Неочевидная (завуалированная) замена.</a:t>
            </a:r>
            <a:endParaRPr lang="ru-RU" sz="2000" b="1" dirty="0"/>
          </a:p>
          <a:p>
            <a:r>
              <a:rPr lang="ru-RU" sz="2000" b="1" dirty="0" smtClean="0"/>
              <a:t>Примеры: </a:t>
            </a:r>
            <a:r>
              <a:rPr lang="ru-RU" sz="2000" dirty="0"/>
              <a:t>(</a:t>
            </a:r>
            <a:r>
              <a:rPr lang="ru-RU" sz="2000" dirty="0" smtClean="0"/>
              <a:t>х²-6х)²-2(х-3)²=81</a:t>
            </a:r>
          </a:p>
          <a:p>
            <a:r>
              <a:rPr lang="ru-RU" sz="2000" dirty="0" smtClean="0"/>
              <a:t>                     (8х²-3х+1)²=32х²-12х+1</a:t>
            </a:r>
          </a:p>
          <a:p>
            <a:r>
              <a:rPr lang="ru-RU" sz="2000" dirty="0" smtClean="0"/>
              <a:t>                     (х²+х+1)²-3х²-3х-1=0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643438" y="3413469"/>
            <a:ext cx="4286280" cy="1015663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/>
              <a:t>4. Возвратные уравнения.</a:t>
            </a:r>
            <a:endParaRPr lang="ru-RU" sz="2000" dirty="0" smtClean="0"/>
          </a:p>
          <a:p>
            <a:pPr lvl="0" algn="ctr"/>
            <a:r>
              <a:rPr lang="en-US" sz="2000" b="1" i="1" dirty="0" smtClean="0"/>
              <a:t>a</a:t>
            </a:r>
            <a:r>
              <a:rPr lang="ru-RU" sz="2000" b="1" i="1" dirty="0"/>
              <a:t>х⁴+</a:t>
            </a:r>
            <a:r>
              <a:rPr lang="en-US" sz="2000" b="1" i="1" dirty="0"/>
              <a:t>b</a:t>
            </a:r>
            <a:r>
              <a:rPr lang="ru-RU" sz="2000" b="1" i="1" dirty="0"/>
              <a:t>х³+</a:t>
            </a:r>
            <a:r>
              <a:rPr lang="en-US" sz="2000" b="1" i="1" dirty="0"/>
              <a:t>c</a:t>
            </a:r>
            <a:r>
              <a:rPr lang="ru-RU" sz="2000" b="1" i="1" dirty="0" err="1" smtClean="0"/>
              <a:t>х²+</a:t>
            </a:r>
            <a:r>
              <a:rPr lang="en-US" sz="2000" b="1" i="1" dirty="0" smtClean="0"/>
              <a:t>b</a:t>
            </a:r>
            <a:r>
              <a:rPr lang="ru-RU" sz="2000" b="1" i="1" dirty="0" err="1" smtClean="0"/>
              <a:t>х+</a:t>
            </a:r>
            <a:r>
              <a:rPr lang="en-US" sz="2000" b="1" i="1" dirty="0" smtClean="0"/>
              <a:t>a</a:t>
            </a:r>
            <a:r>
              <a:rPr lang="ru-RU" sz="2000" b="1" i="1" dirty="0" smtClean="0"/>
              <a:t>=0</a:t>
            </a:r>
            <a:r>
              <a:rPr lang="ru-RU" sz="2000" b="1" i="1" dirty="0"/>
              <a:t>, где </a:t>
            </a:r>
            <a:r>
              <a:rPr lang="en-US" sz="2000" b="1" i="1" dirty="0"/>
              <a:t>a</a:t>
            </a:r>
            <a:r>
              <a:rPr lang="ru-RU" sz="2000" b="1" i="1" dirty="0"/>
              <a:t>≠</a:t>
            </a:r>
            <a:r>
              <a:rPr lang="ru-RU" sz="2000" b="1" i="1" dirty="0" smtClean="0"/>
              <a:t>0</a:t>
            </a:r>
          </a:p>
          <a:p>
            <a:r>
              <a:rPr lang="ru-RU" sz="2000" b="1" dirty="0" smtClean="0"/>
              <a:t>Пример: </a:t>
            </a:r>
            <a:r>
              <a:rPr lang="ru-RU" sz="2000" dirty="0" smtClean="0">
                <a:solidFill>
                  <a:srgbClr val="000000"/>
                </a:solidFill>
                <a:cs typeface="Arial" charset="0"/>
              </a:rPr>
              <a:t>х⁴-5х³+6х²-5х+1=0</a:t>
            </a:r>
            <a:endParaRPr lang="ru-RU" sz="2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42844" y="4500570"/>
            <a:ext cx="4429156" cy="1631216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/>
              <a:t>5. Однородные уравнения.</a:t>
            </a:r>
          </a:p>
          <a:p>
            <a:pPr algn="ctr"/>
            <a:r>
              <a:rPr lang="en-US" sz="2000" b="1" i="1" dirty="0" smtClean="0"/>
              <a:t>au²+buv+cv²=0</a:t>
            </a:r>
            <a:r>
              <a:rPr lang="ru-RU" sz="2000" b="1" i="1" dirty="0" smtClean="0"/>
              <a:t>, где </a:t>
            </a:r>
            <a:r>
              <a:rPr lang="en-US" sz="2000" b="1" i="1" dirty="0" err="1" smtClean="0"/>
              <a:t>a,b,c</a:t>
            </a:r>
            <a:r>
              <a:rPr lang="en-US" sz="2000" b="1" i="1" dirty="0" smtClean="0"/>
              <a:t> </a:t>
            </a:r>
            <a:r>
              <a:rPr lang="ru-RU" sz="2000" b="1" i="1" dirty="0" smtClean="0"/>
              <a:t>≠</a:t>
            </a:r>
            <a:r>
              <a:rPr lang="en-US" sz="2000" b="1" i="1" dirty="0" smtClean="0"/>
              <a:t>0</a:t>
            </a:r>
            <a:endParaRPr lang="ru-RU" sz="2000" b="1" i="1" dirty="0" smtClean="0"/>
          </a:p>
          <a:p>
            <a:pPr lvl="0"/>
            <a:r>
              <a:rPr lang="ru-RU" sz="2000" b="1" dirty="0" smtClean="0"/>
              <a:t>Примеры:</a:t>
            </a:r>
            <a:r>
              <a:rPr lang="en-US" sz="2000" b="1" dirty="0" smtClean="0"/>
              <a:t> </a:t>
            </a:r>
            <a:r>
              <a:rPr lang="ru-RU" sz="2000" dirty="0"/>
              <a:t>(х²-2х+2)²+3х(х²-2х+2)=</a:t>
            </a:r>
            <a:r>
              <a:rPr lang="ru-RU" sz="2000" dirty="0" smtClean="0"/>
              <a:t>10х²</a:t>
            </a:r>
          </a:p>
          <a:p>
            <a:pPr lvl="0"/>
            <a:r>
              <a:rPr lang="ru-RU" sz="2000" dirty="0" smtClean="0"/>
              <a:t>                     (2х-1)²+(2х-1)(х+2)-2(х+2)²=0</a:t>
            </a:r>
          </a:p>
          <a:p>
            <a:pPr lvl="0"/>
            <a:r>
              <a:rPr lang="ru-RU" sz="2000" dirty="0" smtClean="0"/>
              <a:t>                     (х²-х+1)⁴-6х²(х²-х+1)²+5х⁴=0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43438" y="4500570"/>
            <a:ext cx="4286280" cy="1631216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/>
              <a:t>6. Особые случаи.</a:t>
            </a:r>
          </a:p>
          <a:p>
            <a:pPr algn="ctr"/>
            <a:r>
              <a:rPr lang="ru-RU" sz="2000" b="1" i="1" dirty="0" smtClean="0"/>
              <a:t>(</a:t>
            </a:r>
            <a:r>
              <a:rPr lang="ru-RU" sz="2000" b="1" i="1" dirty="0" err="1" smtClean="0"/>
              <a:t>х+а</a:t>
            </a:r>
            <a:r>
              <a:rPr lang="ru-RU" sz="2000" b="1" i="1" dirty="0" smtClean="0"/>
              <a:t>)</a:t>
            </a:r>
            <a:r>
              <a:rPr lang="en-US" sz="2000" b="1" i="1" dirty="0" smtClean="0"/>
              <a:t>ⁿ</a:t>
            </a:r>
            <a:r>
              <a:rPr lang="ru-RU" sz="2000" b="1" i="1" dirty="0" smtClean="0"/>
              <a:t>+(</a:t>
            </a:r>
            <a:r>
              <a:rPr lang="ru-RU" sz="2000" b="1" i="1" dirty="0" err="1" smtClean="0"/>
              <a:t>х+</a:t>
            </a:r>
            <a:r>
              <a:rPr lang="en-US" sz="2000" b="1" i="1" dirty="0" smtClean="0"/>
              <a:t>b</a:t>
            </a:r>
            <a:r>
              <a:rPr lang="ru-RU" sz="2000" b="1" i="1" dirty="0" smtClean="0"/>
              <a:t>)</a:t>
            </a:r>
            <a:r>
              <a:rPr lang="en-US" sz="2000" b="1" i="1" dirty="0" smtClean="0"/>
              <a:t>ⁿ</a:t>
            </a:r>
            <a:r>
              <a:rPr lang="ru-RU" sz="2000" b="1" i="1" dirty="0" smtClean="0"/>
              <a:t>=С</a:t>
            </a:r>
          </a:p>
          <a:p>
            <a:r>
              <a:rPr lang="ru-RU" sz="2000" b="1" dirty="0" smtClean="0"/>
              <a:t>Примеры: </a:t>
            </a:r>
            <a:r>
              <a:rPr lang="ru-RU" sz="2000" dirty="0" smtClean="0"/>
              <a:t>(х+1)⁴+(х+5)⁴=32</a:t>
            </a:r>
          </a:p>
          <a:p>
            <a:r>
              <a:rPr lang="ru-RU" sz="2000" b="1" dirty="0" smtClean="0"/>
              <a:t>                      </a:t>
            </a:r>
            <a:r>
              <a:rPr lang="ru-RU" sz="2000" dirty="0" smtClean="0"/>
              <a:t>(х+1)⁵+(х+5)⁵=242(х+1)</a:t>
            </a:r>
          </a:p>
          <a:p>
            <a:r>
              <a:rPr lang="ru-RU" sz="2000" dirty="0" smtClean="0"/>
              <a:t>                      (х-6)⁶+(х-4)⁶=64</a:t>
            </a:r>
          </a:p>
        </p:txBody>
      </p:sp>
      <p:sp>
        <p:nvSpPr>
          <p:cNvPr id="22" name="TextBox 21">
            <a:hlinkClick r:id="" action="ppaction://hlinkshowjump?jump=nextslide"/>
          </p:cNvPr>
          <p:cNvSpPr txBox="1"/>
          <p:nvPr/>
        </p:nvSpPr>
        <p:spPr>
          <a:xfrm>
            <a:off x="8072462" y="6357958"/>
            <a:ext cx="857256" cy="369332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Далее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3" name="TextBox 22">
            <a:hlinkClick r:id="rId2" action="ppaction://hlinksldjump"/>
          </p:cNvPr>
          <p:cNvSpPr txBox="1"/>
          <p:nvPr/>
        </p:nvSpPr>
        <p:spPr>
          <a:xfrm>
            <a:off x="7143768" y="6357958"/>
            <a:ext cx="857256" cy="369332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Меню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4" name="TextBox 23">
            <a:hlinkClick r:id="" action="ppaction://hlinkshowjump?jump=previousslide"/>
          </p:cNvPr>
          <p:cNvSpPr txBox="1"/>
          <p:nvPr/>
        </p:nvSpPr>
        <p:spPr>
          <a:xfrm>
            <a:off x="6215074" y="6357958"/>
            <a:ext cx="857256" cy="369332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Назад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1331</TotalTime>
  <Words>2513</Words>
  <Application>Microsoft Office PowerPoint</Application>
  <PresentationFormat>Экран (4:3)</PresentationFormat>
  <Paragraphs>449</Paragraphs>
  <Slides>22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infinity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Nech</dc:creator>
  <cp:lastModifiedBy>Алиночка</cp:lastModifiedBy>
  <cp:revision>166</cp:revision>
  <dcterms:created xsi:type="dcterms:W3CDTF">2010-02-28T17:38:13Z</dcterms:created>
  <dcterms:modified xsi:type="dcterms:W3CDTF">2013-02-10T19:40:00Z</dcterms:modified>
</cp:coreProperties>
</file>