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FF0066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9500" y="1560510"/>
            <a:ext cx="80645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Табличные информационные модели</a:t>
            </a: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925" y="3000372"/>
            <a:ext cx="2495550" cy="25193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443914" cy="371476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Таблица типа ОО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таблица, в которой описываются пары объектов имеющих только одно свойство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86808" cy="4857785"/>
        </p:xfrm>
        <a:graphic>
          <a:graphicData uri="http://schemas.openxmlformats.org/drawingml/2006/table">
            <a:tbl>
              <a:tblPr/>
              <a:tblGrid>
                <a:gridCol w="2554664"/>
                <a:gridCol w="1853530"/>
                <a:gridCol w="1937442"/>
                <a:gridCol w="1941172"/>
              </a:tblGrid>
              <a:tr h="9715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Ученик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Период обучения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четв.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четв.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1-е полуг.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Баутин Дима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Школина Ира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Зайцев Илья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</a:tbl>
          </a:graphicData>
        </a:graphic>
      </p:graphicFrame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0" y="0"/>
            <a:ext cx="57150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Таблица 2. </a:t>
            </a:r>
            <a:r>
              <a:rPr lang="ru-RU" sz="2400" b="1" dirty="0" smtClean="0">
                <a:latin typeface="Arial" charset="0"/>
              </a:rPr>
              <a:t>Оценки </a:t>
            </a:r>
            <a:r>
              <a:rPr lang="ru-RU" sz="2400" b="1" dirty="0">
                <a:latin typeface="Arial" charset="0"/>
              </a:rPr>
              <a:t>по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3"/>
          <a:ext cx="8715436" cy="2252224"/>
        </p:xfrm>
        <a:graphic>
          <a:graphicData uri="http://schemas.openxmlformats.org/drawingml/2006/table">
            <a:tbl>
              <a:tblPr/>
              <a:tblGrid>
                <a:gridCol w="4357718"/>
                <a:gridCol w="4357718"/>
              </a:tblGrid>
              <a:tr h="6191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Название класса первых объектов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Название класса вторых объектов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19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  <a:cs typeface="Times New Roman"/>
                        </a:rPr>
                        <a:t>Название вторых объектов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19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Название первых объектов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Значение свойства пары объектов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3929066"/>
            <a:ext cx="8572560" cy="27392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C00CC"/>
                </a:solidFill>
                <a:effectLst/>
                <a:ea typeface="Times New Roman" pitchFamily="18" charset="0"/>
                <a:cs typeface="Arial" pitchFamily="34" charset="0"/>
              </a:rPr>
              <a:t>Порядок построения таблицы ОО: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Выделить объекты и свойства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Назвать класс первых и вторых объектов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Вписать названия первых и вторых объектов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Вписать значения свойств в ячейки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7087"/>
            <a:ext cx="835824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Схема таблицы ОО</a:t>
            </a:r>
            <a:endParaRPr lang="ru-RU" sz="5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4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286808" cy="4857785"/>
        </p:xfrm>
        <a:graphic>
          <a:graphicData uri="http://schemas.openxmlformats.org/drawingml/2006/table">
            <a:tbl>
              <a:tblPr/>
              <a:tblGrid>
                <a:gridCol w="2554664"/>
                <a:gridCol w="1853530"/>
                <a:gridCol w="1937442"/>
                <a:gridCol w="1941172"/>
              </a:tblGrid>
              <a:tr h="9715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Ученик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Период обучения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четв.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четв.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1-е полуг.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Баутин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Дима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Школина Ира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Зайцев Илья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</a:tbl>
          </a:graphicData>
        </a:graphic>
      </p:graphicFrame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0" y="0"/>
            <a:ext cx="57150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Таблица 2. </a:t>
            </a:r>
            <a:r>
              <a:rPr lang="ru-RU" sz="2400" b="1" dirty="0" smtClean="0">
                <a:latin typeface="Arial" charset="0"/>
              </a:rPr>
              <a:t>Оценки </a:t>
            </a:r>
            <a:r>
              <a:rPr lang="ru-RU" sz="2400" b="1" dirty="0">
                <a:latin typeface="Arial" charset="0"/>
              </a:rPr>
              <a:t>по информатике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285860"/>
            <a:ext cx="2507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/>
                <a:cs typeface="Times New Roman"/>
              </a:rPr>
              <a:t>класс </a:t>
            </a:r>
            <a:r>
              <a:rPr lang="ru-RU" b="1" dirty="0" smtClean="0">
                <a:ea typeface="Times New Roman"/>
                <a:cs typeface="Times New Roman"/>
              </a:rPr>
              <a:t>первых объектов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1285860"/>
            <a:ext cx="2593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/>
                <a:cs typeface="Times New Roman"/>
              </a:rPr>
              <a:t>класса вторых объектов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214818"/>
            <a:ext cx="111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/>
                <a:cs typeface="Times New Roman"/>
              </a:rPr>
              <a:t>объектов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5214950"/>
            <a:ext cx="111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/>
                <a:cs typeface="Times New Roman"/>
              </a:rPr>
              <a:t>объектов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6215082"/>
            <a:ext cx="111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/>
                <a:cs typeface="Times New Roman"/>
              </a:rPr>
              <a:t>объектов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3286124"/>
            <a:ext cx="111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/>
                <a:cs typeface="Times New Roman"/>
              </a:rPr>
              <a:t>объектов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3214686"/>
            <a:ext cx="111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/>
                <a:cs typeface="Times New Roman"/>
              </a:rPr>
              <a:t>объектов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72330" y="3214686"/>
            <a:ext cx="111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Times New Roman"/>
                <a:cs typeface="Times New Roman"/>
              </a:rPr>
              <a:t>объектов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3929066"/>
            <a:ext cx="171451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свойства пары объектов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5000636"/>
            <a:ext cx="178595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свойства пары объектов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86578" y="5929330"/>
            <a:ext cx="185738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свойства пары объектов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86578" y="4000504"/>
            <a:ext cx="185738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свойства пары объектов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28926" y="5857892"/>
            <a:ext cx="185738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свойства пары объектов</a:t>
            </a:r>
            <a:endParaRPr lang="ru-RU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910" y="1785926"/>
            <a:ext cx="7848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преимущества обеспечивают табличные модели по сравнению со словесным описанием?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Любое ли словесное описание можно заменить таблицей?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Приведите примеры таблиц, с которыми вы сталкивались в жизни.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Всегда ли удобно табличное представление информации?</a:t>
            </a: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1010" y="6222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Давайте обсудим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84238"/>
          </a:xfrm>
        </p:spPr>
        <p:txBody>
          <a:bodyPr/>
          <a:lstStyle/>
          <a:p>
            <a:r>
              <a:rPr lang="ru-RU" sz="4400" dirty="0"/>
              <a:t>Таблицы вокруг нас</a:t>
            </a:r>
          </a:p>
        </p:txBody>
      </p:sp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50" y="1773238"/>
            <a:ext cx="3657600" cy="260985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</p:pic>
      <p:pic>
        <p:nvPicPr>
          <p:cNvPr id="6" name="Picture 1031" descr="j033824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644900"/>
            <a:ext cx="3097212" cy="24479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" name="Text Box 1033"/>
          <p:cNvSpPr txBox="1">
            <a:spLocks noChangeArrowheads="1"/>
          </p:cNvSpPr>
          <p:nvPr/>
        </p:nvSpPr>
        <p:spPr bwMode="auto">
          <a:xfrm>
            <a:off x="4716463" y="2708275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hlink"/>
                </a:solidFill>
                <a:latin typeface="Tahoma" pitchFamily="34" charset="0"/>
              </a:rPr>
              <a:t>Вычислительные</a:t>
            </a: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5940425" y="54451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hlink"/>
                </a:solidFill>
                <a:latin typeface="Tahoma" pitchFamily="34" charset="0"/>
              </a:rPr>
              <a:t>Медицинские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33575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универсальное средство представления информации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000108"/>
          <a:ext cx="8429685" cy="4610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675813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День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Осадки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Температура (градусы С)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Давление (мм. </a:t>
                      </a:r>
                      <a:r>
                        <a:rPr lang="ru-RU" sz="2300" dirty="0" err="1" smtClean="0"/>
                        <a:t>рт</a:t>
                      </a:r>
                      <a:r>
                        <a:rPr lang="ru-RU" sz="2300" dirty="0" smtClean="0"/>
                        <a:t>. ст.)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Влажность (%)</a:t>
                      </a:r>
                      <a:endParaRPr lang="ru-RU" sz="2300" dirty="0"/>
                    </a:p>
                  </a:txBody>
                  <a:tcPr/>
                </a:tc>
              </a:tr>
              <a:tr h="675813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15.03.97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Снег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-3,5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746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67</a:t>
                      </a:r>
                      <a:endParaRPr lang="ru-RU" sz="2300" dirty="0"/>
                    </a:p>
                  </a:txBody>
                  <a:tcPr/>
                </a:tc>
              </a:tr>
              <a:tr h="675813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16.03.97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Без осадков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0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750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62</a:t>
                      </a:r>
                      <a:endParaRPr lang="ru-RU" sz="2300" dirty="0"/>
                    </a:p>
                  </a:txBody>
                  <a:tcPr/>
                </a:tc>
              </a:tr>
              <a:tr h="764335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17.03.97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Туман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1,0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740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100</a:t>
                      </a:r>
                      <a:endParaRPr lang="ru-RU" sz="2300" dirty="0"/>
                    </a:p>
                  </a:txBody>
                  <a:tcPr/>
                </a:tc>
              </a:tr>
              <a:tr h="675813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18.03.97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Дождь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3,4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745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96</a:t>
                      </a:r>
                      <a:endParaRPr lang="ru-RU" sz="2300" dirty="0"/>
                    </a:p>
                  </a:txBody>
                  <a:tcPr/>
                </a:tc>
              </a:tr>
              <a:tr h="675813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19.03.97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Без осадков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5,2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760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87</a:t>
                      </a:r>
                      <a:endParaRPr lang="ru-RU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214290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Таблица 1.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ПОГОДА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40950" y="6143644"/>
            <a:ext cx="9184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Информационная модель  </a:t>
            </a:r>
            <a:r>
              <a:rPr lang="ru-RU" sz="2800" b="1" dirty="0" smtClean="0">
                <a:solidFill>
                  <a:srgbClr val="008000"/>
                </a:solidFill>
              </a:rPr>
              <a:t>измерения состояния погоды.</a:t>
            </a:r>
            <a:endParaRPr lang="ru-RU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714488"/>
          <a:ext cx="7429550" cy="3786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910"/>
                <a:gridCol w="1485910"/>
                <a:gridCol w="1485910"/>
                <a:gridCol w="1485910"/>
                <a:gridCol w="1485910"/>
              </a:tblGrid>
              <a:tr h="9386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День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Осадки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Температура (градусы С)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Давление (мм. </a:t>
                      </a:r>
                      <a:r>
                        <a:rPr lang="ru-RU" sz="1800" dirty="0" err="1" smtClean="0"/>
                        <a:t>рт</a:t>
                      </a:r>
                      <a:r>
                        <a:rPr lang="ru-RU" sz="1800" dirty="0" smtClean="0"/>
                        <a:t>. ст.)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Влажность (%)</a:t>
                      </a:r>
                      <a:endParaRPr lang="ru-RU" sz="1800" dirty="0"/>
                    </a:p>
                  </a:txBody>
                  <a:tcPr/>
                </a:tc>
              </a:tr>
              <a:tr h="5549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15.03.97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Снег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-3,5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746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67</a:t>
                      </a:r>
                      <a:endParaRPr lang="ru-RU" sz="1800" dirty="0"/>
                    </a:p>
                  </a:txBody>
                  <a:tcPr/>
                </a:tc>
              </a:tr>
              <a:tr h="5549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16.03.97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Без осадков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750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</a:t>
                      </a:r>
                      <a:endParaRPr lang="ru-RU" sz="1800" dirty="0"/>
                    </a:p>
                  </a:txBody>
                  <a:tcPr/>
                </a:tc>
              </a:tr>
              <a:tr h="62767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17.03.97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Туман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740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</a:tr>
              <a:tr h="5549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18.03.97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Дождь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745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96</a:t>
                      </a:r>
                      <a:endParaRPr lang="ru-RU" sz="1800" dirty="0"/>
                    </a:p>
                  </a:txBody>
                  <a:tcPr/>
                </a:tc>
              </a:tr>
              <a:tr h="5549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19.03.97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Без осадков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760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87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214290"/>
            <a:ext cx="3286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Таблица 1.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ПОГОДА</a:t>
            </a:r>
            <a:endParaRPr lang="ru-RU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857224" y="2571744"/>
            <a:ext cx="285752" cy="2928958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532217" y="3532557"/>
            <a:ext cx="22206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Объекты</a:t>
            </a:r>
            <a:endParaRPr lang="ru-RU" sz="3200" dirty="0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5500696" y="-1857412"/>
            <a:ext cx="571503" cy="6000793"/>
          </a:xfrm>
          <a:prstGeom prst="leftBrace">
            <a:avLst>
              <a:gd name="adj1" fmla="val 8333"/>
              <a:gd name="adj2" fmla="val 50214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428604"/>
            <a:ext cx="5143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Свойства объектов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то, о чем идет              речь.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 объектов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класс объектов объединенных каким–то общим признаком.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Свойства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характеристики, признаки объекта. (У каждого свойства есть свое название и значение)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71547"/>
          <a:ext cx="9144000" cy="5572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  <a:gridCol w="1600192"/>
                <a:gridCol w="2057408"/>
                <a:gridCol w="1828800"/>
                <a:gridCol w="1828800"/>
              </a:tblGrid>
              <a:tr h="1595235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Arial" pitchFamily="34" charset="0"/>
                          <a:cs typeface="Arial" pitchFamily="34" charset="0"/>
                        </a:rPr>
                        <a:t>День</a:t>
                      </a:r>
                      <a:endParaRPr lang="ru-RU" sz="2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Arial" pitchFamily="34" charset="0"/>
                          <a:cs typeface="Arial" pitchFamily="34" charset="0"/>
                        </a:rPr>
                        <a:t>Осадки</a:t>
                      </a:r>
                      <a:endParaRPr lang="ru-RU" sz="2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Arial" pitchFamily="34" charset="0"/>
                          <a:cs typeface="Arial" pitchFamily="34" charset="0"/>
                        </a:rPr>
                        <a:t>Температура (градусы С)</a:t>
                      </a:r>
                      <a:endParaRPr lang="ru-RU" sz="2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Arial" pitchFamily="34" charset="0"/>
                          <a:cs typeface="Arial" pitchFamily="34" charset="0"/>
                        </a:rPr>
                        <a:t>Давление (мм. </a:t>
                      </a:r>
                      <a:r>
                        <a:rPr lang="ru-RU" sz="2300" b="1" dirty="0" err="1" smtClean="0">
                          <a:latin typeface="Arial" pitchFamily="34" charset="0"/>
                          <a:cs typeface="Arial" pitchFamily="34" charset="0"/>
                        </a:rPr>
                        <a:t>рт</a:t>
                      </a:r>
                      <a:r>
                        <a:rPr lang="ru-RU" sz="2300" b="1" dirty="0" smtClean="0">
                          <a:latin typeface="Arial" pitchFamily="34" charset="0"/>
                          <a:cs typeface="Arial" pitchFamily="34" charset="0"/>
                        </a:rPr>
                        <a:t>. ст.)</a:t>
                      </a:r>
                      <a:endParaRPr lang="ru-RU" sz="2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Arial" pitchFamily="34" charset="0"/>
                          <a:cs typeface="Arial" pitchFamily="34" charset="0"/>
                        </a:rPr>
                        <a:t>Влажность (%)</a:t>
                      </a:r>
                      <a:endParaRPr lang="ru-RU" sz="2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071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15.03.97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Снег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-3,5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746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4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16.03.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Без осадков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642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17.03.97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Туман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740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071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18.03.97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Дождь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745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453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19.03.97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Без осадков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760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388" y="0"/>
            <a:ext cx="2714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Таблица 1.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ПОГОДА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00372"/>
            <a:ext cx="1857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Объект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428604"/>
            <a:ext cx="628654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Свойства объектов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786190"/>
            <a:ext cx="18490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Объект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4572008"/>
            <a:ext cx="18490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Объект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5357826"/>
            <a:ext cx="1857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Объект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6143644"/>
            <a:ext cx="18490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Объект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28794" y="1928802"/>
            <a:ext cx="1500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Свойство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1928802"/>
            <a:ext cx="1500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Свойство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5008" y="1928802"/>
            <a:ext cx="1500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Свойство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00958" y="1928802"/>
            <a:ext cx="1428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Свойство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214290"/>
            <a:ext cx="1857356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Класс объектов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7150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Таблица типа ОС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таблица в которой рассматриваются объекты принадлежащие одному классу и все свойства относятся не к группе объектов, а к какому–то одному объекту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142984"/>
          <a:ext cx="8358246" cy="2082108"/>
        </p:xfrm>
        <a:graphic>
          <a:graphicData uri="http://schemas.openxmlformats.org/drawingml/2006/table">
            <a:tbl>
              <a:tblPr/>
              <a:tblGrid>
                <a:gridCol w="4178687"/>
                <a:gridCol w="4179559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Название класса объектов</a:t>
                      </a:r>
                      <a:endParaRPr lang="ru-RU" sz="3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Название свойств</a:t>
                      </a:r>
                      <a:endParaRPr lang="ru-RU" sz="3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Название объектов</a:t>
                      </a:r>
                      <a:endParaRPr lang="ru-RU" sz="3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Значение свойств</a:t>
                      </a:r>
                      <a:endParaRPr lang="ru-RU" sz="3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3786190"/>
            <a:ext cx="8001056" cy="27392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Правила построения таблиц ОС.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Выделить объекты и свойства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Назвать класс объектов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Вписать название объектов и их свойства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Вписать значение свойств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290"/>
            <a:ext cx="814393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Схема таблицы ОС</a:t>
            </a:r>
            <a:endParaRPr lang="ru-RU" sz="3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477</Words>
  <PresentationFormat>Экран (4:3)</PresentationFormat>
  <Paragraphs>196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Таблицы вокруг нас</vt:lpstr>
      <vt:lpstr>Таблица – универсальное средство представления информации</vt:lpstr>
      <vt:lpstr>Слайд 4</vt:lpstr>
      <vt:lpstr>Слайд 5</vt:lpstr>
      <vt:lpstr>Слайд 6</vt:lpstr>
      <vt:lpstr>Слайд 7</vt:lpstr>
      <vt:lpstr>Таблица типа ОС – таблица в которой рассматриваются объекты принадлежащие одному классу и все свойства относятся не к группе объектов, а к какому–то одному объекту.</vt:lpstr>
      <vt:lpstr>Слайд 9</vt:lpstr>
      <vt:lpstr>Таблица типа ОО – таблица, в которой описываются пары объектов имеющих только одно свойство.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Boss</cp:lastModifiedBy>
  <cp:revision>9</cp:revision>
  <dcterms:modified xsi:type="dcterms:W3CDTF">2008-09-26T22:52:35Z</dcterms:modified>
</cp:coreProperties>
</file>