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000000"/>
    <a:srgbClr val="A2C9F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485" autoAdjust="0"/>
    <p:restoredTop sz="94660"/>
  </p:normalViewPr>
  <p:slideViewPr>
    <p:cSldViewPr>
      <p:cViewPr varScale="1">
        <p:scale>
          <a:sx n="69" d="100"/>
          <a:sy n="69" d="100"/>
        </p:scale>
        <p:origin x="-49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71A1C68-CC79-4E98-ABF7-55FF4EAD15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5B56F-117E-4D58-A788-0DBDE49608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06CEEA-272D-457C-8216-D5CD3795D5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447E8-60AF-4571-B990-06705A2449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A999C9-B202-4AF9-AC0A-783E80F302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93357-EB25-4D1C-84D0-6F1E3B658D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DB7E6-3A20-44CA-ADB6-BB6C5ACAB8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265CF-A3C0-4C08-998D-4A07504F80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2DDFDF-FB7E-4B93-9152-AB194EC937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AD3489-CBAF-434F-A39C-9B269E2D14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CD27E-C5D1-45D3-8FAF-7555C5A509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50000">
              <a:schemeClr val="hlink"/>
            </a:gs>
            <a:gs pos="100000">
              <a:srgbClr val="CCFF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E85C84AC-41E3-4380-807A-1E8CD8B1A0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WordArt 6"/>
          <p:cNvSpPr>
            <a:spLocks noChangeArrowheads="1" noChangeShapeType="1" noTextEdit="1"/>
          </p:cNvSpPr>
          <p:nvPr/>
        </p:nvSpPr>
        <p:spPr bwMode="auto">
          <a:xfrm>
            <a:off x="533400" y="2590800"/>
            <a:ext cx="8382000" cy="16764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Образ Бабы Яги в фольклоре.</a:t>
            </a:r>
          </a:p>
        </p:txBody>
      </p:sp>
      <p:pic>
        <p:nvPicPr>
          <p:cNvPr id="4103" name="Picture 7" descr="50282873_59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985331">
            <a:off x="762000" y="457200"/>
            <a:ext cx="2133600" cy="2209800"/>
          </a:xfrm>
          <a:prstGeom prst="rect">
            <a:avLst/>
          </a:prstGeom>
          <a:noFill/>
          <a:ln w="38100" cmpd="dbl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4104" name="Picture 8" descr="1229605570_s9105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488074">
            <a:off x="5627688" y="4056063"/>
            <a:ext cx="2279650" cy="2127250"/>
          </a:xfrm>
          <a:prstGeom prst="rect">
            <a:avLst/>
          </a:prstGeom>
          <a:noFill/>
          <a:ln w="38100" cmpd="dbl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4105" name="Picture 9" descr="364522517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897064">
            <a:off x="6251575" y="485775"/>
            <a:ext cx="2057400" cy="2066925"/>
          </a:xfrm>
          <a:prstGeom prst="rect">
            <a:avLst/>
          </a:prstGeom>
          <a:noFill/>
          <a:ln w="38100" cmpd="dbl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4106" name="Picture 10" descr="p133549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1010582">
            <a:off x="1066800" y="4495800"/>
            <a:ext cx="1981200" cy="2057400"/>
          </a:xfrm>
          <a:prstGeom prst="rect">
            <a:avLst/>
          </a:prstGeom>
          <a:noFill/>
          <a:ln w="38100" cmpd="dbl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838200" y="1219200"/>
            <a:ext cx="39624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</a:rPr>
              <a:t>III</a:t>
            </a:r>
            <a:r>
              <a:rPr lang="ru-RU" sz="2000">
                <a:solidFill>
                  <a:srgbClr val="000000"/>
                </a:solidFill>
              </a:rPr>
              <a:t>. Другие исследователи утверждают, что Яга перебралась к нам с Севера. Жители северных лесов и оленеводы часто ставили избы на высоких столбах, чтобы в них не могли забраться дикие звери, и чтобы дома не замело снегом. Отсюда и «избушка на курьих ножках». </a:t>
            </a:r>
          </a:p>
        </p:txBody>
      </p:sp>
      <p:pic>
        <p:nvPicPr>
          <p:cNvPr id="19461" name="Picture 5" descr="a2f9748e208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838200"/>
            <a:ext cx="3457575" cy="4762500"/>
          </a:xfrm>
          <a:prstGeom prst="rect">
            <a:avLst/>
          </a:prstGeom>
          <a:noFill/>
          <a:ln w="38100" cmpd="dbl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609600" y="990600"/>
            <a:ext cx="487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762000" y="990600"/>
            <a:ext cx="42672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IV</a:t>
            </a:r>
            <a:r>
              <a:rPr lang="ru-RU" sz="2000">
                <a:solidFill>
                  <a:srgbClr val="000000"/>
                </a:solidFill>
              </a:rPr>
              <a:t>. И, наконец, есть предположение, что Баба Яга-существо инопланетного происхождения и прибыла на Землю из космоса. Недаром она умеет летать. В сказках и мифах часто упоминается, что ступа у нее железная. Не исключено, что это не ступа, а одна из ступеней многоступенчатого космического корабля.</a:t>
            </a:r>
          </a:p>
          <a:p>
            <a:r>
              <a:rPr lang="ru-RU" sz="2000">
                <a:solidFill>
                  <a:srgbClr val="000000"/>
                </a:solidFill>
              </a:rPr>
              <a:t>	Но откуда бы ни взялась Баба Яга - из Индии, с Севера или из космоса,- именно на Руси поселилась она много веков назад.</a:t>
            </a:r>
          </a:p>
        </p:txBody>
      </p:sp>
      <p:pic>
        <p:nvPicPr>
          <p:cNvPr id="21511" name="Picture 7" descr="0_22a19_35c70edc_X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533400"/>
            <a:ext cx="3810000" cy="5657850"/>
          </a:xfrm>
          <a:prstGeom prst="rect">
            <a:avLst/>
          </a:prstGeom>
          <a:noFill/>
          <a:ln w="38100" cmpd="dbl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WordArt 5"/>
          <p:cNvSpPr>
            <a:spLocks noChangeArrowheads="1" noChangeShapeType="1" noTextEdit="1"/>
          </p:cNvSpPr>
          <p:nvPr/>
        </p:nvSpPr>
        <p:spPr bwMode="auto">
          <a:xfrm>
            <a:off x="1447800" y="228600"/>
            <a:ext cx="6705600" cy="15240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Возраст Бабы Яги.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1143000" y="2133600"/>
            <a:ext cx="7391400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solidFill>
                  <a:srgbClr val="000000"/>
                </a:solidFill>
              </a:rPr>
              <a:t>Возраст Яги точно не установлен: некоторые утверждают, что ей около семисот лет, другие говорят - больше тысячи. Впрочем, возраст женщины - всегда загадка. Секрет долгожительства Яги не разгадан: помогли ей молодильные яблочки, или живая вода, или какие-нибудь другие волшебные средства - неизвестно. Но факт – она дожила до нашего времени!</a:t>
            </a:r>
            <a:r>
              <a:rPr lang="ru-RU" sz="2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animBg="1"/>
      <p:bldP spid="2253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WordArt 4"/>
          <p:cNvSpPr>
            <a:spLocks noChangeArrowheads="1" noChangeShapeType="1" noTextEdit="1"/>
          </p:cNvSpPr>
          <p:nvPr/>
        </p:nvSpPr>
        <p:spPr bwMode="auto">
          <a:xfrm>
            <a:off x="762000" y="304800"/>
            <a:ext cx="7772400" cy="13716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Семейное положение.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1143000" y="2133600"/>
            <a:ext cx="7696200" cy="393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solidFill>
                  <a:srgbClr val="000000"/>
                </a:solidFill>
              </a:rPr>
              <a:t>Еще одна загадка - семейное положение Бабы Яги. Есть предположение, что раньше она была замужем за могущественным славянским богом Велесом. В сказках это прямо не говориться, однако в некоторых из них упоминается дочь Яги - Ягишна, а в иных даже рассказывается о сорока одной дочери. Но кто был их отцом и куда он девался,- история умалчивает.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nimBg="1"/>
      <p:bldP spid="2355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WordArt 4"/>
          <p:cNvSpPr>
            <a:spLocks noChangeArrowheads="1" noChangeShapeType="1" noTextEdit="1"/>
          </p:cNvSpPr>
          <p:nvPr/>
        </p:nvSpPr>
        <p:spPr bwMode="auto">
          <a:xfrm>
            <a:off x="457200" y="381000"/>
            <a:ext cx="8001000" cy="12954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Хранительница народной мудрости.</a:t>
            </a:r>
          </a:p>
        </p:txBody>
      </p:sp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1203325" y="19367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533400" y="1752600"/>
            <a:ext cx="419100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000000"/>
                </a:solidFill>
              </a:rPr>
              <a:t>Старые женщины всегда были хранительницами народной мудрости. И Баба Яга, живущая в уединении и согласии с природой, сумела до наших дней донести многовековые знания народа.</a:t>
            </a:r>
          </a:p>
          <a:p>
            <a:r>
              <a:rPr lang="ru-RU" sz="2000">
                <a:solidFill>
                  <a:srgbClr val="000000"/>
                </a:solidFill>
              </a:rPr>
              <a:t>Если прочесть сказки правильно, можно увидеть, что матери посылали к ней своих дочерей вовсе не для того, что бы их съели. Девочки проходили у Бабы Яги курс разных женских премудростей: учились прясть, ткать, готовить.</a:t>
            </a:r>
          </a:p>
        </p:txBody>
      </p:sp>
      <p:pic>
        <p:nvPicPr>
          <p:cNvPr id="24583" name="Picture 7" descr="a2f9748e208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95902">
            <a:off x="4876800" y="1524000"/>
            <a:ext cx="3457575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nimBg="1"/>
      <p:bldP spid="2458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WordArt 4"/>
          <p:cNvSpPr>
            <a:spLocks noChangeArrowheads="1" noChangeShapeType="1" noTextEdit="1"/>
          </p:cNvSpPr>
          <p:nvPr/>
        </p:nvSpPr>
        <p:spPr bwMode="auto">
          <a:xfrm>
            <a:off x="1676400" y="304800"/>
            <a:ext cx="5486400" cy="12954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Приметы Бабы Яги.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1371600" y="1676400"/>
            <a:ext cx="6172200" cy="372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ru-RU" sz="2800">
                <a:solidFill>
                  <a:schemeClr val="bg2"/>
                </a:solidFill>
              </a:rPr>
              <a:t>Корми кота один раз в неделю.</a:t>
            </a:r>
          </a:p>
          <a:p>
            <a:r>
              <a:rPr lang="ru-RU" sz="2800">
                <a:solidFill>
                  <a:schemeClr val="bg2"/>
                </a:solidFill>
              </a:rPr>
              <a:t>  А то мышей ловить не будет.</a:t>
            </a:r>
          </a:p>
          <a:p>
            <a:pPr>
              <a:buFontTx/>
              <a:buChar char="•"/>
            </a:pPr>
            <a:endParaRPr lang="ru-RU" sz="2800">
              <a:solidFill>
                <a:schemeClr val="bg2"/>
              </a:solidFill>
            </a:endParaRPr>
          </a:p>
          <a:p>
            <a:pPr>
              <a:buFontTx/>
              <a:buChar char="•"/>
            </a:pPr>
            <a:r>
              <a:rPr lang="ru-RU" sz="2800">
                <a:solidFill>
                  <a:schemeClr val="bg2"/>
                </a:solidFill>
              </a:rPr>
              <a:t>Если кот на подоконнике умывает морду,</a:t>
            </a:r>
          </a:p>
          <a:p>
            <a:r>
              <a:rPr lang="ru-RU" sz="2800">
                <a:solidFill>
                  <a:schemeClr val="bg2"/>
                </a:solidFill>
              </a:rPr>
              <a:t> Одно из двух: или жди гостей или он сожрал сметану.</a:t>
            </a:r>
          </a:p>
          <a:p>
            <a:pPr>
              <a:spcBef>
                <a:spcPct val="50000"/>
              </a:spcBef>
            </a:pPr>
            <a:endParaRPr lang="ru-RU" sz="280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256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256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WordArt 4"/>
          <p:cNvSpPr>
            <a:spLocks noChangeArrowheads="1" noChangeShapeType="1" noTextEdit="1"/>
          </p:cNvSpPr>
          <p:nvPr/>
        </p:nvSpPr>
        <p:spPr bwMode="auto">
          <a:xfrm>
            <a:off x="1143000" y="304800"/>
            <a:ext cx="7086600" cy="12954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Заговоры и заклинания.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3048000" y="2514600"/>
            <a:ext cx="4572000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000000"/>
                </a:solidFill>
              </a:rPr>
              <a:t>Зуб! Зуб! Не боли!</a:t>
            </a:r>
          </a:p>
          <a:p>
            <a:r>
              <a:rPr lang="ru-RU" sz="2800">
                <a:solidFill>
                  <a:srgbClr val="000000"/>
                </a:solidFill>
              </a:rPr>
              <a:t>Зуб! Зуб! Не шали!</a:t>
            </a:r>
          </a:p>
          <a:p>
            <a:r>
              <a:rPr lang="ru-RU" sz="2800">
                <a:solidFill>
                  <a:srgbClr val="000000"/>
                </a:solidFill>
              </a:rPr>
              <a:t>А нетто придёт врач,</a:t>
            </a:r>
          </a:p>
          <a:p>
            <a:r>
              <a:rPr lang="ru-RU" sz="2800">
                <a:solidFill>
                  <a:srgbClr val="000000"/>
                </a:solidFill>
              </a:rPr>
              <a:t>Тебе будет дергач!</a:t>
            </a:r>
          </a:p>
          <a:p>
            <a:r>
              <a:rPr lang="ru-RU" sz="2800">
                <a:solidFill>
                  <a:srgbClr val="000000"/>
                </a:solidFill>
              </a:rPr>
              <a:t>Зуб, Зуб, не боли!</a:t>
            </a:r>
          </a:p>
          <a:p>
            <a:r>
              <a:rPr lang="ru-RU" sz="2800">
                <a:solidFill>
                  <a:srgbClr val="000000"/>
                </a:solidFill>
              </a:rPr>
              <a:t>Зуб, Зуб, не шали!</a:t>
            </a:r>
          </a:p>
          <a:p>
            <a:r>
              <a:rPr lang="ru-RU" sz="2800">
                <a:solidFill>
                  <a:srgbClr val="000000"/>
                </a:solidFill>
              </a:rPr>
              <a:t>Не то мышка придёт,</a:t>
            </a:r>
          </a:p>
          <a:p>
            <a:r>
              <a:rPr lang="ru-RU" sz="2800">
                <a:solidFill>
                  <a:srgbClr val="000000"/>
                </a:solidFill>
              </a:rPr>
              <a:t>И тебя заберёт!</a:t>
            </a:r>
          </a:p>
        </p:txBody>
      </p:sp>
      <p:sp>
        <p:nvSpPr>
          <p:cNvPr id="18436" name="Text Box 6"/>
          <p:cNvSpPr txBox="1">
            <a:spLocks noChangeArrowheads="1"/>
          </p:cNvSpPr>
          <p:nvPr/>
        </p:nvSpPr>
        <p:spPr bwMode="auto">
          <a:xfrm>
            <a:off x="2286000" y="19812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>
              <a:solidFill>
                <a:srgbClr val="FF5050"/>
              </a:solidFill>
            </a:endParaRP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2895600" y="1752600"/>
            <a:ext cx="3621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FF5050"/>
                </a:solidFill>
              </a:rPr>
              <a:t>Заговор от зубной боли.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66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2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26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266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26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2133600" y="1752600"/>
            <a:ext cx="594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9459" name="Text Box 5"/>
          <p:cNvSpPr txBox="1">
            <a:spLocks noChangeArrowheads="1"/>
          </p:cNvSpPr>
          <p:nvPr/>
        </p:nvSpPr>
        <p:spPr bwMode="auto">
          <a:xfrm>
            <a:off x="2574925" y="30035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2895600" y="2514600"/>
            <a:ext cx="4876800" cy="244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000000"/>
                </a:solidFill>
              </a:rPr>
              <a:t>Врун – болтун,</a:t>
            </a:r>
          </a:p>
          <a:p>
            <a:r>
              <a:rPr lang="ru-RU" sz="2800">
                <a:solidFill>
                  <a:srgbClr val="000000"/>
                </a:solidFill>
              </a:rPr>
              <a:t>На языке тебе типун!</a:t>
            </a:r>
          </a:p>
          <a:p>
            <a:r>
              <a:rPr lang="ru-RU" sz="2800">
                <a:solidFill>
                  <a:srgbClr val="000000"/>
                </a:solidFill>
              </a:rPr>
              <a:t>Ани, бани, пака.</a:t>
            </a:r>
          </a:p>
          <a:p>
            <a:r>
              <a:rPr lang="ru-RU" sz="2800">
                <a:solidFill>
                  <a:srgbClr val="000000"/>
                </a:solidFill>
              </a:rPr>
              <a:t>Замолчи, собака!</a:t>
            </a:r>
          </a:p>
          <a:p>
            <a:pPr>
              <a:spcBef>
                <a:spcPct val="50000"/>
              </a:spcBef>
            </a:pPr>
            <a:endParaRPr lang="ru-RU" sz="2800">
              <a:solidFill>
                <a:srgbClr val="000000"/>
              </a:solidFill>
            </a:endParaRP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2057400" y="1600200"/>
            <a:ext cx="533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FF5050"/>
                </a:solidFill>
              </a:rPr>
              <a:t>Заговоры, чтобы человек онемел.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6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WordArt 4"/>
          <p:cNvSpPr>
            <a:spLocks noChangeArrowheads="1" noChangeShapeType="1" noTextEdit="1"/>
          </p:cNvSpPr>
          <p:nvPr/>
        </p:nvSpPr>
        <p:spPr bwMode="auto">
          <a:xfrm>
            <a:off x="2286000" y="228600"/>
            <a:ext cx="4876800" cy="104775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Послесловие.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685800" y="1736725"/>
            <a:ext cx="8077200" cy="512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000000"/>
                </a:solidFill>
              </a:rPr>
              <a:t>	Так кто же она такая – Баба Яга?  В этом трудно разобраться. Иногда Бабу Ягу называют Берегиня. В переводе на современный язык – Богиня Экологии.</a:t>
            </a:r>
          </a:p>
          <a:p>
            <a:r>
              <a:rPr lang="ru-RU" sz="2000">
                <a:solidFill>
                  <a:srgbClr val="000000"/>
                </a:solidFill>
              </a:rPr>
              <a:t>	Именно Яга, хранительница леса и зверей, многие столетия берегла нашу природу. Поэтому перед ней  расступались дремучие леса и раздвигались горы. Поэтому великой богине верно служили гуси – лебеди, и мудрые вороны, и все живые существа, за исключением человека.</a:t>
            </a:r>
          </a:p>
          <a:p>
            <a:r>
              <a:rPr lang="ru-RU" sz="2000">
                <a:solidFill>
                  <a:srgbClr val="000000"/>
                </a:solidFill>
              </a:rPr>
              <a:t>	 И может быть, не зря Баба Яга пугала народ? Перестали люди бояться – стали уничтожать природу, загрязнять атмосферу и воду, вырубать леса, осушать болота и менять течения рек. Многие виды зверей и птиц исчезли. Куда-то уплыли русалки, пропали лешие и водяные. Да и сама Берегиня отступила под натиском могучей техники. Может быть, она перебралась в глухие сибирские леса или в какое-нибудь другое укромное место? </a:t>
            </a:r>
          </a:p>
          <a:p>
            <a:pPr>
              <a:spcBef>
                <a:spcPct val="50000"/>
              </a:spcBef>
            </a:pPr>
            <a:endParaRPr lang="ru-RU" sz="20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2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 descr="bab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1882775"/>
            <a:ext cx="7920037" cy="298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WordArt 6"/>
          <p:cNvSpPr>
            <a:spLocks noChangeArrowheads="1" noChangeShapeType="1" noTextEdit="1"/>
          </p:cNvSpPr>
          <p:nvPr/>
        </p:nvSpPr>
        <p:spPr bwMode="auto">
          <a:xfrm>
            <a:off x="533400" y="228600"/>
            <a:ext cx="8305800" cy="15240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Спасибо за внимание!!!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4"/>
          <p:cNvSpPr>
            <a:spLocks noChangeArrowheads="1" noChangeShapeType="1" noTextEdit="1"/>
          </p:cNvSpPr>
          <p:nvPr/>
        </p:nvSpPr>
        <p:spPr bwMode="auto">
          <a:xfrm>
            <a:off x="1828800" y="304800"/>
            <a:ext cx="6019800" cy="12954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Содержание:</a:t>
            </a:r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1066800" y="2209800"/>
            <a:ext cx="6553200" cy="359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romanUcPeriod"/>
            </a:pPr>
            <a:r>
              <a:rPr lang="ru-RU" sz="2000">
                <a:solidFill>
                  <a:srgbClr val="000000"/>
                </a:solidFill>
              </a:rPr>
              <a:t>Образ Бабы Яги.</a:t>
            </a:r>
          </a:p>
          <a:p>
            <a:pPr marL="457200" indent="-457200">
              <a:spcBef>
                <a:spcPct val="50000"/>
              </a:spcBef>
              <a:buFontTx/>
              <a:buAutoNum type="romanUcPeriod"/>
            </a:pPr>
            <a:r>
              <a:rPr lang="ru-RU" sz="2000">
                <a:solidFill>
                  <a:srgbClr val="000000"/>
                </a:solidFill>
              </a:rPr>
              <a:t>О происхождении Бабы Яги.</a:t>
            </a:r>
          </a:p>
          <a:p>
            <a:pPr marL="457200" indent="-457200">
              <a:spcBef>
                <a:spcPct val="50000"/>
              </a:spcBef>
              <a:buFontTx/>
              <a:buAutoNum type="romanUcPeriod"/>
            </a:pPr>
            <a:r>
              <a:rPr lang="ru-RU" sz="2000">
                <a:solidFill>
                  <a:srgbClr val="000000"/>
                </a:solidFill>
              </a:rPr>
              <a:t>Возраст Бабы Яги.</a:t>
            </a:r>
          </a:p>
          <a:p>
            <a:pPr marL="457200" indent="-457200">
              <a:spcBef>
                <a:spcPct val="50000"/>
              </a:spcBef>
              <a:buFontTx/>
              <a:buAutoNum type="romanUcPeriod"/>
            </a:pPr>
            <a:r>
              <a:rPr lang="ru-RU" sz="2000">
                <a:solidFill>
                  <a:srgbClr val="000000"/>
                </a:solidFill>
              </a:rPr>
              <a:t>Семейное положение.</a:t>
            </a:r>
          </a:p>
          <a:p>
            <a:pPr marL="457200" indent="-457200">
              <a:spcBef>
                <a:spcPct val="50000"/>
              </a:spcBef>
              <a:buFontTx/>
              <a:buAutoNum type="romanUcPeriod"/>
            </a:pPr>
            <a:r>
              <a:rPr lang="ru-RU" sz="2000">
                <a:solidFill>
                  <a:srgbClr val="000000"/>
                </a:solidFill>
              </a:rPr>
              <a:t>Хранительница народной мудрости.</a:t>
            </a:r>
          </a:p>
          <a:p>
            <a:pPr marL="457200" indent="-457200">
              <a:spcBef>
                <a:spcPct val="50000"/>
              </a:spcBef>
              <a:buFontTx/>
              <a:buAutoNum type="romanUcPeriod"/>
            </a:pPr>
            <a:r>
              <a:rPr lang="ru-RU" sz="2000">
                <a:solidFill>
                  <a:srgbClr val="000000"/>
                </a:solidFill>
              </a:rPr>
              <a:t>Приметы Бабы Яги.</a:t>
            </a:r>
          </a:p>
          <a:p>
            <a:pPr marL="457200" indent="-457200">
              <a:spcBef>
                <a:spcPct val="50000"/>
              </a:spcBef>
              <a:buFontTx/>
              <a:buAutoNum type="romanUcPeriod"/>
            </a:pPr>
            <a:r>
              <a:rPr lang="ru-RU" sz="2000">
                <a:solidFill>
                  <a:srgbClr val="000000"/>
                </a:solidFill>
              </a:rPr>
              <a:t>Заговоры и заклинания.</a:t>
            </a:r>
          </a:p>
          <a:p>
            <a:pPr marL="457200" indent="-457200">
              <a:spcBef>
                <a:spcPct val="50000"/>
              </a:spcBef>
              <a:buFontTx/>
              <a:buAutoNum type="romanUcPeriod"/>
            </a:pPr>
            <a:r>
              <a:rPr lang="ru-RU" sz="2000">
                <a:solidFill>
                  <a:srgbClr val="000000"/>
                </a:solidFill>
              </a:rPr>
              <a:t>Послесловие.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5"/>
          <p:cNvSpPr txBox="1">
            <a:spLocks noChangeArrowheads="1"/>
          </p:cNvSpPr>
          <p:nvPr/>
        </p:nvSpPr>
        <p:spPr bwMode="auto">
          <a:xfrm>
            <a:off x="457200" y="2133600"/>
            <a:ext cx="822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381000" y="1524000"/>
            <a:ext cx="4648200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900" b="1">
                <a:solidFill>
                  <a:srgbClr val="000000"/>
                </a:solidFill>
              </a:rPr>
              <a:t>Ба́ба-Яга́</a:t>
            </a:r>
            <a:r>
              <a:rPr lang="ru-RU" sz="1900">
                <a:solidFill>
                  <a:srgbClr val="000000"/>
                </a:solidFill>
              </a:rPr>
              <a:t> — популярный персонаж фольклора у славян, старуха, наделённая магической силой, ведунья. По своим свойствам ближе всего к ведьме. Внешне Баба Яга - это безобразная сгорбленная старуха c длинными лохмами нечесаных волос, с длинным, синим, сопливым носом крючком, с одной костяной или золотой ногой. Ее огромные железные груди болтаются до пояса и ниже. Одета Баба в одну рубаху без опояски. Глаза Яги горят красными сполохами. Кости у нее местами выходят наружу из-под тела. У Бабы Яги костлявые руки и острые железные зубы. </a:t>
            </a:r>
          </a:p>
        </p:txBody>
      </p:sp>
      <p:pic>
        <p:nvPicPr>
          <p:cNvPr id="11272" name="Picture 8" descr="43148695_baba_yaga_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1447800"/>
            <a:ext cx="3733800" cy="4800600"/>
          </a:xfrm>
          <a:prstGeom prst="rect">
            <a:avLst/>
          </a:prstGeom>
          <a:noFill/>
          <a:ln w="38100" cmpd="dbl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5125" name="WordArt 9"/>
          <p:cNvSpPr>
            <a:spLocks noChangeArrowheads="1" noChangeShapeType="1" noTextEdit="1"/>
          </p:cNvSpPr>
          <p:nvPr/>
        </p:nvSpPr>
        <p:spPr bwMode="auto">
          <a:xfrm>
            <a:off x="1905000" y="228600"/>
            <a:ext cx="6096000" cy="12954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Образ Бабы Яги.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533400" y="381000"/>
            <a:ext cx="3657600" cy="618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solidFill>
                  <a:srgbClr val="000000"/>
                </a:solidFill>
              </a:rPr>
              <a:t>Баба Яга живет в дремучем лесу или на болоте, в "избушке на курьих ножках". Окружает избушку забор из человеческих костей с черепами на столбах. На воротах вереями служат - ноги, вместо запора - руки. Вместо замка - челюсть с острыми зубами. Избушка Бабы Яги может поворачиваться вокруг оси, но в основном она обращена к лесу передом. Чтобы попасть в избушку, герою необходимо произнести заклинание: "Встань по старому, как мать поставила! К лесу задом, ко мне передом". </a:t>
            </a:r>
          </a:p>
        </p:txBody>
      </p:sp>
      <p:pic>
        <p:nvPicPr>
          <p:cNvPr id="13319" name="Picture 7" descr="090c15596bc1d5541f643b844a41c9b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457200"/>
            <a:ext cx="3657600" cy="5638800"/>
          </a:xfrm>
          <a:prstGeom prst="rect">
            <a:avLst/>
          </a:prstGeom>
          <a:noFill/>
          <a:ln w="38100" cmpd="dbl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Picture 5" descr="ступ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326420">
            <a:off x="6019800" y="228600"/>
            <a:ext cx="2857500" cy="2743200"/>
          </a:xfrm>
          <a:prstGeom prst="rect">
            <a:avLst/>
          </a:prstGeom>
          <a:noFill/>
          <a:ln w="38100" cmpd="dbl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304800" y="457200"/>
            <a:ext cx="55626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0000"/>
                </a:solidFill>
              </a:rPr>
              <a:t>Баба Яга ездит или летает по воздуху в железной, каменной или огненной ступе, погоняет пестом или клюкою, помелом след заметает. Во время поезда Бабы Яги воют ветры, стонет земля, скот ревет, трещат и гнутся вековые деревья. 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304800" y="3124200"/>
            <a:ext cx="5105400" cy="311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0000"/>
                </a:solidFill>
              </a:rPr>
              <a:t>Старуха проводит большую часть времени сидя на печи, прядет кудель, ткет холсты. Баба Яга любит загадывать загадки и разрешать их. Она чует присутствие человека и при встрече восклицает: "фу-фу! доселева русского духа видом не видано, слыхом не слыхано, а ныне русской дух в очью проявляется!" или: "что это русским духом пахнет". Бабе Яге служат черные коты, вороны, змеи. Она знает язык животных и растений. </a:t>
            </a:r>
          </a:p>
        </p:txBody>
      </p:sp>
      <p:pic>
        <p:nvPicPr>
          <p:cNvPr id="14344" name="Picture 8" descr="с котом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491854">
            <a:off x="5715000" y="3429000"/>
            <a:ext cx="2857500" cy="3048000"/>
          </a:xfrm>
          <a:prstGeom prst="rect">
            <a:avLst/>
          </a:prstGeom>
          <a:noFill/>
          <a:ln w="38100" cmpd="dbl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/>
      <p:bldP spid="1434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609600" y="685800"/>
            <a:ext cx="419100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solidFill>
                  <a:srgbClr val="000000"/>
                </a:solidFill>
              </a:rPr>
              <a:t>Живет Баба Яга со своими дочерьми. Иногда Баба бывает предрасположена к герою и хлебосольно встречает, а потом задает задание или службу. Часто задание состоит в охране кобылиц Бабы Яги, в которых превращаются ее дочери. В награду Яга одаривает волшебными вещами: огнедышащий, быстроногий конь; меч - самосек; гусли - самогуды; сапоги - скороходы; ковер - самолет; клубок, указывающий дорогу. </a:t>
            </a:r>
          </a:p>
        </p:txBody>
      </p:sp>
      <p:pic>
        <p:nvPicPr>
          <p:cNvPr id="15366" name="Picture 6" descr="избуш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304800"/>
            <a:ext cx="3752850" cy="6096000"/>
          </a:xfrm>
          <a:prstGeom prst="rect">
            <a:avLst/>
          </a:prstGeom>
          <a:noFill/>
          <a:ln w="38100" cmpd="dbl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WordArt 4"/>
          <p:cNvSpPr>
            <a:spLocks noChangeArrowheads="1" noChangeShapeType="1" noTextEdit="1"/>
          </p:cNvSpPr>
          <p:nvPr/>
        </p:nvSpPr>
        <p:spPr bwMode="auto">
          <a:xfrm>
            <a:off x="533400" y="152400"/>
            <a:ext cx="8305800" cy="18288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О происхождении Бабы Яги</a:t>
            </a:r>
          </a:p>
        </p:txBody>
      </p:sp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457200" y="2590800"/>
            <a:ext cx="441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000">
              <a:solidFill>
                <a:srgbClr val="000000"/>
              </a:solidFill>
            </a:endParaRPr>
          </a:p>
        </p:txBody>
      </p:sp>
      <p:pic>
        <p:nvPicPr>
          <p:cNvPr id="16390" name="Picture 6" descr="1432062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2133600"/>
            <a:ext cx="2895600" cy="4276725"/>
          </a:xfrm>
          <a:prstGeom prst="rect">
            <a:avLst/>
          </a:prstGeom>
          <a:noFill/>
          <a:ln w="38100" cmpd="dbl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228600" y="2819400"/>
            <a:ext cx="46482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solidFill>
                  <a:srgbClr val="000000"/>
                </a:solidFill>
              </a:rPr>
              <a:t>	Баба Яга – одно из самых известных и самых таинственных существ на земле. Есть несколько версий о ее происхождении.</a:t>
            </a:r>
          </a:p>
          <a:p>
            <a:pPr>
              <a:spcBef>
                <a:spcPct val="50000"/>
              </a:spcBef>
            </a:pPr>
            <a:endParaRPr lang="ru-RU" sz="20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  <p:bldP spid="1639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152400" y="381000"/>
            <a:ext cx="464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000">
              <a:solidFill>
                <a:srgbClr val="000000"/>
              </a:solidFill>
            </a:endParaRPr>
          </a:p>
        </p:txBody>
      </p:sp>
      <p:pic>
        <p:nvPicPr>
          <p:cNvPr id="17414" name="Picture 6" descr="rjyr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609600"/>
            <a:ext cx="3444875" cy="5486400"/>
          </a:xfrm>
          <a:prstGeom prst="rect">
            <a:avLst/>
          </a:prstGeom>
          <a:noFill/>
          <a:ln w="38100" cmpd="dbl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10244" name="Text Box 7"/>
          <p:cNvSpPr txBox="1">
            <a:spLocks noChangeArrowheads="1"/>
          </p:cNvSpPr>
          <p:nvPr/>
        </p:nvSpPr>
        <p:spPr bwMode="auto">
          <a:xfrm>
            <a:off x="0" y="838200"/>
            <a:ext cx="4359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685800" y="1143000"/>
            <a:ext cx="3810000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</a:rPr>
              <a:t>I</a:t>
            </a:r>
            <a:r>
              <a:rPr lang="ru-RU" sz="2000">
                <a:solidFill>
                  <a:srgbClr val="000000"/>
                </a:solidFill>
              </a:rPr>
              <a:t>. По некоторым сведениям, имя свое она получила от старинного слова ягать, что значит кричать, шуметь, бушевать, ругаться. Одни ученые считают Ягу злой ведьмой, колдуньей. Другие величают ее древнеславянской богиней, хозяйкой леса и зверей, охраняющей ход в потусторонний мир. Но есть и другие мнения.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457200" y="685800"/>
            <a:ext cx="41910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</a:rPr>
              <a:t>II</a:t>
            </a:r>
            <a:r>
              <a:rPr lang="ru-RU" sz="2000">
                <a:solidFill>
                  <a:srgbClr val="000000"/>
                </a:solidFill>
              </a:rPr>
              <a:t>. Существует версия, что имя  Яги произошло от слова йог, и сама она из Индии. Характерна такая деталь: в избушке Бабы Яги три пары волшебных рук делают всю домашнюю работу. Может быть, ей служит шестирукое индийское божество Шива? Не случайно Баба Яга, как и индийские йоги- отшельники, живет вдали от людей и ведет уединенный образ жизни. Кроме того, ее ступа очень напоминает священные индийские сооружения, которые так  и называются - ступы. </a:t>
            </a:r>
          </a:p>
        </p:txBody>
      </p:sp>
      <p:pic>
        <p:nvPicPr>
          <p:cNvPr id="18437" name="Picture 5" descr="062008246235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762000"/>
            <a:ext cx="3962400" cy="5105400"/>
          </a:xfrm>
          <a:prstGeom prst="rect">
            <a:avLst/>
          </a:prstGeom>
          <a:noFill/>
          <a:ln w="38100" cmpd="dbl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</p:bldLst>
  </p:timing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357</TotalTime>
  <Words>837</Words>
  <Application>Microsoft PowerPoint</Application>
  <PresentationFormat>Экран (4:3)</PresentationFormat>
  <Paragraphs>56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Tahoma</vt:lpstr>
      <vt:lpstr>Arial</vt:lpstr>
      <vt:lpstr>Wingdings</vt:lpstr>
      <vt:lpstr>Calibri</vt:lpstr>
      <vt:lpstr>Ocean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Shtalker</cp:lastModifiedBy>
  <cp:revision>4</cp:revision>
  <cp:lastPrinted>1601-01-01T00:00:00Z</cp:lastPrinted>
  <dcterms:created xsi:type="dcterms:W3CDTF">1601-01-01T00:00:00Z</dcterms:created>
  <dcterms:modified xsi:type="dcterms:W3CDTF">2010-06-23T07:33:21Z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