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8" r:id="rId4"/>
    <p:sldId id="266" r:id="rId5"/>
    <p:sldId id="267" r:id="rId6"/>
    <p:sldId id="268" r:id="rId7"/>
    <p:sldId id="270" r:id="rId8"/>
    <p:sldId id="271" r:id="rId9"/>
    <p:sldId id="274" r:id="rId10"/>
    <p:sldId id="277" r:id="rId11"/>
    <p:sldId id="272" r:id="rId12"/>
    <p:sldId id="275" r:id="rId13"/>
    <p:sldId id="278" r:id="rId14"/>
    <p:sldId id="285" r:id="rId15"/>
    <p:sldId id="280" r:id="rId16"/>
    <p:sldId id="276" r:id="rId17"/>
    <p:sldId id="281" r:id="rId18"/>
    <p:sldId id="282" r:id="rId19"/>
    <p:sldId id="284" r:id="rId20"/>
    <p:sldId id="283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00000"/>
    <a:srgbClr val="007000"/>
    <a:srgbClr val="004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4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D1B2E-9118-4760-8304-449E5A6E9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D9C06-4C78-41AC-BEB7-2BE574196B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8C446-1C7F-47D0-BC27-DDAC1E0511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113F2-561D-493A-BFC4-97D54CFE31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DF7DE-18B7-44C0-A5FD-7F7D7C700B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85785-5477-47C1-A936-79DD04EB12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6A45-4CCD-40EC-A00C-F470A1DC95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A7CE-B02A-477D-A1A7-801A3B6CEA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F2884-9683-4D7B-9533-FE37EE537D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77FE8-96FC-4D55-91EE-09BE3CBB0D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04023-F276-438D-851C-3B129BE7C1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0CEB73-341F-4D4B-95CF-F2666795741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2"/>
            <a:ext cx="7993062" cy="3951295"/>
          </a:xfrm>
        </p:spPr>
        <p:txBody>
          <a:bodyPr/>
          <a:lstStyle/>
          <a:p>
            <a:r>
              <a:rPr lang="ru-RU" sz="6600" b="1" dirty="0" smtClean="0">
                <a:solidFill>
                  <a:srgbClr val="820000"/>
                </a:solidFill>
              </a:rPr>
              <a:t>Путешествие в страну русского языка</a:t>
            </a:r>
            <a:endParaRPr lang="ru-RU" sz="6600" b="1" dirty="0">
              <a:solidFill>
                <a:srgbClr val="82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7993062" cy="3671888"/>
          </a:xfrm>
        </p:spPr>
        <p:txBody>
          <a:bodyPr/>
          <a:lstStyle/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9" y="357167"/>
            <a:ext cx="850112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00000"/>
                </a:solidFill>
                <a:latin typeface="+mn-lt"/>
              </a:rPr>
              <a:t>В тексте – 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повествование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00000"/>
                </a:solidFill>
                <a:latin typeface="+mn-lt"/>
              </a:rPr>
              <a:t> рассказывается,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00000"/>
                </a:solidFill>
                <a:latin typeface="+mn-lt"/>
              </a:rPr>
              <a:t>сообщается о том, что, когда, где , с кем произошло.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5" y="2285992"/>
            <a:ext cx="7072361" cy="206210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 тексте-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описание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описываются признаки предмета: уголки природы, цветка, дерева, животного, внешнего вида человека и др.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5000636"/>
            <a:ext cx="6929486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тексте – </a:t>
            </a: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рассуждение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объясняется, доказывается  что- либо.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3276600" y="1600200"/>
            <a:ext cx="3886200" cy="2133600"/>
          </a:xfrm>
        </p:spPr>
        <p:txBody>
          <a:bodyPr/>
          <a:lstStyle/>
          <a:p>
            <a:r>
              <a:rPr lang="ru-RU" sz="4800" b="1">
                <a:solidFill>
                  <a:srgbClr val="0000FF"/>
                </a:solidFill>
              </a:rPr>
              <a:t>ИГРА</a:t>
            </a:r>
            <a:br>
              <a:rPr lang="ru-RU" sz="4800" b="1">
                <a:solidFill>
                  <a:srgbClr val="0000FF"/>
                </a:solidFill>
              </a:rPr>
            </a:br>
            <a:r>
              <a:rPr lang="ru-RU" sz="4800" b="1">
                <a:solidFill>
                  <a:srgbClr val="0000FF"/>
                </a:solidFill>
              </a:rPr>
              <a:t>«Да-нет»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С. </a:t>
            </a:r>
            <a:r>
              <a:rPr lang="en-US" b="1" dirty="0" smtClean="0"/>
              <a:t>97</a:t>
            </a:r>
            <a:r>
              <a:rPr lang="ru-RU" b="1" dirty="0" smtClean="0"/>
              <a:t> упр.1</a:t>
            </a:r>
            <a:r>
              <a:rPr lang="en-US" b="1" dirty="0" smtClean="0"/>
              <a:t>53</a:t>
            </a:r>
            <a:r>
              <a:rPr lang="ru-RU" b="1" dirty="0" smtClean="0"/>
              <a:t>. Прочитайте текст.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Какую </a:t>
            </a:r>
            <a:r>
              <a:rPr lang="ru-RU" b="1" dirty="0" smtClean="0">
                <a:solidFill>
                  <a:srgbClr val="FF0000"/>
                </a:solidFill>
              </a:rPr>
              <a:t>мысль</a:t>
            </a:r>
            <a:r>
              <a:rPr lang="ru-RU" dirty="0" smtClean="0"/>
              <a:t> хотела донести до девочки её мама?</a:t>
            </a:r>
          </a:p>
          <a:p>
            <a:r>
              <a:rPr lang="ru-RU" dirty="0" smtClean="0"/>
              <a:t>Какой </a:t>
            </a:r>
            <a:r>
              <a:rPr lang="ru-RU" b="1" dirty="0" smtClean="0">
                <a:solidFill>
                  <a:srgbClr val="FF0000"/>
                </a:solidFill>
              </a:rPr>
              <a:t>способ мысли </a:t>
            </a:r>
            <a:r>
              <a:rPr lang="ru-RU" dirty="0" smtClean="0"/>
              <a:t>использовала мама?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Главная мысль </a:t>
            </a:r>
            <a:r>
              <a:rPr lang="ru-RU" dirty="0" smtClean="0"/>
              <a:t>текста.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284984"/>
            <a:ext cx="59046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Пример из жизни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869160"/>
            <a:ext cx="59046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Почему идёт дождь.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1692275" y="333375"/>
            <a:ext cx="532765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800" b="1">
              <a:solidFill>
                <a:srgbClr val="0000FF"/>
              </a:solidFill>
            </a:endParaRPr>
          </a:p>
          <a:p>
            <a:pPr algn="ctr"/>
            <a:endParaRPr lang="ru-RU" sz="4800" b="1">
              <a:solidFill>
                <a:srgbClr val="0000FF"/>
              </a:solidFill>
            </a:endParaRPr>
          </a:p>
        </p:txBody>
      </p:sp>
      <p:pic>
        <p:nvPicPr>
          <p:cNvPr id="20483" name="Picture 4" descr="j0343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14600"/>
            <a:ext cx="38163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 rot="10800000" flipV="1">
            <a:off x="1065213" y="914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Работа в парах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ФИЗМИНУТКА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Учитель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/>
              <a:t>С.</a:t>
            </a:r>
            <a:r>
              <a:rPr lang="en-US" b="1" dirty="0" smtClean="0"/>
              <a:t>97</a:t>
            </a:r>
            <a:r>
              <a:rPr lang="ru-RU" b="1" dirty="0" smtClean="0"/>
              <a:t> упр.</a:t>
            </a:r>
            <a:r>
              <a:rPr lang="en-US" b="1" dirty="0" smtClean="0"/>
              <a:t>154</a:t>
            </a:r>
            <a:r>
              <a:rPr lang="ru-RU" b="1" dirty="0" smtClean="0"/>
              <a:t>.Прочитайте текст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 текста.</a:t>
            </a:r>
          </a:p>
          <a:p>
            <a:r>
              <a:rPr lang="ru-RU" dirty="0" smtClean="0"/>
              <a:t>Основная мысль.( предложение из текста)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Какой </a:t>
            </a:r>
            <a:r>
              <a:rPr lang="ru-RU" b="1" dirty="0" smtClean="0">
                <a:solidFill>
                  <a:srgbClr val="FF0000"/>
                </a:solidFill>
              </a:rPr>
              <a:t>способ развития мыслей </a:t>
            </a:r>
            <a:r>
              <a:rPr lang="ru-RU" dirty="0" smtClean="0"/>
              <a:t>использует автор?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700808"/>
            <a:ext cx="5436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Отчего  идёт дождь.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869160"/>
            <a:ext cx="59046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Ответ на вопрос -научное объяснение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943600"/>
            <a:ext cx="59046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Образы: капельки жмутся друг к другу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924944"/>
            <a:ext cx="80648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Дождь идёт оттого, что светит солнце!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B00000"/>
                </a:solidFill>
              </a:rPr>
              <a:t>Выбери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1 вариант : </a:t>
            </a:r>
            <a:r>
              <a:rPr lang="ru-RU" b="1" dirty="0" smtClean="0"/>
              <a:t>Выпиши </a:t>
            </a:r>
            <a:r>
              <a:rPr lang="ru-RU" b="1" i="1" dirty="0" smtClean="0"/>
              <a:t>предложение</a:t>
            </a:r>
            <a:r>
              <a:rPr lang="ru-RU" b="1" dirty="0" smtClean="0"/>
              <a:t>, выражающее основную мысль текста.</a:t>
            </a:r>
          </a:p>
          <a:p>
            <a:r>
              <a:rPr lang="ru-RU" u="sng" dirty="0" smtClean="0"/>
              <a:t>2 вариант: </a:t>
            </a:r>
            <a:r>
              <a:rPr lang="ru-RU" b="1" dirty="0" smtClean="0"/>
              <a:t>Выпиши </a:t>
            </a:r>
            <a:r>
              <a:rPr lang="ru-RU" b="1" i="1" dirty="0" smtClean="0"/>
              <a:t>часть текста, </a:t>
            </a:r>
            <a:r>
              <a:rPr lang="ru-RU" b="1" dirty="0" smtClean="0"/>
              <a:t>в которой разъясняется основная мысль?</a:t>
            </a:r>
          </a:p>
          <a:p>
            <a:r>
              <a:rPr lang="ru-RU" u="sng" dirty="0" smtClean="0"/>
              <a:t>3 вариант: </a:t>
            </a:r>
            <a:r>
              <a:rPr lang="ru-RU" b="1" dirty="0" smtClean="0"/>
              <a:t>Построй и запиши доводы на вопрос «Отчего идёт дождь?» в краткую запись-цепочку так: </a:t>
            </a:r>
            <a:r>
              <a:rPr lang="ru-RU" b="1" i="1" dirty="0" smtClean="0"/>
              <a:t>солнце – испарение-….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B00000"/>
                </a:solidFill>
              </a:rPr>
              <a:t>Проверка!</a:t>
            </a:r>
            <a:endParaRPr lang="ru-RU" sz="3600" b="1" dirty="0">
              <a:solidFill>
                <a:srgbClr val="B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sz="2800" dirty="0" smtClean="0"/>
              <a:t>1 вариант: Дождь идёт оттого, что светит солнце!</a:t>
            </a:r>
          </a:p>
          <a:p>
            <a:r>
              <a:rPr lang="ru-RU" sz="2800" dirty="0" smtClean="0"/>
              <a:t>2 вариант: Вторая, третья, четвёртая части текста.</a:t>
            </a:r>
          </a:p>
          <a:p>
            <a:r>
              <a:rPr lang="ru-RU" sz="2800" dirty="0" smtClean="0"/>
              <a:t>3 вариант: 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0" y="2852936"/>
            <a:ext cx="248376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солнце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03648" y="3429000"/>
            <a:ext cx="33123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испарение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24128" y="5733256"/>
            <a:ext cx="341987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дождь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59832" y="4077072"/>
            <a:ext cx="341987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холодный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ветер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27984" y="4941168"/>
            <a:ext cx="341987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к</a:t>
            </a:r>
            <a:r>
              <a:rPr lang="ru-RU" sz="3200" dirty="0" smtClean="0">
                <a:solidFill>
                  <a:srgbClr val="FF0000"/>
                </a:solidFill>
              </a:rPr>
              <a:t>апельки воды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B00000"/>
                </a:solidFill>
              </a:rPr>
              <a:t>Сравните тексты </a:t>
            </a:r>
            <a:r>
              <a:rPr lang="ru-RU" sz="3200" b="1" dirty="0" smtClean="0">
                <a:solidFill>
                  <a:srgbClr val="B00000"/>
                </a:solidFill>
              </a:rPr>
              <a:t>(упр.153 и упр.154)</a:t>
            </a:r>
            <a:endParaRPr lang="ru-RU" sz="3200" b="1" dirty="0">
              <a:solidFill>
                <a:srgbClr val="B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/>
          <a:lstStyle/>
          <a:p>
            <a:r>
              <a:rPr lang="ru-RU" b="1" dirty="0" smtClean="0"/>
              <a:t>Тема </a:t>
            </a:r>
          </a:p>
          <a:p>
            <a:r>
              <a:rPr lang="ru-RU" b="1" dirty="0" smtClean="0"/>
              <a:t>Тип текста</a:t>
            </a:r>
          </a:p>
          <a:p>
            <a:r>
              <a:rPr lang="ru-RU" b="1" dirty="0" smtClean="0"/>
              <a:t>Способы развития мысли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Почему способы разные?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772816"/>
            <a:ext cx="4320480" cy="5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Почему идёт дождь.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348880"/>
            <a:ext cx="4320480" cy="5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Рассуждение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429000"/>
            <a:ext cx="56166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Пример из жизни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005064"/>
            <a:ext cx="56886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Ответ на вопрос -научное объяснение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7088" y="5229200"/>
            <a:ext cx="363691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Разные задачи авторов: анекдот и объяснение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800000"/>
                </a:solidFill>
              </a:rPr>
              <a:t>Что  узнал:</a:t>
            </a:r>
            <a:endParaRPr lang="ru-RU" sz="5400" dirty="0" smtClean="0">
              <a:solidFill>
                <a:srgbClr val="800000"/>
              </a:solidFill>
            </a:endParaRPr>
          </a:p>
          <a:p>
            <a:r>
              <a:rPr lang="ru-RU" sz="5400" dirty="0" smtClean="0">
                <a:solidFill>
                  <a:srgbClr val="800000"/>
                </a:solidFill>
              </a:rPr>
              <a:t>Рассуждение</a:t>
            </a:r>
          </a:p>
          <a:p>
            <a:r>
              <a:rPr lang="ru-RU" sz="5400" dirty="0" smtClean="0">
                <a:solidFill>
                  <a:srgbClr val="800000"/>
                </a:solidFill>
              </a:rPr>
              <a:t> Почему ?</a:t>
            </a:r>
            <a:endParaRPr lang="ru-RU" sz="5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Долгожданный дан звонок,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Начинается урок!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Учимся старательно, слушаем внимательно!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Думаем, запоминаем,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Дружно руки поднимаем!</a:t>
            </a:r>
          </a:p>
        </p:txBody>
      </p:sp>
      <p:pic>
        <p:nvPicPr>
          <p:cNvPr id="15362" name="Picture 6" descr="AG00319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714488"/>
            <a:ext cx="7072312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B00000"/>
                </a:solidFill>
              </a:rPr>
              <a:t>Домашнее 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Придумать и написать текст -рассуждение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«Почему идёт дождь»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r>
              <a:rPr lang="ru-RU" b="1" dirty="0" smtClean="0"/>
              <a:t>Продумайте вступление, в основной части – аргументы (доказательства), заключение.</a:t>
            </a:r>
          </a:p>
          <a:p>
            <a:r>
              <a:rPr lang="ru-RU" b="1" dirty="0" smtClean="0"/>
              <a:t>Способ передачи мысли может быть: смешная история, объяснение, сказка и т.д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2987675" y="1484313"/>
            <a:ext cx="4537075" cy="1296987"/>
          </a:xfrm>
        </p:spPr>
        <p:txBody>
          <a:bodyPr/>
          <a:lstStyle/>
          <a:p>
            <a:r>
              <a:rPr lang="ru-RU" sz="7200" b="1">
                <a:solidFill>
                  <a:srgbClr val="0000FF"/>
                </a:solidFill>
              </a:rPr>
              <a:t>молодцы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993062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820000"/>
                </a:solidFill>
              </a:rPr>
              <a:t>Минутка чистописания</a:t>
            </a:r>
            <a:endParaRPr lang="ru-RU" i="1" dirty="0">
              <a:solidFill>
                <a:srgbClr val="82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643050"/>
            <a:ext cx="7993062" cy="4162438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dirty="0" smtClean="0">
                <a:solidFill>
                  <a:srgbClr val="B00000"/>
                </a:solidFill>
              </a:rPr>
              <a:t>На моей руке пять пальцев,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rgbClr val="B00000"/>
                </a:solidFill>
              </a:rPr>
              <a:t>Пять </a:t>
            </a:r>
            <a:r>
              <a:rPr lang="ru-RU" sz="3600" b="1" dirty="0" err="1" smtClean="0">
                <a:solidFill>
                  <a:srgbClr val="B00000"/>
                </a:solidFill>
              </a:rPr>
              <a:t>хватальцев</a:t>
            </a:r>
            <a:r>
              <a:rPr lang="ru-RU" sz="3600" b="1" dirty="0" smtClean="0">
                <a:solidFill>
                  <a:srgbClr val="B00000"/>
                </a:solidFill>
              </a:rPr>
              <a:t>, </a:t>
            </a:r>
            <a:r>
              <a:rPr lang="ru-RU" sz="3600" b="1" dirty="0" err="1" smtClean="0">
                <a:solidFill>
                  <a:srgbClr val="B00000"/>
                </a:solidFill>
              </a:rPr>
              <a:t>пять</a:t>
            </a:r>
            <a:r>
              <a:rPr lang="ru-RU" sz="3600" b="1" dirty="0" smtClean="0">
                <a:solidFill>
                  <a:srgbClr val="B00000"/>
                </a:solidFill>
              </a:rPr>
              <a:t> </a:t>
            </a:r>
            <a:r>
              <a:rPr lang="ru-RU" sz="3600" b="1" dirty="0" err="1" smtClean="0">
                <a:solidFill>
                  <a:srgbClr val="B00000"/>
                </a:solidFill>
              </a:rPr>
              <a:t>держальцев</a:t>
            </a:r>
            <a:r>
              <a:rPr lang="ru-RU" sz="3600" b="1" dirty="0" smtClean="0">
                <a:solidFill>
                  <a:srgbClr val="B00000"/>
                </a:solidFill>
              </a:rPr>
              <a:t>.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rgbClr val="B00000"/>
                </a:solidFill>
              </a:rPr>
              <a:t>Чтоб строгать и чтоб пилить,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rgbClr val="B00000"/>
                </a:solidFill>
              </a:rPr>
              <a:t>Чтобы брать и чтоб дарить.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rgbClr val="B00000"/>
                </a:solidFill>
              </a:rPr>
              <a:t>Их не трудно сосчитать: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rgbClr val="B00000"/>
                </a:solidFill>
              </a:rPr>
              <a:t>Раз, два, три, четыре, пять!</a:t>
            </a:r>
            <a:endParaRPr lang="ru-RU" sz="3600" b="1" dirty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Найдите закономерность и определите букву, которую мы будем писать на минутке чистописания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7864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А                          </a:t>
            </a:r>
            <a:r>
              <a:rPr lang="ru-RU" b="1" dirty="0"/>
              <a:t>Б</a:t>
            </a:r>
            <a:r>
              <a:rPr lang="ru-RU" b="1" dirty="0" smtClean="0"/>
              <a:t>                  М                         </a:t>
            </a:r>
            <a:r>
              <a:rPr lang="ru-RU" b="1" dirty="0"/>
              <a:t>Н</a:t>
            </a:r>
            <a:r>
              <a:rPr lang="ru-RU" b="1" dirty="0" smtClean="0"/>
              <a:t>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</a:t>
            </a:r>
            <a:r>
              <a:rPr lang="ru-RU" b="1" dirty="0"/>
              <a:t>В</a:t>
            </a:r>
            <a:r>
              <a:rPr lang="ru-RU" b="1" dirty="0" smtClean="0"/>
              <a:t>                                                  </a:t>
            </a:r>
            <a:r>
              <a:rPr lang="ru-RU" b="1" dirty="0"/>
              <a:t>О</a:t>
            </a:r>
            <a:r>
              <a:rPr lang="ru-RU" b="1" dirty="0" smtClean="0"/>
              <a:t>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   ?                          С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                  Т                                   </a:t>
            </a:r>
            <a:endParaRPr lang="ru-RU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785813" y="1500188"/>
            <a:ext cx="2286000" cy="1785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3429000" y="4143375"/>
            <a:ext cx="2286000" cy="17859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5643563" y="1428750"/>
            <a:ext cx="2286000" cy="17859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 b="1" dirty="0" err="1" smtClean="0">
                <a:solidFill>
                  <a:srgbClr val="B00000"/>
                </a:solidFill>
              </a:rPr>
              <a:t>Рр</a:t>
            </a:r>
            <a:endParaRPr lang="ru-RU" sz="5400" b="1" dirty="0">
              <a:solidFill>
                <a:srgbClr val="B00000"/>
              </a:solidFill>
            </a:endParaRPr>
          </a:p>
        </p:txBody>
      </p:sp>
      <p:pic>
        <p:nvPicPr>
          <p:cNvPr id="4" name="Содержимое 3" descr="буква р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412776"/>
            <a:ext cx="8400537" cy="4929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600" dirty="0" smtClean="0">
                <a:solidFill>
                  <a:srgbClr val="B00000"/>
                </a:solidFill>
              </a:rPr>
              <a:t>Спишите слова, вставьте пропущенные буквы.</a:t>
            </a:r>
            <a:endParaRPr lang="ru-RU" sz="3600" dirty="0">
              <a:solidFill>
                <a:srgbClr val="B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/>
              <a:t>Т . </a:t>
            </a:r>
            <a:r>
              <a:rPr lang="ru-RU" sz="4800" b="1" dirty="0" err="1" smtClean="0"/>
              <a:t>тра</a:t>
            </a:r>
            <a:r>
              <a:rPr lang="ru-RU" sz="4800" b="1" dirty="0" smtClean="0"/>
              <a:t> . </a:t>
            </a:r>
            <a:r>
              <a:rPr lang="ru-RU" sz="4800" b="1" dirty="0" err="1" smtClean="0"/>
              <a:t>ь</a:t>
            </a: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Еж .</a:t>
            </a:r>
          </a:p>
          <a:p>
            <a:pPr>
              <a:buNone/>
            </a:pPr>
            <a:r>
              <a:rPr lang="ru-RU" sz="4800" b="1" dirty="0" smtClean="0"/>
              <a:t>К . </a:t>
            </a:r>
            <a:r>
              <a:rPr lang="ru-RU" sz="4800" b="1" dirty="0" err="1" smtClean="0"/>
              <a:t>р</a:t>
            </a:r>
            <a:r>
              <a:rPr lang="ru-RU" sz="4800" b="1" dirty="0" smtClean="0"/>
              <a:t> . </a:t>
            </a:r>
            <a:r>
              <a:rPr lang="ru-RU" sz="4800" b="1" dirty="0" err="1" smtClean="0"/>
              <a:t>ндаш</a:t>
            </a: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Сне .</a:t>
            </a:r>
          </a:p>
          <a:p>
            <a:pPr>
              <a:buNone/>
            </a:pPr>
            <a:r>
              <a:rPr lang="ru-RU" sz="4800" b="1" dirty="0" smtClean="0"/>
              <a:t>Трен . </a:t>
            </a:r>
            <a:r>
              <a:rPr lang="ru-RU" sz="4800" b="1" dirty="0" err="1" smtClean="0"/>
              <a:t>р</a:t>
            </a:r>
            <a:endParaRPr lang="ru-RU" sz="4800" b="1" dirty="0" smtClean="0"/>
          </a:p>
          <a:p>
            <a:pPr>
              <a:buNone/>
            </a:pP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3275013" y="2057400"/>
            <a:ext cx="3910012" cy="1295400"/>
          </a:xfrm>
        </p:spPr>
        <p:txBody>
          <a:bodyPr/>
          <a:lstStyle/>
          <a:p>
            <a:r>
              <a:rPr lang="ru-RU" sz="7200" b="1">
                <a:solidFill>
                  <a:srgbClr val="0000FF"/>
                </a:solidFill>
              </a:rPr>
              <a:t>ТЕКСТ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7f26c9d7841874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050" cy="6842125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92275" y="188913"/>
            <a:ext cx="7451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33CC"/>
                </a:solidFill>
              </a:rPr>
              <a:t>Корзина идей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B00000"/>
                </a:solidFill>
              </a:rPr>
              <a:t>Что мы знаем о тексте?</a:t>
            </a:r>
            <a:endParaRPr lang="ru-RU" b="1" dirty="0">
              <a:solidFill>
                <a:srgbClr val="B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Текст – это…</a:t>
            </a:r>
          </a:p>
          <a:p>
            <a:pPr>
              <a:buNone/>
            </a:pPr>
            <a:r>
              <a:rPr lang="ru-RU" sz="4800" b="1" dirty="0" smtClean="0"/>
              <a:t>Главная мысль текста – это…</a:t>
            </a:r>
          </a:p>
          <a:p>
            <a:pPr>
              <a:buNone/>
            </a:pPr>
            <a:r>
              <a:rPr lang="ru-RU" sz="4800" b="1" dirty="0" smtClean="0"/>
              <a:t>Виды текста : … , …, …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431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Путешествие в страну русского языка</vt:lpstr>
      <vt:lpstr>Долгожданный дан звонок, Начинается урок! Учимся старательно, слушаем внимательно! Думаем, запоминаем, Дружно руки поднимаем!</vt:lpstr>
      <vt:lpstr>Минутка чистописания</vt:lpstr>
      <vt:lpstr>Найдите закономерность и определите букву, которую мы будем писать на минутке чистописания </vt:lpstr>
      <vt:lpstr>Рр</vt:lpstr>
      <vt:lpstr>Спишите слова, вставьте пропущенные буквы.</vt:lpstr>
      <vt:lpstr>ТЕКСТ</vt:lpstr>
      <vt:lpstr>Слайд 8</vt:lpstr>
      <vt:lpstr>Что мы знаем о тексте?</vt:lpstr>
      <vt:lpstr>Слайд 10</vt:lpstr>
      <vt:lpstr>ИГРА «Да-нет»</vt:lpstr>
      <vt:lpstr>С. 97 упр.153. Прочитайте текст.</vt:lpstr>
      <vt:lpstr>Слайд 13</vt:lpstr>
      <vt:lpstr> ФИЗМИНУТКА </vt:lpstr>
      <vt:lpstr>С.97 упр.154.Прочитайте текст.</vt:lpstr>
      <vt:lpstr>Выбери задание:</vt:lpstr>
      <vt:lpstr>Проверка!</vt:lpstr>
      <vt:lpstr>Сравните тексты (упр.153 и упр.154)</vt:lpstr>
      <vt:lpstr>Слайд 19</vt:lpstr>
      <vt:lpstr>Домашнее задание: Придумать и написать текст -рассуждение  «Почему идёт дождь»</vt:lpstr>
      <vt:lpstr>молодцы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Учитель</cp:lastModifiedBy>
  <cp:revision>65</cp:revision>
  <dcterms:created xsi:type="dcterms:W3CDTF">2012-08-12T16:04:58Z</dcterms:created>
  <dcterms:modified xsi:type="dcterms:W3CDTF">2015-04-23T15:01:55Z</dcterms:modified>
</cp:coreProperties>
</file>