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7" r:id="rId2"/>
    <p:sldId id="258" r:id="rId3"/>
    <p:sldId id="259" r:id="rId4"/>
    <p:sldId id="288" r:id="rId5"/>
    <p:sldId id="289" r:id="rId6"/>
    <p:sldId id="290" r:id="rId7"/>
    <p:sldId id="291" r:id="rId8"/>
    <p:sldId id="264" r:id="rId9"/>
    <p:sldId id="295" r:id="rId10"/>
    <p:sldId id="294" r:id="rId11"/>
    <p:sldId id="293" r:id="rId12"/>
    <p:sldId id="292" r:id="rId13"/>
    <p:sldId id="269" r:id="rId14"/>
    <p:sldId id="296" r:id="rId15"/>
    <p:sldId id="297" r:id="rId16"/>
    <p:sldId id="299" r:id="rId17"/>
    <p:sldId id="298" r:id="rId18"/>
    <p:sldId id="274" r:id="rId19"/>
    <p:sldId id="300" r:id="rId20"/>
    <p:sldId id="301" r:id="rId21"/>
    <p:sldId id="303" r:id="rId22"/>
    <p:sldId id="302" r:id="rId23"/>
    <p:sldId id="279" r:id="rId24"/>
    <p:sldId id="307" r:id="rId25"/>
    <p:sldId id="306" r:id="rId26"/>
    <p:sldId id="305" r:id="rId27"/>
    <p:sldId id="304" r:id="rId28"/>
    <p:sldId id="28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4900"/>
    <a:srgbClr val="004200"/>
    <a:srgbClr val="2A65AC"/>
    <a:srgbClr val="FAFBF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63BEF-93B8-46E2-9E17-1E082CCA5161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637E2-DC3F-4D12-BC14-6992AC1D16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9413D5-C178-4D2A-87C4-B25D6DF7E349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415503-F96C-444A-9BF1-735A2AC34F68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8032C04-C30A-4CC7-ACC3-8D07A76C134E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slide" Target="slide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18" Type="http://schemas.openxmlformats.org/officeDocument/2006/relationships/slide" Target="slide18.xml"/><Relationship Id="rId26" Type="http://schemas.openxmlformats.org/officeDocument/2006/relationships/slide" Target="slide26.xml"/><Relationship Id="rId3" Type="http://schemas.openxmlformats.org/officeDocument/2006/relationships/slide" Target="slide3.xml"/><Relationship Id="rId21" Type="http://schemas.openxmlformats.org/officeDocument/2006/relationships/slide" Target="slide21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17" Type="http://schemas.openxmlformats.org/officeDocument/2006/relationships/slide" Target="slide17.xml"/><Relationship Id="rId25" Type="http://schemas.openxmlformats.org/officeDocument/2006/relationships/slide" Target="slide25.xml"/><Relationship Id="rId2" Type="http://schemas.openxmlformats.org/officeDocument/2006/relationships/notesSlide" Target="../notesSlides/notesSlide2.xml"/><Relationship Id="rId16" Type="http://schemas.openxmlformats.org/officeDocument/2006/relationships/slide" Target="slide16.xml"/><Relationship Id="rId20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24" Type="http://schemas.openxmlformats.org/officeDocument/2006/relationships/slide" Target="slide24.xml"/><Relationship Id="rId5" Type="http://schemas.openxmlformats.org/officeDocument/2006/relationships/slide" Target="slide5.xml"/><Relationship Id="rId15" Type="http://schemas.openxmlformats.org/officeDocument/2006/relationships/slide" Target="slide15.xml"/><Relationship Id="rId23" Type="http://schemas.openxmlformats.org/officeDocument/2006/relationships/slide" Target="slide23.xml"/><Relationship Id="rId28" Type="http://schemas.openxmlformats.org/officeDocument/2006/relationships/image" Target="../media/image6.png"/><Relationship Id="rId10" Type="http://schemas.openxmlformats.org/officeDocument/2006/relationships/slide" Target="slide10.xml"/><Relationship Id="rId19" Type="http://schemas.openxmlformats.org/officeDocument/2006/relationships/slide" Target="slide19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4.xml"/><Relationship Id="rId22" Type="http://schemas.openxmlformats.org/officeDocument/2006/relationships/slide" Target="slide22.xml"/><Relationship Id="rId27" Type="http://schemas.openxmlformats.org/officeDocument/2006/relationships/slide" Target="slide2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reisfree.com/content1/pic/zip/201122421113324977801.jp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atet.files.wordpress.com/2010/06/me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785786" y="4000504"/>
            <a:ext cx="803468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solidFill>
                  <a:srgbClr val="800000"/>
                </a:solidFill>
                <a:latin typeface="Book Antiqua" pitchFamily="18" charset="0"/>
              </a:rPr>
              <a:t>Викторина разработана</a:t>
            </a:r>
          </a:p>
          <a:p>
            <a:pPr algn="r"/>
            <a:r>
              <a:rPr lang="ru-RU" dirty="0" smtClean="0">
                <a:solidFill>
                  <a:srgbClr val="800000"/>
                </a:solidFill>
                <a:latin typeface="Book Antiqua" pitchFamily="18" charset="0"/>
              </a:rPr>
              <a:t> учителем истории и обществознания         </a:t>
            </a:r>
          </a:p>
          <a:p>
            <a:pPr algn="r"/>
            <a:r>
              <a:rPr lang="ru-RU" dirty="0" smtClean="0">
                <a:solidFill>
                  <a:srgbClr val="800000"/>
                </a:solidFill>
                <a:latin typeface="Book Antiqua" pitchFamily="18" charset="0"/>
              </a:rPr>
              <a:t> МБОУ «</a:t>
            </a:r>
            <a:r>
              <a:rPr lang="ru-RU" dirty="0" err="1" smtClean="0">
                <a:solidFill>
                  <a:srgbClr val="800000"/>
                </a:solidFill>
                <a:latin typeface="Book Antiqua" pitchFamily="18" charset="0"/>
              </a:rPr>
              <a:t>Копьевская</a:t>
            </a:r>
            <a:r>
              <a:rPr lang="ru-RU" dirty="0" smtClean="0">
                <a:solidFill>
                  <a:srgbClr val="800000"/>
                </a:solidFill>
                <a:latin typeface="Book Antiqua" pitchFamily="18" charset="0"/>
              </a:rPr>
              <a:t> СОШ»</a:t>
            </a:r>
          </a:p>
          <a:p>
            <a:pPr algn="r"/>
            <a:r>
              <a:rPr lang="ru-RU" dirty="0" smtClean="0">
                <a:solidFill>
                  <a:srgbClr val="800000"/>
                </a:solidFill>
                <a:latin typeface="Book Antiqua" pitchFamily="18" charset="0"/>
              </a:rPr>
              <a:t>Бугаевой Татьяной Александровной</a:t>
            </a:r>
            <a:endParaRPr lang="ru-RU" dirty="0">
              <a:solidFill>
                <a:srgbClr val="800000"/>
              </a:solidFill>
              <a:latin typeface="Book Antiqua" pitchFamily="18" charset="0"/>
            </a:endParaRPr>
          </a:p>
        </p:txBody>
      </p:sp>
      <p:pic>
        <p:nvPicPr>
          <p:cNvPr id="11" name="Рисунок 10" descr="Рисунок18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395536" y="6165304"/>
            <a:ext cx="1606332" cy="360040"/>
          </a:xfrm>
          <a:prstGeom prst="rect">
            <a:avLst/>
          </a:prstGeom>
        </p:spPr>
      </p:pic>
      <p:pic>
        <p:nvPicPr>
          <p:cNvPr id="12" name="Рисунок 11" descr="Рисунок19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6084168" y="6165304"/>
            <a:ext cx="2700300" cy="36004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643174" y="642918"/>
            <a:ext cx="57150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i="1" kern="10" dirty="0" smtClean="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Викторина </a:t>
            </a:r>
          </a:p>
          <a:p>
            <a:pPr algn="ctr"/>
            <a:r>
              <a:rPr lang="ru-RU" sz="4000" i="1" kern="10" dirty="0" smtClean="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«Великая Отечественная война</a:t>
            </a:r>
            <a:br>
              <a:rPr lang="ru-RU" sz="4000" i="1" kern="10" dirty="0" smtClean="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</a:br>
            <a:r>
              <a:rPr lang="ru-RU" sz="4000" i="1" kern="10" dirty="0" smtClean="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1941 – 1945  годов»</a:t>
            </a:r>
            <a:endParaRPr lang="ru-RU" sz="40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КОМАНДИРЫ СОВЕТСКОЙ АРМИИ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3286116" y="3286124"/>
            <a:ext cx="55343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i="1" dirty="0" err="1" smtClean="0">
                <a:solidFill>
                  <a:schemeClr val="bg2">
                    <a:lumMod val="10000"/>
                  </a:schemeClr>
                </a:solidFill>
              </a:rPr>
              <a:t>Хрулев</a:t>
            </a:r>
            <a:endParaRPr lang="ru-RU" sz="2800" b="1" i="1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2786050" y="1785926"/>
            <a:ext cx="603442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/>
              <a:t>Кто являлся начальником Главного управления тыла Красной Армии в Великой Отечественной войне?</a:t>
            </a:r>
            <a:endParaRPr lang="ru-RU" sz="2800" dirty="0" smtClean="0"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КОМАНДИРЫ СОВЕТСКОЙ АРМИИ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2928926" y="3286124"/>
            <a:ext cx="58915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i="1" dirty="0" smtClean="0">
                <a:solidFill>
                  <a:schemeClr val="bg2">
                    <a:lumMod val="10000"/>
                  </a:schemeClr>
                </a:solidFill>
              </a:rPr>
              <a:t>Чуйков</a:t>
            </a:r>
            <a:endParaRPr lang="ru-RU" sz="2800" b="1" i="1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214678" y="1785926"/>
            <a:ext cx="560579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/>
              <a:t>Известный советский генерал, командующий 62-й армией под Сталинградом</a:t>
            </a:r>
            <a:endParaRPr lang="ru-RU" sz="2800" dirty="0" smtClean="0"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КОМАНДИРЫ СОВЕТСКОЙ АРМИИ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2928926" y="3500438"/>
            <a:ext cx="58915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i="1" dirty="0" smtClean="0">
                <a:solidFill>
                  <a:schemeClr val="bg2">
                    <a:lumMod val="10000"/>
                  </a:schemeClr>
                </a:solidFill>
              </a:rPr>
              <a:t>Козлов</a:t>
            </a:r>
            <a:endParaRPr lang="ru-RU" sz="2800" b="1" i="1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2928926" y="1571612"/>
            <a:ext cx="589154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/>
              <a:t>Командующий Крымским фронтом советских войск, не сумевший выдержать натиска фашистов в 1942 году.</a:t>
            </a:r>
            <a:endParaRPr lang="ru-RU" sz="2800" dirty="0" smtClean="0"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ТЫЛ – ФРОНТУ!</a:t>
            </a:r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857488" y="3500438"/>
            <a:ext cx="59629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Сталин</a:t>
            </a: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2857488" y="1714488"/>
            <a:ext cx="596298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/>
              <a:t>Кто был председателем Государственного Комитета Обороны во время Великой Отечественной войны?</a:t>
            </a:r>
            <a:endParaRPr lang="ru-RU" sz="2800" dirty="0" smtClean="0">
              <a:latin typeface="Georgia" pitchFamily="18" charset="0"/>
            </a:endParaRP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ТЫЛ – ФРОНТУ!</a:t>
            </a:r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928926" y="3071810"/>
            <a:ext cx="58915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i="1" dirty="0" smtClean="0">
                <a:latin typeface="Georgia" pitchFamily="18" charset="0"/>
              </a:rPr>
              <a:t>Утесов</a:t>
            </a: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2786050" y="1643050"/>
            <a:ext cx="603442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/>
              <a:t>Любимый певец бойцов в годы войны.</a:t>
            </a:r>
            <a:endParaRPr lang="ru-RU" sz="2800" dirty="0" smtClean="0">
              <a:latin typeface="Georgia" pitchFamily="18" charset="0"/>
            </a:endParaRP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ТЫЛ – ФРОНТУ!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214678" y="3143248"/>
            <a:ext cx="56057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i="1" dirty="0" smtClean="0"/>
              <a:t>Микоян</a:t>
            </a:r>
            <a:endParaRPr lang="ru-RU" sz="2800" b="1" i="1" dirty="0" smtClean="0">
              <a:latin typeface="Georgia" pitchFamily="18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214678" y="1714488"/>
            <a:ext cx="560579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/>
              <a:t>Кто был наркомом внешней и внутренней торговли?</a:t>
            </a:r>
            <a:endParaRPr lang="ru-RU" sz="2800" dirty="0" smtClean="0">
              <a:latin typeface="Georgia" pitchFamily="18" charset="0"/>
            </a:endParaRP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ТЫЛ – ФРОНТУ!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4000496" y="3143248"/>
            <a:ext cx="48199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i="1" dirty="0" smtClean="0"/>
              <a:t>Иоффе</a:t>
            </a:r>
            <a:endParaRPr lang="ru-RU" sz="2800" b="1" i="1" dirty="0" smtClean="0">
              <a:latin typeface="Georgia" pitchFamily="18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214678" y="1571612"/>
            <a:ext cx="592932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/>
              <a:t>Советский конструктор создатель радиолокатора.</a:t>
            </a:r>
            <a:endParaRPr lang="ru-RU" sz="2800" dirty="0" smtClean="0">
              <a:latin typeface="Georgia" pitchFamily="18" charset="0"/>
            </a:endParaRP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ТЫЛ – ФРОНТУ!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143240" y="3357562"/>
            <a:ext cx="56772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i="1" dirty="0" smtClean="0"/>
              <a:t>Чаплыгин, Келдыш,  </a:t>
            </a:r>
            <a:r>
              <a:rPr lang="ru-RU" sz="2800" b="1" i="1" dirty="0" err="1" smtClean="0"/>
              <a:t>Христианович</a:t>
            </a:r>
            <a:endParaRPr lang="ru-RU" sz="2800" b="1" i="1" dirty="0" smtClean="0">
              <a:latin typeface="Georgia" pitchFamily="18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2928926" y="1500174"/>
            <a:ext cx="621507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/>
              <a:t>Назовите фамилии советских ученых, которые разрабатывали боевые самолеты.</a:t>
            </a:r>
            <a:endParaRPr lang="ru-RU" sz="2800" dirty="0" smtClean="0">
              <a:latin typeface="Georgia" pitchFamily="18" charset="0"/>
            </a:endParaRP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12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31640" y="404664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ВОЕННЫЕ ОПЕРАЦИИ ВРЕМЕН ВОВ</a:t>
            </a:r>
            <a:endParaRPr lang="ru-RU" sz="36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851920" y="4075204"/>
            <a:ext cx="1512168" cy="2337310"/>
          </a:xfrm>
          <a:prstGeom prst="rect">
            <a:avLst/>
          </a:prstGeom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2928926" y="3357562"/>
            <a:ext cx="58915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i="1" dirty="0" smtClean="0"/>
              <a:t>«Барбаросса»</a:t>
            </a:r>
            <a:endParaRPr lang="ru-RU" sz="2800" b="1" i="1" dirty="0" smtClean="0">
              <a:latin typeface="Georgia" pitchFamily="18" charset="0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2714612" y="1857364"/>
            <a:ext cx="610586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/>
              <a:t>Операция, план молниеносной войны, захвата СССР Германией.</a:t>
            </a:r>
            <a:endParaRPr lang="ru-RU" sz="2800" dirty="0" smtClean="0"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12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31640" y="404664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ВОЕННЫЕ ОПЕРАЦИИ ВРЕМЕН ВОВ</a:t>
            </a:r>
            <a:endParaRPr lang="ru-RU" sz="36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857620" y="4143380"/>
            <a:ext cx="1512168" cy="2337310"/>
          </a:xfrm>
          <a:prstGeom prst="rect">
            <a:avLst/>
          </a:prstGeom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5357818" y="3786190"/>
            <a:ext cx="34626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/>
              <a:t>«</a:t>
            </a:r>
            <a:r>
              <a:rPr lang="ru-RU" sz="2800" b="1" i="1" dirty="0" smtClean="0"/>
              <a:t>рельсовая война»</a:t>
            </a:r>
            <a:endParaRPr lang="ru-RU" sz="2800" b="1" i="1" dirty="0" smtClean="0">
              <a:latin typeface="Georgia" pitchFamily="18" charset="0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2428860" y="1500174"/>
            <a:ext cx="639161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/>
              <a:t>Операция, которую развернули партизанские отряды. В 1943 году с 3 августа по 15 сентября она парализовала железнодорожное сообщение в разгар наступления Красной Армии.</a:t>
            </a:r>
            <a:endParaRPr lang="ru-RU" sz="2800" dirty="0" smtClean="0"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9" name="AutoShape 4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997969" y="1700734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10</a:t>
            </a:r>
          </a:p>
        </p:txBody>
      </p:sp>
      <p:sp>
        <p:nvSpPr>
          <p:cNvPr id="3121" name="AutoShape 4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933007" y="1700734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20</a:t>
            </a:r>
          </a:p>
        </p:txBody>
      </p:sp>
      <p:sp>
        <p:nvSpPr>
          <p:cNvPr id="3122" name="AutoShape 50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869632" y="1700734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30</a:t>
            </a:r>
          </a:p>
        </p:txBody>
      </p:sp>
      <p:sp>
        <p:nvSpPr>
          <p:cNvPr id="3123" name="AutoShape 5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806257" y="1700734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40</a:t>
            </a:r>
          </a:p>
        </p:txBody>
      </p:sp>
      <p:sp>
        <p:nvSpPr>
          <p:cNvPr id="3124" name="AutoShape 52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741294" y="1700734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50</a:t>
            </a:r>
          </a:p>
        </p:txBody>
      </p:sp>
      <p:sp>
        <p:nvSpPr>
          <p:cNvPr id="3125" name="AutoShape 53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997969" y="2564830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10</a:t>
            </a:r>
          </a:p>
        </p:txBody>
      </p:sp>
      <p:sp>
        <p:nvSpPr>
          <p:cNvPr id="3126" name="AutoShape 54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933007" y="2564830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20</a:t>
            </a:r>
          </a:p>
        </p:txBody>
      </p:sp>
      <p:sp>
        <p:nvSpPr>
          <p:cNvPr id="3127" name="AutoShape 55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5869632" y="2564830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30</a:t>
            </a:r>
          </a:p>
        </p:txBody>
      </p:sp>
      <p:sp>
        <p:nvSpPr>
          <p:cNvPr id="3128" name="AutoShape 56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6806257" y="2564830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40</a:t>
            </a:r>
          </a:p>
        </p:txBody>
      </p:sp>
      <p:sp>
        <p:nvSpPr>
          <p:cNvPr id="3129" name="AutoShape 57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7741294" y="2564830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50</a:t>
            </a:r>
          </a:p>
        </p:txBody>
      </p:sp>
      <p:sp>
        <p:nvSpPr>
          <p:cNvPr id="3130" name="AutoShape 58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3997969" y="3428926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10</a:t>
            </a:r>
          </a:p>
        </p:txBody>
      </p:sp>
      <p:sp>
        <p:nvSpPr>
          <p:cNvPr id="3131" name="AutoShape 59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933007" y="3428926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20</a:t>
            </a:r>
          </a:p>
        </p:txBody>
      </p:sp>
      <p:sp>
        <p:nvSpPr>
          <p:cNvPr id="3132" name="AutoShape 60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869632" y="3428926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30</a:t>
            </a:r>
          </a:p>
        </p:txBody>
      </p:sp>
      <p:sp>
        <p:nvSpPr>
          <p:cNvPr id="3133" name="AutoShape 6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806257" y="3428926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40</a:t>
            </a:r>
          </a:p>
        </p:txBody>
      </p:sp>
      <p:sp>
        <p:nvSpPr>
          <p:cNvPr id="3134" name="AutoShape 62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741294" y="3428926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50</a:t>
            </a:r>
          </a:p>
        </p:txBody>
      </p:sp>
      <p:sp>
        <p:nvSpPr>
          <p:cNvPr id="3135" name="AutoShape 63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3997969" y="4293022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10</a:t>
            </a:r>
          </a:p>
        </p:txBody>
      </p:sp>
      <p:sp>
        <p:nvSpPr>
          <p:cNvPr id="3136" name="AutoShape 64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4933007" y="4293022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20</a:t>
            </a:r>
          </a:p>
        </p:txBody>
      </p:sp>
      <p:sp>
        <p:nvSpPr>
          <p:cNvPr id="3137" name="AutoShape 65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5869632" y="4293022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30</a:t>
            </a:r>
          </a:p>
        </p:txBody>
      </p:sp>
      <p:sp>
        <p:nvSpPr>
          <p:cNvPr id="3138" name="AutoShape 66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6877694" y="4293022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40</a:t>
            </a:r>
          </a:p>
        </p:txBody>
      </p:sp>
      <p:sp>
        <p:nvSpPr>
          <p:cNvPr id="3139" name="AutoShape 67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7741294" y="4293022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50</a:t>
            </a:r>
          </a:p>
        </p:txBody>
      </p:sp>
      <p:sp>
        <p:nvSpPr>
          <p:cNvPr id="3140" name="AutoShape 68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3997969" y="515711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10</a:t>
            </a:r>
          </a:p>
        </p:txBody>
      </p:sp>
      <p:sp>
        <p:nvSpPr>
          <p:cNvPr id="3142" name="AutoShape 70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4933007" y="5157118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20</a:t>
            </a:r>
          </a:p>
        </p:txBody>
      </p:sp>
      <p:sp>
        <p:nvSpPr>
          <p:cNvPr id="3143" name="AutoShape 71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5941069" y="515711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30</a:t>
            </a:r>
          </a:p>
        </p:txBody>
      </p:sp>
      <p:sp>
        <p:nvSpPr>
          <p:cNvPr id="3144" name="AutoShape 72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6877694" y="515711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40</a:t>
            </a:r>
          </a:p>
        </p:txBody>
      </p:sp>
      <p:sp>
        <p:nvSpPr>
          <p:cNvPr id="3145" name="AutoShape 73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7741294" y="515711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50</a:t>
            </a:r>
          </a:p>
        </p:txBody>
      </p:sp>
      <p:sp>
        <p:nvSpPr>
          <p:cNvPr id="2" name="AutoShape 47"/>
          <p:cNvSpPr>
            <a:spLocks noChangeArrowheads="1"/>
          </p:cNvSpPr>
          <p:nvPr/>
        </p:nvSpPr>
        <p:spPr bwMode="auto">
          <a:xfrm>
            <a:off x="1000100" y="1714488"/>
            <a:ext cx="2879551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 smtClean="0"/>
              <a:t>Города-Герои</a:t>
            </a:r>
            <a:endParaRPr lang="ru-RU" sz="2400" b="1" cap="all" dirty="0">
              <a:latin typeface="Georgia" pitchFamily="18" charset="0"/>
            </a:endParaRPr>
          </a:p>
        </p:txBody>
      </p:sp>
      <p:sp>
        <p:nvSpPr>
          <p:cNvPr id="3" name="AutoShape 68"/>
          <p:cNvSpPr>
            <a:spLocks noChangeArrowheads="1"/>
          </p:cNvSpPr>
          <p:nvPr/>
        </p:nvSpPr>
        <p:spPr bwMode="auto">
          <a:xfrm>
            <a:off x="1071538" y="5143512"/>
            <a:ext cx="2879551" cy="792162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 smtClean="0"/>
              <a:t>Германские</a:t>
            </a:r>
          </a:p>
          <a:p>
            <a:pPr algn="ctr">
              <a:defRPr/>
            </a:pPr>
            <a:r>
              <a:rPr lang="ru-RU" sz="2400" b="1" dirty="0" smtClean="0"/>
              <a:t> военные силы</a:t>
            </a:r>
            <a:endParaRPr lang="ru-RU" sz="2400" b="1" cap="all" dirty="0" smtClean="0">
              <a:latin typeface="Georgia" pitchFamily="18" charset="0"/>
            </a:endParaRPr>
          </a:p>
        </p:txBody>
      </p:sp>
      <p:sp>
        <p:nvSpPr>
          <p:cNvPr id="4" name="AutoShape 47"/>
          <p:cNvSpPr>
            <a:spLocks noChangeArrowheads="1"/>
          </p:cNvSpPr>
          <p:nvPr/>
        </p:nvSpPr>
        <p:spPr bwMode="auto">
          <a:xfrm>
            <a:off x="1000100" y="4286256"/>
            <a:ext cx="2879551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 smtClean="0"/>
              <a:t>Военные операции</a:t>
            </a:r>
          </a:p>
          <a:p>
            <a:pPr algn="ctr">
              <a:defRPr/>
            </a:pPr>
            <a:r>
              <a:rPr lang="ru-RU" sz="2400" b="1" dirty="0" smtClean="0"/>
              <a:t> времен ВОВ</a:t>
            </a:r>
            <a:endParaRPr lang="ru-RU" sz="2400" b="1" cap="all" dirty="0">
              <a:latin typeface="Georgia" pitchFamily="18" charset="0"/>
            </a:endParaRPr>
          </a:p>
        </p:txBody>
      </p:sp>
      <p:sp>
        <p:nvSpPr>
          <p:cNvPr id="5" name="AutoShape 47"/>
          <p:cNvSpPr>
            <a:spLocks noChangeArrowheads="1"/>
          </p:cNvSpPr>
          <p:nvPr/>
        </p:nvSpPr>
        <p:spPr bwMode="auto">
          <a:xfrm>
            <a:off x="1000100" y="2571744"/>
            <a:ext cx="2879551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rgbClr val="FAFBF7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 smtClean="0"/>
              <a:t>Командиры </a:t>
            </a:r>
          </a:p>
          <a:p>
            <a:pPr algn="ctr">
              <a:defRPr/>
            </a:pPr>
            <a:r>
              <a:rPr lang="ru-RU" sz="2400" b="1" dirty="0" smtClean="0"/>
              <a:t>советской армии</a:t>
            </a:r>
            <a:endParaRPr lang="ru-RU" sz="2400" b="1" cap="all" dirty="0">
              <a:latin typeface="Georgia" pitchFamily="18" charset="0"/>
            </a:endParaRPr>
          </a:p>
        </p:txBody>
      </p:sp>
      <p:sp>
        <p:nvSpPr>
          <p:cNvPr id="6" name="AutoShape 47"/>
          <p:cNvSpPr>
            <a:spLocks noChangeArrowheads="1"/>
          </p:cNvSpPr>
          <p:nvPr/>
        </p:nvSpPr>
        <p:spPr bwMode="auto">
          <a:xfrm>
            <a:off x="1000100" y="3429000"/>
            <a:ext cx="2879551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 smtClean="0"/>
              <a:t>Тыл –фронту!</a:t>
            </a:r>
            <a:endParaRPr lang="ru-RU" sz="2400" b="1" cap="all" dirty="0">
              <a:latin typeface="Georgia" pitchFamily="18" charset="0"/>
            </a:endParaRPr>
          </a:p>
        </p:txBody>
      </p:sp>
      <p:pic>
        <p:nvPicPr>
          <p:cNvPr id="38" name="Рисунок 37" descr="Рисунок40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28" cstate="screen"/>
          <a:srcRect/>
          <a:stretch>
            <a:fillRect/>
          </a:stretch>
        </p:blipFill>
        <p:spPr>
          <a:xfrm>
            <a:off x="7308304" y="6237312"/>
            <a:ext cx="1152128" cy="300800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1214414" y="357166"/>
            <a:ext cx="7715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Интеллектуальная викторина на тему</a:t>
            </a:r>
            <a:br>
              <a:rPr lang="ru-RU" sz="3600" b="1" dirty="0" smtClean="0"/>
            </a:br>
            <a:r>
              <a:rPr lang="ru-RU" sz="3600" b="1" dirty="0" smtClean="0">
                <a:solidFill>
                  <a:srgbClr val="800000"/>
                </a:solidFill>
              </a:rPr>
              <a:t> «Великая Отечественная война»</a:t>
            </a:r>
            <a:endParaRPr lang="ru-RU" sz="36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" dur="indefinite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9" dur="indefinite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5" dur="indefinite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1" dur="indefinite"/>
                                        <p:tgtEl>
                                          <p:spTgt spid="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7" dur="indefinite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3" dur="indefinite"/>
                                        <p:tgtEl>
                                          <p:spTgt spid="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9" dur="indefinite"/>
                                        <p:tgtEl>
                                          <p:spTgt spid="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5" dur="indefinite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1" dur="indefinite"/>
                                        <p:tgtEl>
                                          <p:spTgt spid="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7" dur="indefinite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3" dur="indefinite"/>
                                        <p:tgtEl>
                                          <p:spTgt spid="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9" dur="indefinite"/>
                                        <p:tgtEl>
                                          <p:spTgt spid="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85" dur="indefinite"/>
                                        <p:tgtEl>
                                          <p:spTgt spid="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1" dur="indefinite"/>
                                        <p:tgtEl>
                                          <p:spTgt spid="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7" dur="indefinite"/>
                                        <p:tgtEl>
                                          <p:spTgt spid="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3" dur="indefinite"/>
                                        <p:tgtEl>
                                          <p:spTgt spid="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9" dur="indefinite"/>
                                        <p:tgtEl>
                                          <p:spTgt spid="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15" dur="indefinite"/>
                                        <p:tgtEl>
                                          <p:spTgt spid="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31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1" dur="indefinite"/>
                                        <p:tgtEl>
                                          <p:spTgt spid="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6" dur="indefinite"/>
                                        <p:tgtEl>
                                          <p:spTgt spid="31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7" dur="indefinite"/>
                                        <p:tgtEl>
                                          <p:spTgt spid="3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2" dur="indefinite"/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3" dur="indefinite"/>
                                        <p:tgtEl>
                                          <p:spTgt spid="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8" dur="indefinite"/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9" dur="indefinite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3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4" dur="indefinite"/>
                                        <p:tgtEl>
                                          <p:spTgt spid="31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45" dur="indefinite"/>
                                        <p:tgtEl>
                                          <p:spTgt spid="3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0" dur="indefinite"/>
                                        <p:tgtEl>
                                          <p:spTgt spid="31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51" dur="indefinite"/>
                                        <p:tgtEl>
                                          <p:spTgt spid="3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5"/>
                  </p:tgtEl>
                </p:cond>
              </p:nextCondLst>
            </p:seq>
          </p:childTnLst>
        </p:cTn>
      </p:par>
    </p:tnLst>
    <p:bldLst>
      <p:bldP spid="3119" grpId="0" animBg="1"/>
      <p:bldP spid="3121" grpId="0" animBg="1"/>
      <p:bldP spid="3122" grpId="0" animBg="1"/>
      <p:bldP spid="3123" grpId="0" animBg="1"/>
      <p:bldP spid="3124" grpId="0" animBg="1"/>
      <p:bldP spid="3125" grpId="0" animBg="1"/>
      <p:bldP spid="3126" grpId="0" animBg="1"/>
      <p:bldP spid="3127" grpId="0" animBg="1"/>
      <p:bldP spid="3128" grpId="0" animBg="1"/>
      <p:bldP spid="3129" grpId="0" animBg="1"/>
      <p:bldP spid="3130" grpId="0" animBg="1"/>
      <p:bldP spid="3131" grpId="0" animBg="1"/>
      <p:bldP spid="3132" grpId="0" animBg="1"/>
      <p:bldP spid="3133" grpId="0" animBg="1"/>
      <p:bldP spid="3134" grpId="0" animBg="1"/>
      <p:bldP spid="3135" grpId="0" animBg="1"/>
      <p:bldP spid="3136" grpId="0" animBg="1"/>
      <p:bldP spid="3137" grpId="0" animBg="1"/>
      <p:bldP spid="3138" grpId="0" animBg="1"/>
      <p:bldP spid="3139" grpId="0" animBg="1"/>
      <p:bldP spid="3140" grpId="0" animBg="1"/>
      <p:bldP spid="3142" grpId="0" animBg="1"/>
      <p:bldP spid="3143" grpId="0" animBg="1"/>
      <p:bldP spid="3144" grpId="0" animBg="1"/>
      <p:bldP spid="314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12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31640" y="404664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ВОЕННЫЕ ОПЕРАЦИИ ВРЕМЕН ВОВ</a:t>
            </a:r>
            <a:endParaRPr lang="ru-RU" sz="36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851920" y="4075204"/>
            <a:ext cx="1512168" cy="2337310"/>
          </a:xfrm>
          <a:prstGeom prst="rect">
            <a:avLst/>
          </a:prstGeom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2857488" y="3357562"/>
            <a:ext cx="59629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i="1" dirty="0" smtClean="0"/>
              <a:t>«Тайфун»</a:t>
            </a:r>
            <a:endParaRPr lang="ru-RU" sz="2800" b="1" i="1" dirty="0" smtClean="0">
              <a:latin typeface="Georgia" pitchFamily="18" charset="0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2857488" y="1571612"/>
            <a:ext cx="596298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/>
              <a:t>Москва являлась городом, который предполагали захватить немцы в соответствии с планом какой операции?</a:t>
            </a:r>
            <a:endParaRPr lang="ru-RU" sz="2800" dirty="0" smtClean="0"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12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31640" y="404664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ВОЕННЫЕ ОПЕРАЦИИ ВРЕМЕН ВОВ</a:t>
            </a:r>
            <a:endParaRPr lang="ru-RU" sz="36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851920" y="4075204"/>
            <a:ext cx="1512168" cy="2337310"/>
          </a:xfrm>
          <a:prstGeom prst="rect">
            <a:avLst/>
          </a:prstGeom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2857488" y="3571876"/>
            <a:ext cx="59629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i="1" dirty="0" smtClean="0"/>
              <a:t>«Кремль»</a:t>
            </a:r>
            <a:endParaRPr lang="ru-RU" sz="2800" b="1" i="1" dirty="0" smtClean="0">
              <a:latin typeface="Georgia" pitchFamily="18" charset="0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2714612" y="1857364"/>
            <a:ext cx="610586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/>
              <a:t>Операция по дезинформации, которую успешно провела гитлеровская разведка в начале 1942 года.</a:t>
            </a:r>
            <a:endParaRPr lang="ru-RU" sz="2800" dirty="0" smtClean="0"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12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31640" y="404664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ВОЕННЫЕ ОПЕРАЦИИ ВРЕМЕН ВОВ</a:t>
            </a:r>
            <a:endParaRPr lang="ru-RU" sz="36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851920" y="4075204"/>
            <a:ext cx="1512168" cy="2337310"/>
          </a:xfrm>
          <a:prstGeom prst="rect">
            <a:avLst/>
          </a:prstGeom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3000364" y="3500438"/>
            <a:ext cx="58201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i="1" dirty="0" smtClean="0"/>
              <a:t>«Уран»</a:t>
            </a:r>
            <a:endParaRPr lang="ru-RU" sz="2800" b="1" i="1" dirty="0" smtClean="0">
              <a:latin typeface="Georgia" pitchFamily="18" charset="0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2928926" y="1714488"/>
            <a:ext cx="589154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/>
              <a:t>Название операции 1942 года, в ходе которой было остановлено продвижение группы войск </a:t>
            </a:r>
            <a:r>
              <a:rPr lang="ru-RU" sz="2800" dirty="0" err="1" smtClean="0"/>
              <a:t>Манштейна</a:t>
            </a:r>
            <a:r>
              <a:rPr lang="ru-RU" sz="2800" dirty="0" smtClean="0"/>
              <a:t> из района Витебска</a:t>
            </a:r>
            <a:endParaRPr lang="ru-RU" sz="2800" dirty="0" smtClean="0"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Рисунок14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31640" y="404664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ГЕРМАНСКИЕ ВОЕННЫЕ СИЛЫ</a:t>
            </a:r>
            <a:endParaRPr lang="ru-RU" sz="36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851920" y="4077072"/>
            <a:ext cx="1512000" cy="2333508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5715008" y="3714752"/>
            <a:ext cx="31054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i="1" dirty="0" smtClean="0">
                <a:latin typeface="Georgia" pitchFamily="18" charset="0"/>
              </a:rPr>
              <a:t>Центр</a:t>
            </a: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3000364" y="1785926"/>
            <a:ext cx="582010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/>
              <a:t>Фон Бок 24 сентября 1941 года внес последние корректировки в план операции по захвату Москвы. Командующим какой группы армий он являлся?</a:t>
            </a:r>
            <a:endParaRPr lang="ru-RU" sz="2800" dirty="0" smtClean="0"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Рисунок14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31640" y="404664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ГЕРМАНСКИЕ ВОЕННЫЕ СИЛЫ</a:t>
            </a:r>
            <a:endParaRPr lang="ru-RU" sz="36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851920" y="4077072"/>
            <a:ext cx="1512000" cy="2333508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5572132" y="3500438"/>
            <a:ext cx="32483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i="1" dirty="0" err="1" smtClean="0"/>
              <a:t>Паульс</a:t>
            </a:r>
            <a:endParaRPr lang="ru-RU" sz="2800" b="1" i="1" dirty="0" smtClean="0">
              <a:latin typeface="Georgia" pitchFamily="18" charset="0"/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2571736" y="1857364"/>
            <a:ext cx="624873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/>
              <a:t>Немецкий генерал- фельдмаршал, командовал войсками, капитулировавшими под Сталинградом.</a:t>
            </a:r>
            <a:endParaRPr lang="ru-RU" sz="2800" dirty="0" smtClean="0"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Рисунок14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31640" y="404664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ГЕРМАНСКИЕ ВОЕННЫЕ СИЛЫ</a:t>
            </a:r>
            <a:endParaRPr lang="ru-RU" sz="36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851920" y="4077072"/>
            <a:ext cx="1512000" cy="2333508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429124" y="3286124"/>
            <a:ext cx="17859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i="1" dirty="0" smtClean="0"/>
              <a:t>Север</a:t>
            </a:r>
            <a:endParaRPr lang="ru-RU" sz="2800" b="1" i="1" dirty="0" smtClean="0">
              <a:latin typeface="Georgia" pitchFamily="18" charset="0"/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2500298" y="1785926"/>
            <a:ext cx="632017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 smtClean="0"/>
              <a:t>Группа немецкой армии, главный удар которой был направлен на Ленинград.</a:t>
            </a:r>
            <a:endParaRPr lang="ru-RU" sz="28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Рисунок14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31640" y="404664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ГЕРМАНСКИЕ ВОЕННЫЕ СИЛЫ</a:t>
            </a:r>
            <a:endParaRPr lang="ru-RU" sz="36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851920" y="4077072"/>
            <a:ext cx="1512000" cy="2333508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5643570" y="3786190"/>
            <a:ext cx="31769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i="1" dirty="0" smtClean="0"/>
              <a:t>Клейст</a:t>
            </a:r>
            <a:endParaRPr lang="ru-RU" sz="2800" b="1" i="1" dirty="0" smtClean="0">
              <a:latin typeface="Georgia" pitchFamily="18" charset="0"/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2928926" y="1785926"/>
            <a:ext cx="589154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/>
              <a:t>Как называлась наступательная группировка немцев, нанесшая фланговые удары по советским войскам под Харьковом в 1942 году.</a:t>
            </a:r>
            <a:endParaRPr lang="ru-RU" sz="2800" dirty="0" smtClean="0"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Рисунок14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31640" y="404664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ГЕРМАНСКИЕ ВОЕННЫЕ СИЛЫ</a:t>
            </a:r>
            <a:endParaRPr lang="ru-RU" sz="36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851920" y="4077072"/>
            <a:ext cx="1512000" cy="2333508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5786446" y="4357694"/>
            <a:ext cx="27482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i="1" dirty="0" smtClean="0"/>
              <a:t>Курская</a:t>
            </a:r>
            <a:endParaRPr lang="ru-RU" sz="2800" b="1" i="1" dirty="0" smtClean="0">
              <a:latin typeface="Georgia" pitchFamily="18" charset="0"/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2143108" y="1571612"/>
            <a:ext cx="667736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dirty="0" smtClean="0"/>
              <a:t>Перед этой битвой немецкое командование сосредоточило    значительный силы. Состоящие прежде всего из бронетанковых дивизий, вооруженных танками моделей «тигр», «пантера»</a:t>
            </a:r>
            <a:endParaRPr lang="ru-RU" sz="2800" dirty="0" smtClean="0"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316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9703" name="AutoShape 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88350" y="6237288"/>
            <a:ext cx="431800" cy="358775"/>
          </a:xfrm>
          <a:prstGeom prst="actionButtonBeginning">
            <a:avLst/>
          </a:prstGeom>
          <a:gradFill rotWithShape="1">
            <a:gsLst>
              <a:gs pos="0">
                <a:schemeClr val="bg1"/>
              </a:gs>
              <a:gs pos="100000">
                <a:srgbClr val="FFE7EC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FFE7EC">
                <a:gamma/>
                <a:shade val="60000"/>
                <a:invGamma/>
                <a:alpha val="50000"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2" name="Рисунок 11" descr="Рисунок41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763688" y="404664"/>
            <a:ext cx="6480720" cy="648072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285984" y="1214422"/>
            <a:ext cx="6606496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1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http://www.hereisfree.com/content1//pic/zip/201122421113324977801.jpg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идея кнопки «домик»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http://gatet.files.wordpress.com/2010/06/me.jpg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знак вопроса с человечком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786050" y="3214686"/>
            <a:ext cx="60344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i="1" dirty="0" smtClean="0">
                <a:solidFill>
                  <a:srgbClr val="002060"/>
                </a:solidFill>
                <a:latin typeface="Georgia" pitchFamily="18" charset="0"/>
              </a:rPr>
              <a:t>Ленинград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428860" y="1357298"/>
            <a:ext cx="639161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/>
              <a:t>Помните знаменитый «Дневник Тани Савичевой». В каком городе жила эта девочка?</a:t>
            </a:r>
            <a:endParaRPr lang="ru-RU" sz="2800" dirty="0" smtClean="0"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ГОРОДА - ГЕРОИ</a:t>
            </a:r>
            <a:endParaRPr lang="ru-RU" sz="3600" b="1" spc="50" dirty="0">
              <a:ln w="11430"/>
              <a:gradFill>
                <a:gsLst>
                  <a:gs pos="25000">
                    <a:srgbClr val="2A65AC"/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071802" y="3071810"/>
            <a:ext cx="57486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i="1" dirty="0" smtClean="0">
                <a:solidFill>
                  <a:srgbClr val="002060"/>
                </a:solidFill>
                <a:latin typeface="Georgia" pitchFamily="18" charset="0"/>
              </a:rPr>
              <a:t>Мурманск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500298" y="1285860"/>
            <a:ext cx="635380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/>
              <a:t>Назовите самый северный город-герой. </a:t>
            </a:r>
            <a:endParaRPr lang="ru-RU" sz="2800" dirty="0" smtClean="0"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ГОРОДА - ГЕРОИ</a:t>
            </a:r>
            <a:endParaRPr lang="ru-RU" sz="3600" b="1" spc="50" dirty="0">
              <a:ln w="11430"/>
              <a:gradFill>
                <a:gsLst>
                  <a:gs pos="25000">
                    <a:srgbClr val="2A65AC"/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643174" y="3214686"/>
            <a:ext cx="61772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i="1" dirty="0" smtClean="0">
                <a:solidFill>
                  <a:srgbClr val="002060"/>
                </a:solidFill>
                <a:latin typeface="Georgia" pitchFamily="18" charset="0"/>
              </a:rPr>
              <a:t>Сталинград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857488" y="1500175"/>
            <a:ext cx="596298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/>
              <a:t>Назовите город, защитники которого вели бои за каждый квартал, улицу, дом? </a:t>
            </a:r>
            <a:endParaRPr lang="ru-RU" sz="2800" dirty="0" smtClean="0"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ГОРОДА - ГЕРОИ</a:t>
            </a:r>
            <a:endParaRPr lang="ru-RU" sz="3600" b="1" spc="50" dirty="0">
              <a:ln w="11430"/>
              <a:gradFill>
                <a:gsLst>
                  <a:gs pos="25000">
                    <a:srgbClr val="2A65AC"/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928926" y="3571876"/>
            <a:ext cx="58915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i="1" dirty="0" smtClean="0">
                <a:solidFill>
                  <a:srgbClr val="002060"/>
                </a:solidFill>
                <a:latin typeface="Georgia" pitchFamily="18" charset="0"/>
              </a:rPr>
              <a:t>Брестская крепость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43108" y="1285860"/>
            <a:ext cx="667736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20000"/>
              </a:spcBef>
            </a:pPr>
            <a:r>
              <a:rPr lang="ru-RU" sz="2800" dirty="0" smtClean="0"/>
              <a:t>На стенах какого сооружения мы можем прочесть надпись: «Нас было пятеро: Седов, </a:t>
            </a:r>
            <a:r>
              <a:rPr lang="ru-RU" sz="2800" dirty="0" err="1" smtClean="0"/>
              <a:t>Грутов</a:t>
            </a:r>
            <a:r>
              <a:rPr lang="ru-RU" sz="2800" dirty="0" smtClean="0"/>
              <a:t>, </a:t>
            </a:r>
            <a:r>
              <a:rPr lang="ru-RU" sz="2800" dirty="0" err="1" smtClean="0"/>
              <a:t>Боголют</a:t>
            </a:r>
            <a:r>
              <a:rPr lang="ru-RU" sz="2800" dirty="0" smtClean="0"/>
              <a:t>, Михайлов, Селиванов. Мы приняли первый бой. 22.VI.1941. Умрем, но не уйдем!»?</a:t>
            </a:r>
            <a:endParaRPr lang="ru-RU" sz="2800" dirty="0" smtClean="0"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ГОРОДА - ГЕРОИ</a:t>
            </a:r>
            <a:endParaRPr lang="ru-RU" sz="3600" b="1" spc="50" dirty="0">
              <a:ln w="11430"/>
              <a:gradFill>
                <a:gsLst>
                  <a:gs pos="25000">
                    <a:srgbClr val="2A65AC"/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928926" y="3071810"/>
            <a:ext cx="58915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i="1" dirty="0" smtClean="0">
                <a:solidFill>
                  <a:srgbClr val="002060"/>
                </a:solidFill>
              </a:rPr>
              <a:t>Новороссийск, Керчь</a:t>
            </a:r>
            <a:endParaRPr lang="ru-RU" sz="2800" b="1" i="1" dirty="0" smtClean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285984" y="1428736"/>
            <a:ext cx="65344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/>
              <a:t>Каким городам было присвоено звание «Город-герой» 14 сентября 1973 года?</a:t>
            </a:r>
            <a:endParaRPr lang="ru-RU" sz="2800" dirty="0" smtClean="0"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ГОРОДА - ГЕРОИ</a:t>
            </a:r>
            <a:endParaRPr lang="ru-RU" sz="3600" b="1" spc="50" dirty="0">
              <a:ln w="11430"/>
              <a:gradFill>
                <a:gsLst>
                  <a:gs pos="25000">
                    <a:srgbClr val="2A65AC"/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sz="44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КОМАНДИРЫ СОВЕТСКОЙ АРМИИ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3357554" y="3143248"/>
            <a:ext cx="54629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i="1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Говоров</a:t>
            </a: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000364" y="1714488"/>
            <a:ext cx="582010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/>
              <a:t>Маршал Советского Союза командующий  армией в битве за Москву.</a:t>
            </a:r>
            <a:endParaRPr lang="ru-RU" sz="2800" dirty="0" smtClean="0"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КОМАНДИРЫ СОВЕТСКОЙ АРМИИ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5786446" y="3643314"/>
            <a:ext cx="30340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i="1" dirty="0" err="1" smtClean="0">
                <a:solidFill>
                  <a:schemeClr val="bg2">
                    <a:lumMod val="10000"/>
                  </a:schemeClr>
                </a:solidFill>
              </a:rPr>
              <a:t>Доватор</a:t>
            </a:r>
            <a:endParaRPr lang="ru-RU" sz="2800" b="1" i="1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143240" y="1714488"/>
            <a:ext cx="567723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/>
              <a:t>Назовите фамилию советского военачальника, который командовал гвардейским корпусом в битве за Москву. Погиб в бою.</a:t>
            </a:r>
            <a:endParaRPr lang="ru-RU" sz="2800" dirty="0" smtClean="0"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601</TotalTime>
  <Words>601</Words>
  <Application>Microsoft Office PowerPoint</Application>
  <PresentationFormat>Экран (4:3)</PresentationFormat>
  <Paragraphs>152</Paragraphs>
  <Slides>28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Admin</cp:lastModifiedBy>
  <cp:revision>7</cp:revision>
  <dcterms:created xsi:type="dcterms:W3CDTF">2014-01-06T16:00:12Z</dcterms:created>
  <dcterms:modified xsi:type="dcterms:W3CDTF">2015-04-28T20:06:21Z</dcterms:modified>
</cp:coreProperties>
</file>