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088231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Адаптация пятиклассников к новым условиям учёбы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684075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119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Возможные реакции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Интеллектуальная - </a:t>
            </a:r>
            <a:r>
              <a:rPr lang="ru-RU" dirty="0">
                <a:solidFill>
                  <a:schemeClr val="tx1"/>
                </a:solidFill>
              </a:rPr>
              <a:t>нарушение интеллектуальной деятельности. Отставание в развитии от сверстников.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Поведенческая </a:t>
            </a:r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несоответствие поведения ребёнка правовым и моральным нормам (агрессивность, асоциальное поведение).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Коммуникативная </a:t>
            </a:r>
            <a:r>
              <a:rPr lang="ru-RU" dirty="0">
                <a:solidFill>
                  <a:schemeClr val="tx1"/>
                </a:solidFill>
              </a:rPr>
              <a:t>- затруднения в общении со сверстниками и взрослыми.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Соматическая </a:t>
            </a:r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отклонения в здоровье ребёнка.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Эмоциональная </a:t>
            </a:r>
            <a:r>
              <a:rPr lang="ru-RU" dirty="0">
                <a:solidFill>
                  <a:schemeClr val="tx1"/>
                </a:solidFill>
              </a:rPr>
              <a:t>- эмоциональные трудности, тревоги по поводу переживания проблем в школе.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013176"/>
            <a:ext cx="952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51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Опросник «Чувства в школе»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4248472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Из 16 перечисленных чувств выбери только 8, которые ты наиболее часто испытываешь в школе 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Спокойствие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81</a:t>
            </a:r>
            <a:r>
              <a:rPr lang="ru-RU" b="1" dirty="0">
                <a:solidFill>
                  <a:schemeClr val="tx1"/>
                </a:solidFill>
              </a:rPr>
              <a:t>%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Сомнение                                   70</a:t>
            </a:r>
            <a:r>
              <a:rPr lang="ru-RU" b="1" dirty="0">
                <a:solidFill>
                  <a:schemeClr val="tx1"/>
                </a:solidFill>
              </a:rPr>
              <a:t>%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Усталость                                    50</a:t>
            </a:r>
            <a:r>
              <a:rPr lang="ru-RU" b="1" dirty="0">
                <a:solidFill>
                  <a:schemeClr val="tx1"/>
                </a:solidFill>
              </a:rPr>
              <a:t>%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Обида                                          11</a:t>
            </a:r>
            <a:r>
              <a:rPr lang="ru-RU" b="1" dirty="0">
                <a:solidFill>
                  <a:schemeClr val="tx1"/>
                </a:solidFill>
              </a:rPr>
              <a:t>%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Скуку                                             15</a:t>
            </a:r>
            <a:r>
              <a:rPr lang="ru-RU" b="1" dirty="0">
                <a:solidFill>
                  <a:schemeClr val="tx1"/>
                </a:solidFill>
              </a:rPr>
              <a:t>%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Страх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Радость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          70</a:t>
            </a:r>
            <a:r>
              <a:rPr lang="ru-RU" b="1" dirty="0">
                <a:solidFill>
                  <a:schemeClr val="tx1"/>
                </a:solidFill>
              </a:rPr>
              <a:t>%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Чувство </a:t>
            </a:r>
            <a:r>
              <a:rPr lang="ru-RU" b="1" dirty="0">
                <a:solidFill>
                  <a:schemeClr val="tx1"/>
                </a:solidFill>
              </a:rPr>
              <a:t>унижения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Уверенность </a:t>
            </a:r>
            <a:r>
              <a:rPr lang="ru-RU" b="1" dirty="0">
                <a:solidFill>
                  <a:schemeClr val="tx1"/>
                </a:solidFill>
              </a:rPr>
              <a:t>в себе </a:t>
            </a:r>
            <a:r>
              <a:rPr lang="ru-RU" b="1" dirty="0" smtClean="0">
                <a:solidFill>
                  <a:schemeClr val="tx1"/>
                </a:solidFill>
              </a:rPr>
              <a:t>                   45</a:t>
            </a:r>
            <a:r>
              <a:rPr lang="ru-RU" b="1" dirty="0">
                <a:solidFill>
                  <a:schemeClr val="tx1"/>
                </a:solidFill>
              </a:rPr>
              <a:t>%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Тревогу </a:t>
            </a:r>
            <a:r>
              <a:rPr lang="ru-RU" b="1" dirty="0">
                <a:solidFill>
                  <a:schemeClr val="tx1"/>
                </a:solidFill>
              </a:rPr>
              <a:t>за будущее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Беспокойство                               </a:t>
            </a:r>
            <a:r>
              <a:rPr lang="ru-RU" b="1" dirty="0">
                <a:solidFill>
                  <a:schemeClr val="tx1"/>
                </a:solidFill>
              </a:rPr>
              <a:t>33%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Благодарность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Неудовлетворенность </a:t>
            </a:r>
            <a:r>
              <a:rPr lang="ru-RU" b="1" dirty="0">
                <a:solidFill>
                  <a:schemeClr val="tx1"/>
                </a:solidFill>
              </a:rPr>
              <a:t>собой 25%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Симпатию </a:t>
            </a:r>
            <a:r>
              <a:rPr lang="ru-RU" b="1" dirty="0">
                <a:solidFill>
                  <a:schemeClr val="tx1"/>
                </a:solidFill>
              </a:rPr>
              <a:t>к </a:t>
            </a:r>
            <a:r>
              <a:rPr lang="ru-RU" b="1" dirty="0" smtClean="0">
                <a:solidFill>
                  <a:schemeClr val="tx1"/>
                </a:solidFill>
              </a:rPr>
              <a:t>учителям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Раздражение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12%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Желание приходить сюда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8960"/>
            <a:ext cx="2133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952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Чем можно помочь?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784976" cy="4082008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tx1"/>
                </a:solidFill>
              </a:rPr>
              <a:t>Первое условие школьного успеха пятиклассника — безусловное принятие ребенка, несмотря на те неудачи, с которыми он уже столкнулся или может столкнуться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Если вас, что-то беспокоит в поведении ребенка, постарайтесь, как можно скорее встретиться и обсудить это с классным руководителем или психологом.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Если </a:t>
            </a:r>
            <a:r>
              <a:rPr lang="ru-RU" sz="1800" b="1" dirty="0">
                <a:solidFill>
                  <a:schemeClr val="tx1"/>
                </a:solidFill>
              </a:rPr>
              <a:t>в семье произошли какие то события, повлиявшие на психологическое состояние ребенка (развод, отъезд в долгую командировку кого-то из родителей, рождение еще одного ребенка и </a:t>
            </a:r>
            <a:r>
              <a:rPr lang="ru-RU" sz="1800" b="1" dirty="0" err="1">
                <a:solidFill>
                  <a:schemeClr val="tx1"/>
                </a:solidFill>
              </a:rPr>
              <a:t>тд</a:t>
            </a:r>
            <a:r>
              <a:rPr lang="ru-RU" sz="1800" b="1" dirty="0">
                <a:solidFill>
                  <a:schemeClr val="tx1"/>
                </a:solidFill>
              </a:rPr>
              <a:t>.) сообщите об этом классному руководителю.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Проявляйте </a:t>
            </a:r>
            <a:r>
              <a:rPr lang="ru-RU" sz="1800" b="1" dirty="0">
                <a:solidFill>
                  <a:schemeClr val="tx1"/>
                </a:solidFill>
              </a:rPr>
              <a:t>интерес к школьным делам, обсуждайте сложные ситуации, вместе ищите выход из конфликтов. Неформальное общение со своим ребенком после прошедшего школьного дня. Помогите ребенку выучить имена новых учителей.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Не </a:t>
            </a:r>
            <a:r>
              <a:rPr lang="ru-RU" sz="1800" b="1" dirty="0">
                <a:solidFill>
                  <a:schemeClr val="tx1"/>
                </a:solidFill>
              </a:rPr>
              <a:t>следует сразу ослаблять контроль за учебной деятельностью ребенка, если в период начальной школы он привык к вашему контролю. Приучайте его к самостоятельности постепенно.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0120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83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Чем можно помочь?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208912" cy="444204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Обязательное знакомство с его одноклассниками и возможность общения ребят после школы.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rgbClr val="0070C0"/>
                </a:solidFill>
              </a:rPr>
              <a:t>Недопустимость </a:t>
            </a:r>
            <a:r>
              <a:rPr lang="ru-RU" b="1" dirty="0">
                <a:solidFill>
                  <a:srgbClr val="0070C0"/>
                </a:solidFill>
              </a:rPr>
              <a:t>физических мер воздействия, запугивания, критики в адрес ребенка, особенно в присутствии других людей (бабушек, дедушек, сверстников). Исключение таких мер наказания, как лишение удовольствий, физические и психические наказания. Учет темперамента ребенка в период адаптации к школьному обучению.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Медлительные </a:t>
            </a:r>
            <a:r>
              <a:rPr lang="ru-RU" b="1" dirty="0">
                <a:solidFill>
                  <a:schemeClr val="tx1"/>
                </a:solidFill>
              </a:rPr>
              <a:t>и малообщительные дети гораздо труднее привыкают к классу, быстро теряют к нему интерес, если чувствуют со стороны взрослых и сверстников насилие, сарказм и жестокость.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rgbClr val="0070C0"/>
                </a:solidFill>
              </a:rPr>
              <a:t>Предоставление </a:t>
            </a:r>
            <a:r>
              <a:rPr lang="ru-RU" b="1" dirty="0">
                <a:solidFill>
                  <a:srgbClr val="0070C0"/>
                </a:solidFill>
              </a:rPr>
              <a:t>ребенку самостоятельности в учебной работе и организация обоснованного контроля за его учебной деятельностью.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Поощрение </a:t>
            </a:r>
            <a:r>
              <a:rPr lang="ru-RU" b="1" dirty="0">
                <a:solidFill>
                  <a:schemeClr val="tx1"/>
                </a:solidFill>
              </a:rPr>
              <a:t>ребенка, и не только за учебные успехи. Моральное стимулирование достижений ребенка. Основными помощниками родителей в сложных ситуациях являются терпение, внимание и понимание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Постарайтесь создать благоприятный климат в семье для ребенка.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393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Чем можно помочь?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7992888" cy="429803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Создавайте условия для развития самостоятельности в поведении ребенка. У пятиклассника непременно должны быть домашние обязанности, за выполнение которых он несет ответственность.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rgbClr val="0070C0"/>
                </a:solidFill>
              </a:rPr>
              <a:t>Несмотря </a:t>
            </a:r>
            <a:r>
              <a:rPr lang="ru-RU" b="1" dirty="0">
                <a:solidFill>
                  <a:srgbClr val="0070C0"/>
                </a:solidFill>
              </a:rPr>
              <a:t>на кажущуюся взрослость, пятиклассник нуждается в ненавязчивом контроле со стороны родителей, поскольку не всегда может сам сориентироваться в новых требованиях школьной жизни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Для </a:t>
            </a:r>
            <a:r>
              <a:rPr lang="ru-RU" b="1" dirty="0">
                <a:solidFill>
                  <a:schemeClr val="tx1"/>
                </a:solidFill>
              </a:rPr>
              <a:t>пятиклассника учитель – уже не такой непререкаемый авторитет, как раньше, в адрес учителей могут звучать критические замечания. Важно обсудить с ребенком причины его недовольства, поддерживая при этом авторитет учителя.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rgbClr val="0070C0"/>
                </a:solidFill>
              </a:rPr>
              <a:t>Пятикласснику </a:t>
            </a:r>
            <a:r>
              <a:rPr lang="ru-RU" b="1" dirty="0">
                <a:solidFill>
                  <a:srgbClr val="0070C0"/>
                </a:solidFill>
              </a:rPr>
              <a:t>уже не так интересна учеба сама по себе, многим в школе интересно бывать потому, что там много друзей. Важно, чтобы у ребенка была возможность обсудить свои школьные дела, учебу и отношения с друзьями в семье, с родителями.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46" y="5301208"/>
            <a:ext cx="2162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45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Слова, которые поддерживают и которые разрушают его веру в себя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Слова поддержки: </a:t>
            </a:r>
            <a:r>
              <a:rPr lang="ru-RU" dirty="0"/>
              <a:t>Зная тебя, я уверен, что вы все сделали, хорошо. Ты делаешь это очень хорошо. У тебя есть некоторые соображения по этому поводу? Готов ли ты начать? Это серьезный вызов. Но я уверен. Что ты готов к нему.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Слова разочарования: </a:t>
            </a:r>
            <a:r>
              <a:rPr lang="ru-RU" dirty="0"/>
              <a:t>Зная тебя и твои способности. Я думаю. Ты смог бы сделать это гораздо лучше. Эта идея никогда не сможет быть реализована. Это для тебя слишком трудно, поэтому я сам это сделаю. </a:t>
            </a:r>
          </a:p>
        </p:txBody>
      </p:sp>
    </p:spTree>
    <p:extLst>
      <p:ext uri="{BB962C8B-B14F-4D97-AF65-F5344CB8AC3E}">
        <p14:creationId xmlns:p14="http://schemas.microsoft.com/office/powerpoint/2010/main" val="160041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Способы преодоления тревожности: 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4442048"/>
          </a:xfrm>
        </p:spPr>
        <p:txBody>
          <a:bodyPr>
            <a:normAutofit fontScale="550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Не </a:t>
            </a:r>
            <a:r>
              <a:rPr lang="ru-RU" b="1" dirty="0">
                <a:solidFill>
                  <a:schemeClr val="tx1"/>
                </a:solidFill>
              </a:rPr>
              <a:t>сравнивайте ребенка с окружающими. </a:t>
            </a:r>
            <a:r>
              <a:rPr lang="ru-RU" b="1" dirty="0" smtClean="0">
                <a:solidFill>
                  <a:schemeClr val="tx1"/>
                </a:solidFill>
              </a:rPr>
              <a:t>- - </a:t>
            </a: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Доверяйте </a:t>
            </a:r>
            <a:r>
              <a:rPr lang="ru-RU" b="1" dirty="0">
                <a:solidFill>
                  <a:srgbClr val="0070C0"/>
                </a:solidFill>
              </a:rPr>
              <a:t>ребенку.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Чаще </a:t>
            </a:r>
            <a:r>
              <a:rPr lang="ru-RU" b="1" dirty="0">
                <a:solidFill>
                  <a:schemeClr val="tx1"/>
                </a:solidFill>
              </a:rPr>
              <a:t>хвалите его, но так, чтобы он знал, за что.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Демонстрируйте </a:t>
            </a:r>
            <a:r>
              <a:rPr lang="ru-RU" b="1" dirty="0">
                <a:solidFill>
                  <a:srgbClr val="0070C0"/>
                </a:solidFill>
              </a:rPr>
              <a:t>образцы уверенного поведения, будьте во всем примером ребенку.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Не </a:t>
            </a:r>
            <a:r>
              <a:rPr lang="ru-RU" b="1" dirty="0">
                <a:solidFill>
                  <a:schemeClr val="tx1"/>
                </a:solidFill>
              </a:rPr>
              <a:t>предъявляйте к ребенку завышенных требований.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Будьте </a:t>
            </a:r>
            <a:r>
              <a:rPr lang="ru-RU" b="1" dirty="0">
                <a:solidFill>
                  <a:srgbClr val="0070C0"/>
                </a:solidFill>
              </a:rPr>
              <a:t>последовательны в воспитании ребенка.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Не </a:t>
            </a:r>
            <a:r>
              <a:rPr lang="ru-RU" b="1" dirty="0">
                <a:solidFill>
                  <a:schemeClr val="tx1"/>
                </a:solidFill>
              </a:rPr>
              <a:t>запрещайте без всяких причин того, что разрешали раньше.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Старайтесь </a:t>
            </a:r>
            <a:r>
              <a:rPr lang="ru-RU" b="1" dirty="0">
                <a:solidFill>
                  <a:srgbClr val="0070C0"/>
                </a:solidFill>
              </a:rPr>
              <a:t>делать ребенку меньше замечаний.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Используйте </a:t>
            </a:r>
            <a:r>
              <a:rPr lang="ru-RU" b="1" dirty="0">
                <a:solidFill>
                  <a:schemeClr val="tx1"/>
                </a:solidFill>
              </a:rPr>
              <a:t>наказание лишь в крайних случаях.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Не </a:t>
            </a:r>
            <a:r>
              <a:rPr lang="ru-RU" b="1" dirty="0">
                <a:solidFill>
                  <a:srgbClr val="0070C0"/>
                </a:solidFill>
              </a:rPr>
              <a:t>унижайте ребенка, наказывая его.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Общаясь </a:t>
            </a:r>
            <a:r>
              <a:rPr lang="ru-RU" b="1" dirty="0">
                <a:solidFill>
                  <a:schemeClr val="tx1"/>
                </a:solidFill>
              </a:rPr>
              <a:t>с ребенком, не подрывайте авторитет других значимых взрослых людей. Например, нельзя говорить ребенку: «Много ваша учительница понимает, лучше меня слушай!». Помогите ему найти дело по душе. Желаю успеха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0120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342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980728"/>
            <a:ext cx="56166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/>
              <a:t> </a:t>
            </a:r>
            <a:r>
              <a:rPr lang="ru-RU" sz="8800" dirty="0">
                <a:solidFill>
                  <a:srgbClr val="FF0000"/>
                </a:solidFill>
              </a:rPr>
              <a:t>Желаю </a:t>
            </a:r>
            <a:r>
              <a:rPr lang="ru-RU" sz="8800" dirty="0" smtClean="0">
                <a:solidFill>
                  <a:srgbClr val="FF0000"/>
                </a:solidFill>
              </a:rPr>
              <a:t>успеха</a:t>
            </a:r>
            <a:r>
              <a:rPr lang="en-US" sz="8800" dirty="0" smtClean="0">
                <a:solidFill>
                  <a:srgbClr val="FF0000"/>
                </a:solidFill>
              </a:rPr>
              <a:t>!</a:t>
            </a:r>
            <a:r>
              <a:rPr lang="ru-RU" sz="8800" dirty="0" smtClean="0">
                <a:solidFill>
                  <a:srgbClr val="FF0000"/>
                </a:solidFill>
              </a:rPr>
              <a:t> 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921" y="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85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7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Возрастные особенности младшего подростка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424936" cy="4608512"/>
          </a:xfrm>
        </p:spPr>
        <p:txBody>
          <a:bodyPr>
            <a:normAutofit fontScale="550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потребность </a:t>
            </a:r>
            <a:r>
              <a:rPr lang="ru-RU" b="1" dirty="0">
                <a:solidFill>
                  <a:schemeClr val="tx1"/>
                </a:solidFill>
              </a:rPr>
              <a:t>в достойном положении в коллективе сверстников, в семье;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повышенная </a:t>
            </a:r>
            <a:r>
              <a:rPr lang="ru-RU" b="1" dirty="0">
                <a:solidFill>
                  <a:srgbClr val="0070C0"/>
                </a:solidFill>
              </a:rPr>
              <a:t>утомляемость; стремление обзавестись верным другом;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стремление </a:t>
            </a:r>
            <a:r>
              <a:rPr lang="ru-RU" b="1" dirty="0">
                <a:solidFill>
                  <a:schemeClr val="tx1"/>
                </a:solidFill>
              </a:rPr>
              <a:t>избежать изоляции, как в классе, так и в малом коллективе;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повышенный </a:t>
            </a:r>
            <a:r>
              <a:rPr lang="ru-RU" b="1" dirty="0">
                <a:solidFill>
                  <a:srgbClr val="0070C0"/>
                </a:solidFill>
              </a:rPr>
              <a:t>интерес к вопросу о “соотношении сил” в классе;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стремление </a:t>
            </a:r>
            <a:r>
              <a:rPr lang="ru-RU" b="1" dirty="0">
                <a:solidFill>
                  <a:schemeClr val="tx1"/>
                </a:solidFill>
              </a:rPr>
              <a:t>отмежеваться от всего подчеркнуто детского; отсутствие авторитета возраста;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отвращение </a:t>
            </a:r>
            <a:r>
              <a:rPr lang="ru-RU" b="1" dirty="0">
                <a:solidFill>
                  <a:srgbClr val="0070C0"/>
                </a:solidFill>
              </a:rPr>
              <a:t>к необоснованным запретам; восприимчивость к промахам учителей;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переоценка </a:t>
            </a:r>
            <a:r>
              <a:rPr lang="ru-RU" b="1" dirty="0">
                <a:solidFill>
                  <a:schemeClr val="tx1"/>
                </a:solidFill>
              </a:rPr>
              <a:t>своих возможностей, реализация которых предполагается в отдаленном будущем;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отсутствие </a:t>
            </a:r>
            <a:r>
              <a:rPr lang="ru-RU" b="1" dirty="0">
                <a:solidFill>
                  <a:srgbClr val="0070C0"/>
                </a:solidFill>
              </a:rPr>
              <a:t>адаптации к неудачам;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отсутствие </a:t>
            </a:r>
            <a:r>
              <a:rPr lang="ru-RU" b="1" dirty="0">
                <a:solidFill>
                  <a:schemeClr val="tx1"/>
                </a:solidFill>
              </a:rPr>
              <a:t>адаптации к положению “худшего”;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ярко </a:t>
            </a:r>
            <a:r>
              <a:rPr lang="ru-RU" b="1" dirty="0">
                <a:solidFill>
                  <a:srgbClr val="0070C0"/>
                </a:solidFill>
              </a:rPr>
              <a:t>выраженная эмоциональность;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требовательность </a:t>
            </a:r>
            <a:r>
              <a:rPr lang="ru-RU" b="1" dirty="0">
                <a:solidFill>
                  <a:schemeClr val="tx1"/>
                </a:solidFill>
              </a:rPr>
              <a:t>к соответствию слова делу;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повышенный </a:t>
            </a:r>
            <a:r>
              <a:rPr lang="ru-RU" b="1" dirty="0">
                <a:solidFill>
                  <a:srgbClr val="0070C0"/>
                </a:solidFill>
              </a:rPr>
              <a:t>интерес к спорту;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увлечение </a:t>
            </a:r>
            <a:r>
              <a:rPr lang="ru-RU" b="1" dirty="0">
                <a:solidFill>
                  <a:schemeClr val="tx1"/>
                </a:solidFill>
              </a:rPr>
              <a:t>коллекционированием, увлечение музыкой и киноискусством.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89040"/>
            <a:ext cx="15906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72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        Какими </a:t>
            </a:r>
            <a:r>
              <a:rPr lang="ru-RU" sz="2800" b="1" dirty="0">
                <a:solidFill>
                  <a:srgbClr val="FF0000"/>
                </a:solidFill>
              </a:rPr>
              <a:t>должны быть пятиклассники?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280920" cy="444204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Пятиклассники должны: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уметь </a:t>
            </a:r>
            <a:r>
              <a:rPr lang="ru-RU" sz="2000" b="1" dirty="0">
                <a:solidFill>
                  <a:schemeClr val="tx1"/>
                </a:solidFill>
              </a:rPr>
              <a:t>общаться с одноклассниками, </a:t>
            </a:r>
            <a:r>
              <a:rPr lang="ru-RU" sz="2000" b="1" dirty="0" smtClean="0">
                <a:solidFill>
                  <a:schemeClr val="tx1"/>
                </a:solidFill>
              </a:rPr>
              <a:t>иметь </a:t>
            </a:r>
            <a:r>
              <a:rPr lang="ru-RU" sz="2000" b="1" dirty="0">
                <a:solidFill>
                  <a:schemeClr val="tx1"/>
                </a:solidFill>
              </a:rPr>
              <a:t>свое мнение и формировать его с учетом мнения других, </a:t>
            </a:r>
            <a:r>
              <a:rPr lang="ru-RU" sz="2000" b="1" dirty="0" smtClean="0">
                <a:solidFill>
                  <a:schemeClr val="tx1"/>
                </a:solidFill>
              </a:rPr>
              <a:t>уметь </a:t>
            </a:r>
            <a:r>
              <a:rPr lang="ru-RU" sz="2000" b="1" dirty="0">
                <a:solidFill>
                  <a:schemeClr val="tx1"/>
                </a:solidFill>
              </a:rPr>
              <a:t>поддерживать отношения;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уметь </a:t>
            </a:r>
            <a:r>
              <a:rPr lang="ru-RU" sz="2000" b="1" dirty="0">
                <a:solidFill>
                  <a:srgbClr val="0070C0"/>
                </a:solidFill>
              </a:rPr>
              <a:t>правильно распределять и планировать свое время, </a:t>
            </a:r>
            <a:r>
              <a:rPr lang="ru-RU" sz="2000" b="1" dirty="0" smtClean="0">
                <a:solidFill>
                  <a:srgbClr val="0070C0"/>
                </a:solidFill>
              </a:rPr>
              <a:t>проявлять </a:t>
            </a:r>
            <a:r>
              <a:rPr lang="ru-RU" sz="2000" b="1" dirty="0">
                <a:solidFill>
                  <a:srgbClr val="0070C0"/>
                </a:solidFill>
              </a:rPr>
              <a:t>самостоятельность в своих делах и в случае необходимости </a:t>
            </a:r>
            <a:r>
              <a:rPr lang="ru-RU" sz="2000" b="1" dirty="0" smtClean="0">
                <a:solidFill>
                  <a:srgbClr val="0070C0"/>
                </a:solidFill>
              </a:rPr>
              <a:t>обещаться </a:t>
            </a:r>
            <a:r>
              <a:rPr lang="ru-RU" sz="2000" b="1" dirty="0">
                <a:solidFill>
                  <a:srgbClr val="0070C0"/>
                </a:solidFill>
              </a:rPr>
              <a:t>за помощью взрослых;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стараться </a:t>
            </a:r>
            <a:r>
              <a:rPr lang="ru-RU" sz="2000" b="1" dirty="0">
                <a:solidFill>
                  <a:schemeClr val="tx1"/>
                </a:solidFill>
              </a:rPr>
              <a:t>учиться, </a:t>
            </a:r>
            <a:r>
              <a:rPr lang="ru-RU" sz="2000" b="1" dirty="0" smtClean="0">
                <a:solidFill>
                  <a:schemeClr val="tx1"/>
                </a:solidFill>
              </a:rPr>
              <a:t>стремиться </a:t>
            </a:r>
            <a:r>
              <a:rPr lang="ru-RU" sz="2000" b="1" dirty="0">
                <a:solidFill>
                  <a:schemeClr val="tx1"/>
                </a:solidFill>
              </a:rPr>
              <a:t>овладевать знаниями, уметь заниматься самостоятельно;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уметь </a:t>
            </a:r>
            <a:r>
              <a:rPr lang="ru-RU" sz="2000" b="1" dirty="0">
                <a:solidFill>
                  <a:srgbClr val="0070C0"/>
                </a:solidFill>
              </a:rPr>
              <a:t>дружить, иметь постоянного друга, общаться с мальчиками и девочками, самостоятельно разрешать возникающие конфликты;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иметь </a:t>
            </a:r>
            <a:r>
              <a:rPr lang="ru-RU" sz="2000" b="1" dirty="0">
                <a:solidFill>
                  <a:schemeClr val="tx1"/>
                </a:solidFill>
              </a:rPr>
              <a:t>постоянные обязанности дома, выполнять их без напоминания, помогать родителям;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уметь </a:t>
            </a:r>
            <a:r>
              <a:rPr lang="ru-RU" sz="2000" b="1" dirty="0">
                <a:solidFill>
                  <a:srgbClr val="0070C0"/>
                </a:solidFill>
              </a:rPr>
              <a:t>общаться с продавцом, врачом и т. д.; уметь предвидеть последствия своих действий, делать безопасный, правильный выбор.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525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06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64095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Китерии</a:t>
            </a:r>
            <a:r>
              <a:rPr lang="ru-RU" sz="3200" b="1" dirty="0">
                <a:solidFill>
                  <a:srgbClr val="FF0000"/>
                </a:solidFill>
              </a:rPr>
              <a:t> готовности к обучению в средней школе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ru-RU" b="1" dirty="0" err="1" smtClean="0">
                <a:solidFill>
                  <a:srgbClr val="0070C0"/>
                </a:solidFill>
              </a:rPr>
              <a:t>сформированность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основных компонентов учебной </a:t>
            </a:r>
            <a:r>
              <a:rPr lang="ru-RU" b="1" dirty="0" smtClean="0">
                <a:solidFill>
                  <a:srgbClr val="0070C0"/>
                </a:solidFill>
              </a:rPr>
              <a:t>деятельности, успешное </a:t>
            </a:r>
            <a:r>
              <a:rPr lang="ru-RU" b="1" dirty="0">
                <a:solidFill>
                  <a:srgbClr val="0070C0"/>
                </a:solidFill>
              </a:rPr>
              <a:t>усвоение программного материала;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новообразования </a:t>
            </a:r>
            <a:r>
              <a:rPr lang="ru-RU" b="1" dirty="0">
                <a:solidFill>
                  <a:schemeClr val="tx1"/>
                </a:solidFill>
              </a:rPr>
              <a:t>младшего школьного возраста – произвольность, рефлексия, мышление в понятиях (в соответствующих возрасту формах);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качественно </a:t>
            </a:r>
            <a:r>
              <a:rPr lang="ru-RU" b="1" dirty="0">
                <a:solidFill>
                  <a:srgbClr val="0070C0"/>
                </a:solidFill>
              </a:rPr>
              <a:t>иной, более «взрослый» тип взаимоотношений с учителями и одноклассниками.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16383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22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Вопросы родителям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Сколько </a:t>
            </a:r>
            <a:r>
              <a:rPr lang="ru-RU" b="1" dirty="0">
                <a:solidFill>
                  <a:schemeClr val="tx1"/>
                </a:solidFill>
              </a:rPr>
              <a:t>учебных предметов изучалось Вашим ребёнком в 4 классе? В 5 классе?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Какова </a:t>
            </a:r>
            <a:r>
              <a:rPr lang="ru-RU" b="1" dirty="0">
                <a:solidFill>
                  <a:srgbClr val="0070C0"/>
                </a:solidFill>
              </a:rPr>
              <a:t>недельная учебная нагрузка была у Вашего ребёнка в 4 классе? В 5 классе?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Сколько </a:t>
            </a:r>
            <a:r>
              <a:rPr lang="ru-RU" b="1" dirty="0">
                <a:solidFill>
                  <a:schemeClr val="tx1"/>
                </a:solidFill>
              </a:rPr>
              <a:t>учителей обучало Вашего ребёнка в 4 классе? В 5 классе?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Сколько </a:t>
            </a:r>
            <a:r>
              <a:rPr lang="ru-RU" b="1" dirty="0">
                <a:solidFill>
                  <a:srgbClr val="0070C0"/>
                </a:solidFill>
              </a:rPr>
              <a:t>времени в среднем тратил Ваш ребёнок на подготовку домашних заданий в 4 классе? В 5 классе?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295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83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Сравнительная </a:t>
            </a:r>
            <a:r>
              <a:rPr lang="ru-RU" b="1" dirty="0" smtClean="0">
                <a:solidFill>
                  <a:srgbClr val="FF0000"/>
                </a:solidFill>
              </a:rPr>
              <a:t>таблица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004419"/>
              </p:ext>
            </p:extLst>
          </p:nvPr>
        </p:nvGraphicFramePr>
        <p:xfrm>
          <a:off x="457200" y="1600200"/>
          <a:ext cx="8229600" cy="4781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4 </a:t>
                      </a:r>
                      <a:r>
                        <a:rPr lang="uk-UA" sz="4400" baseline="0" dirty="0" smtClean="0"/>
                        <a:t> клас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/>
                        <a:t>5 клас</a:t>
                      </a:r>
                      <a:endParaRPr lang="ru-RU" sz="4400" dirty="0"/>
                    </a:p>
                  </a:txBody>
                  <a:tcPr/>
                </a:tc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 – 9 предметов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12 – 14 предметов </a:t>
                      </a:r>
                      <a:endParaRPr lang="ru-RU" sz="2400" b="1" dirty="0"/>
                    </a:p>
                  </a:txBody>
                  <a:tcPr/>
                </a:tc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 – 22 часа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25 – 27 часов </a:t>
                      </a:r>
                      <a:endParaRPr lang="ru-RU" sz="2400" b="1" dirty="0"/>
                    </a:p>
                  </a:txBody>
                  <a:tcPr/>
                </a:tc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– 3 учителя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 – 10 учителей</a:t>
                      </a:r>
                      <a:endParaRPr lang="ru-RU" sz="2400" b="1" dirty="0"/>
                    </a:p>
                  </a:txBody>
                  <a:tcPr/>
                </a:tc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1 - 2 часа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2 -2,5 часа 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33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Возникающие проблемы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352928" cy="4442048"/>
          </a:xfrm>
        </p:spPr>
        <p:txBody>
          <a:bodyPr>
            <a:normAutofit fontScale="550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очень </a:t>
            </a:r>
            <a:r>
              <a:rPr lang="ru-RU" b="1" dirty="0">
                <a:solidFill>
                  <a:schemeClr val="tx1"/>
                </a:solidFill>
              </a:rPr>
              <a:t>много разных учителей;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непривычное </a:t>
            </a:r>
            <a:r>
              <a:rPr lang="ru-RU" b="1" dirty="0">
                <a:solidFill>
                  <a:srgbClr val="0070C0"/>
                </a:solidFill>
              </a:rPr>
              <a:t>расписание;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много </a:t>
            </a:r>
            <a:r>
              <a:rPr lang="ru-RU" b="1" dirty="0">
                <a:solidFill>
                  <a:schemeClr val="tx1"/>
                </a:solidFill>
              </a:rPr>
              <a:t>новых кабинетов;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новые </a:t>
            </a:r>
            <a:r>
              <a:rPr lang="ru-RU" b="1" dirty="0">
                <a:solidFill>
                  <a:srgbClr val="0070C0"/>
                </a:solidFill>
              </a:rPr>
              <a:t>дети в классе;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новый </a:t>
            </a:r>
            <a:r>
              <a:rPr lang="ru-RU" b="1" dirty="0">
                <a:solidFill>
                  <a:schemeClr val="tx1"/>
                </a:solidFill>
              </a:rPr>
              <a:t>классный руководитель;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проблемы </a:t>
            </a:r>
            <a:r>
              <a:rPr lang="ru-RU" b="1" dirty="0">
                <a:solidFill>
                  <a:srgbClr val="0070C0"/>
                </a:solidFill>
              </a:rPr>
              <a:t>со старшеклассниками;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возросший </a:t>
            </a:r>
            <a:r>
              <a:rPr lang="ru-RU" b="1" dirty="0">
                <a:solidFill>
                  <a:schemeClr val="tx1"/>
                </a:solidFill>
              </a:rPr>
              <a:t>темп работы; возросший объем работ в классе и д/з; </a:t>
            </a:r>
            <a:r>
              <a:rPr lang="ru-RU" b="1" dirty="0" smtClean="0">
                <a:solidFill>
                  <a:schemeClr val="tx1"/>
                </a:solidFill>
              </a:rPr>
              <a:t>- </a:t>
            </a: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рассогласованность</a:t>
            </a:r>
            <a:r>
              <a:rPr lang="ru-RU" b="1" dirty="0">
                <a:solidFill>
                  <a:srgbClr val="0070C0"/>
                </a:solidFill>
              </a:rPr>
              <a:t>, даже противоречивость требований отдельных педагогов;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ослабление </a:t>
            </a:r>
            <a:r>
              <a:rPr lang="ru-RU" b="1" dirty="0">
                <a:solidFill>
                  <a:schemeClr val="tx1"/>
                </a:solidFill>
              </a:rPr>
              <a:t>или отсутствие контроля;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необходимость </a:t>
            </a:r>
            <a:r>
              <a:rPr lang="ru-RU" b="1" dirty="0">
                <a:solidFill>
                  <a:srgbClr val="0070C0"/>
                </a:solidFill>
              </a:rPr>
              <a:t>на каждом уроке приспосабливаться к своеобразному темпу, особенностям речи учителей; 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несамостоятельность </a:t>
            </a:r>
            <a:r>
              <a:rPr lang="ru-RU" b="1" dirty="0">
                <a:solidFill>
                  <a:schemeClr val="tx1"/>
                </a:solidFill>
              </a:rPr>
              <a:t>в работе с текстами;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низкий </a:t>
            </a:r>
            <a:r>
              <a:rPr lang="ru-RU" b="1" dirty="0">
                <a:solidFill>
                  <a:srgbClr val="0070C0"/>
                </a:solidFill>
              </a:rPr>
              <a:t>уровень развития речи;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слабое </a:t>
            </a:r>
            <a:r>
              <a:rPr lang="ru-RU" b="1" dirty="0">
                <a:solidFill>
                  <a:schemeClr val="tx1"/>
                </a:solidFill>
              </a:rPr>
              <a:t>развитие навыков самостоятельной работы;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своеобразие </a:t>
            </a:r>
            <a:r>
              <a:rPr lang="ru-RU" b="1" dirty="0">
                <a:solidFill>
                  <a:srgbClr val="0070C0"/>
                </a:solidFill>
              </a:rPr>
              <a:t>подросткового возраста</a:t>
            </a:r>
            <a:r>
              <a:rPr lang="ru-RU" dirty="0">
                <a:solidFill>
                  <a:srgbClr val="0070C0"/>
                </a:solidFill>
              </a:rPr>
              <a:t>. 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85875"/>
            <a:ext cx="1019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68" y="5013176"/>
            <a:ext cx="1409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45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Признаки успешной адаптации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488832" cy="40100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удовлетворенность </a:t>
            </a:r>
            <a:r>
              <a:rPr lang="ru-RU" b="1" dirty="0">
                <a:solidFill>
                  <a:schemeClr val="tx1"/>
                </a:solidFill>
              </a:rPr>
              <a:t>ребенка процессом обучения;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ребенок </a:t>
            </a:r>
            <a:r>
              <a:rPr lang="ru-RU" b="1" dirty="0">
                <a:solidFill>
                  <a:srgbClr val="0070C0"/>
                </a:solidFill>
              </a:rPr>
              <a:t>легко справляется с программой;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степень </a:t>
            </a:r>
            <a:r>
              <a:rPr lang="ru-RU" b="1" dirty="0">
                <a:solidFill>
                  <a:schemeClr val="tx1"/>
                </a:solidFill>
              </a:rPr>
              <a:t>самостоятельности ребенка при выполнении им учебных заданий,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готовность </a:t>
            </a:r>
            <a:r>
              <a:rPr lang="ru-RU" b="1" dirty="0">
                <a:solidFill>
                  <a:srgbClr val="0070C0"/>
                </a:solidFill>
              </a:rPr>
              <a:t>прибегнуть к помощи взрослого лишь ПОСЛЕ попыток выполнить задание самому;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удовлетворенность </a:t>
            </a:r>
            <a:r>
              <a:rPr lang="ru-RU" b="1" dirty="0">
                <a:solidFill>
                  <a:schemeClr val="tx1"/>
                </a:solidFill>
              </a:rPr>
              <a:t>межличностными отношениями – с одноклассниками и учителем</a:t>
            </a:r>
            <a:r>
              <a:rPr lang="ru-RU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9335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54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Признаки </a:t>
            </a:r>
            <a:r>
              <a:rPr lang="ru-RU" b="1" dirty="0" err="1">
                <a:solidFill>
                  <a:srgbClr val="FF0000"/>
                </a:solidFill>
              </a:rPr>
              <a:t>дезадаптации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Усталый</a:t>
            </a:r>
            <a:r>
              <a:rPr lang="ru-RU" b="1" dirty="0">
                <a:solidFill>
                  <a:schemeClr val="tx1"/>
                </a:solidFill>
              </a:rPr>
              <a:t>, утомлённый внешний вид ребёнка.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Нежелание </a:t>
            </a:r>
            <a:r>
              <a:rPr lang="ru-RU" b="1" dirty="0">
                <a:solidFill>
                  <a:srgbClr val="0070C0"/>
                </a:solidFill>
              </a:rPr>
              <a:t>ребёнка делиться своими впечатлениями о проведённом дне.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Стремление </a:t>
            </a:r>
            <a:r>
              <a:rPr lang="ru-RU" b="1" dirty="0">
                <a:solidFill>
                  <a:schemeClr val="tx1"/>
                </a:solidFill>
              </a:rPr>
              <a:t>отвлечь взрослого от школьных событий, переключить внимание на другие темы.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Нежелания </a:t>
            </a:r>
            <a:r>
              <a:rPr lang="ru-RU" b="1" dirty="0">
                <a:solidFill>
                  <a:srgbClr val="0070C0"/>
                </a:solidFill>
              </a:rPr>
              <a:t>выполнять домашние задания.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Негативные </a:t>
            </a:r>
            <a:r>
              <a:rPr lang="ru-RU" b="1" dirty="0">
                <a:solidFill>
                  <a:schemeClr val="tx1"/>
                </a:solidFill>
              </a:rPr>
              <a:t>характеристики в адрес школы, учителей, одноклассников.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Жалобы </a:t>
            </a:r>
            <a:r>
              <a:rPr lang="ru-RU" b="1" dirty="0">
                <a:solidFill>
                  <a:srgbClr val="0070C0"/>
                </a:solidFill>
              </a:rPr>
              <a:t>на те или иные события, связанные со школой.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Беспокойный </a:t>
            </a:r>
            <a:r>
              <a:rPr lang="ru-RU" b="1" dirty="0">
                <a:solidFill>
                  <a:schemeClr val="tx1"/>
                </a:solidFill>
              </a:rPr>
              <a:t>сон. Трудности утреннего пробуждения, вялость. Постоянные жалобы на плохое самочувствие</a:t>
            </a:r>
            <a:r>
              <a:rPr lang="ru-RU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8587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332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1361</Words>
  <Application>Microsoft Office PowerPoint</Application>
  <PresentationFormat>Экран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Адаптация пятиклассников к новым условиям учёбы</vt:lpstr>
      <vt:lpstr>Возрастные особенности младшего подростка</vt:lpstr>
      <vt:lpstr>                    Какими должны быть пятиклассники?</vt:lpstr>
      <vt:lpstr>Китерии готовности к обучению в средней школе</vt:lpstr>
      <vt:lpstr>Вопросы родителям</vt:lpstr>
      <vt:lpstr>Сравнительная таблица</vt:lpstr>
      <vt:lpstr>Возникающие проблемы</vt:lpstr>
      <vt:lpstr>Признаки успешной адаптации</vt:lpstr>
      <vt:lpstr>Признаки дезадаптации</vt:lpstr>
      <vt:lpstr>Возможные реакции</vt:lpstr>
      <vt:lpstr>Опросник «Чувства в школе»</vt:lpstr>
      <vt:lpstr>Чем можно помочь?</vt:lpstr>
      <vt:lpstr>Чем можно помочь?</vt:lpstr>
      <vt:lpstr>Чем можно помочь?</vt:lpstr>
      <vt:lpstr>Слова, которые поддерживают и которые разрушают его веру в себя</vt:lpstr>
      <vt:lpstr>Способы преодоления тревожности:  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пятиклассников к новым условиям учёбы</dc:title>
  <dc:creator>Лилия</dc:creator>
  <cp:lastModifiedBy>Лилия</cp:lastModifiedBy>
  <cp:revision>7</cp:revision>
  <dcterms:created xsi:type="dcterms:W3CDTF">2013-11-14T16:50:37Z</dcterms:created>
  <dcterms:modified xsi:type="dcterms:W3CDTF">2013-11-14T18:09:40Z</dcterms:modified>
</cp:coreProperties>
</file>