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7" r:id="rId2"/>
    <p:sldId id="264" r:id="rId3"/>
    <p:sldId id="262" r:id="rId4"/>
    <p:sldId id="261" r:id="rId5"/>
    <p:sldId id="258" r:id="rId6"/>
    <p:sldId id="260" r:id="rId7"/>
    <p:sldId id="263" r:id="rId8"/>
    <p:sldId id="266" r:id="rId9"/>
    <p:sldId id="276" r:id="rId10"/>
    <p:sldId id="268" r:id="rId11"/>
    <p:sldId id="269" r:id="rId12"/>
    <p:sldId id="270" r:id="rId13"/>
    <p:sldId id="271" r:id="rId14"/>
    <p:sldId id="278" r:id="rId15"/>
    <p:sldId id="280" r:id="rId16"/>
    <p:sldId id="282" r:id="rId17"/>
    <p:sldId id="283" r:id="rId18"/>
    <p:sldId id="285" r:id="rId19"/>
    <p:sldId id="272" r:id="rId20"/>
    <p:sldId id="273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DED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4507" autoAdjust="0"/>
  </p:normalViewPr>
  <p:slideViewPr>
    <p:cSldViewPr>
      <p:cViewPr varScale="1">
        <p:scale>
          <a:sx n="75" d="100"/>
          <a:sy n="75" d="100"/>
        </p:scale>
        <p:origin x="-37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C04485-ADDF-4787-B5B1-0F0824123E84}" type="datetimeFigureOut">
              <a:rPr lang="ru-RU" smtClean="0"/>
              <a:pPr/>
              <a:t>17.02.2015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62D38C-7626-431C-8BB3-3D67F6B344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10037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2D38C-7626-431C-8BB3-3D67F6B3446F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2D38C-7626-431C-8BB3-3D67F6B3446F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E622D7-89E5-4B49-AAF1-1CA8B1CA110E}" type="datetimeFigureOut">
              <a:rPr lang="ru-RU">
                <a:solidFill>
                  <a:prstClr val="black"/>
                </a:solidFill>
              </a:rPr>
              <a:pPr/>
              <a:t>17.02.2015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E533C72-622A-4391-BAAF-CC450CB1EE60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  <p:grpSp>
        <p:nvGrpSpPr>
          <p:cNvPr id="9" name="Группа 8"/>
          <p:cNvGrpSpPr/>
          <p:nvPr userDrawn="1"/>
        </p:nvGrpSpPr>
        <p:grpSpPr>
          <a:xfrm>
            <a:off x="2915816" y="3356992"/>
            <a:ext cx="3024336" cy="3174603"/>
            <a:chOff x="3059832" y="3068960"/>
            <a:chExt cx="3373536" cy="3390627"/>
          </a:xfrm>
        </p:grpSpPr>
        <p:pic>
          <p:nvPicPr>
            <p:cNvPr id="10" name="Рисунок 1" descr="1.png"/>
            <p:cNvPicPr>
              <a:picLocks noChangeAspect="1"/>
            </p:cNvPicPr>
            <p:nvPr userDrawn="1"/>
          </p:nvPicPr>
          <p:blipFill>
            <a:blip r:embed="rId2" cstate="screen"/>
            <a:srcRect/>
            <a:stretch>
              <a:fillRect/>
            </a:stretch>
          </p:blipFill>
          <p:spPr bwMode="auto">
            <a:xfrm>
              <a:off x="3275856" y="3573016"/>
              <a:ext cx="493216" cy="472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Рисунок 2" descr="2.png"/>
            <p:cNvPicPr>
              <a:picLocks noChangeAspect="1"/>
            </p:cNvPicPr>
            <p:nvPr userDrawn="1"/>
          </p:nvPicPr>
          <p:blipFill>
            <a:blip r:embed="rId3" cstate="screen"/>
            <a:srcRect/>
            <a:stretch>
              <a:fillRect/>
            </a:stretch>
          </p:blipFill>
          <p:spPr bwMode="auto">
            <a:xfrm>
              <a:off x="5724128" y="3717032"/>
              <a:ext cx="493216" cy="472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Рисунок 3" descr="3.png"/>
            <p:cNvPicPr>
              <a:picLocks noChangeAspect="1"/>
            </p:cNvPicPr>
            <p:nvPr userDrawn="1"/>
          </p:nvPicPr>
          <p:blipFill>
            <a:blip r:embed="rId4" cstate="screen"/>
            <a:srcRect/>
            <a:stretch>
              <a:fillRect/>
            </a:stretch>
          </p:blipFill>
          <p:spPr bwMode="auto">
            <a:xfrm>
              <a:off x="5076056" y="3068960"/>
              <a:ext cx="463266" cy="444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Рисунок 4" descr="4.png"/>
            <p:cNvPicPr>
              <a:picLocks noChangeAspect="1"/>
            </p:cNvPicPr>
            <p:nvPr userDrawn="1"/>
          </p:nvPicPr>
          <p:blipFill>
            <a:blip r:embed="rId5" cstate="screen"/>
            <a:srcRect/>
            <a:stretch>
              <a:fillRect/>
            </a:stretch>
          </p:blipFill>
          <p:spPr bwMode="auto">
            <a:xfrm>
              <a:off x="4067944" y="3068960"/>
              <a:ext cx="493216" cy="472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Рисунок 5" descr="5.png"/>
            <p:cNvPicPr>
              <a:picLocks noChangeAspect="1"/>
            </p:cNvPicPr>
            <p:nvPr userDrawn="1"/>
          </p:nvPicPr>
          <p:blipFill>
            <a:blip r:embed="rId6" cstate="screen"/>
            <a:srcRect/>
            <a:stretch>
              <a:fillRect/>
            </a:stretch>
          </p:blipFill>
          <p:spPr bwMode="auto">
            <a:xfrm>
              <a:off x="5940152" y="4581128"/>
              <a:ext cx="493216" cy="472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" name="Рисунок 6" descr="6.png"/>
            <p:cNvPicPr>
              <a:picLocks noChangeAspect="1"/>
            </p:cNvPicPr>
            <p:nvPr userDrawn="1"/>
          </p:nvPicPr>
          <p:blipFill>
            <a:blip r:embed="rId7" cstate="screen"/>
            <a:srcRect/>
            <a:stretch>
              <a:fillRect/>
            </a:stretch>
          </p:blipFill>
          <p:spPr bwMode="auto">
            <a:xfrm>
              <a:off x="3059832" y="4437112"/>
              <a:ext cx="493216" cy="472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Рисунок 16" descr="95181562_large_3.png"/>
            <p:cNvPicPr>
              <a:picLocks noChangeAspect="1"/>
            </p:cNvPicPr>
            <p:nvPr userDrawn="1"/>
          </p:nvPicPr>
          <p:blipFill>
            <a:blip r:embed="rId8" cstate="screen"/>
            <a:stretch>
              <a:fillRect/>
            </a:stretch>
          </p:blipFill>
          <p:spPr>
            <a:xfrm>
              <a:off x="3491880" y="3789040"/>
              <a:ext cx="2670547" cy="2670547"/>
            </a:xfrm>
            <a:prstGeom prst="rect">
              <a:avLst/>
            </a:prstGeom>
          </p:spPr>
        </p:pic>
      </p:grpSp>
      <p:pic>
        <p:nvPicPr>
          <p:cNvPr id="1026" name="Picture 2" descr="D:\Лидия\шаблоны\Авторские шаблоны\мои блёстки\Безимени-4.png"/>
          <p:cNvPicPr>
            <a:picLocks noChangeAspect="1" noChangeArrowheads="1"/>
          </p:cNvPicPr>
          <p:nvPr userDrawn="1"/>
        </p:nvPicPr>
        <p:blipFill>
          <a:blip r:embed="rId9" cstate="screen"/>
          <a:srcRect/>
          <a:stretch>
            <a:fillRect/>
          </a:stretch>
        </p:blipFill>
        <p:spPr bwMode="auto">
          <a:xfrm>
            <a:off x="0" y="0"/>
            <a:ext cx="4332287" cy="6858000"/>
          </a:xfrm>
          <a:prstGeom prst="rect">
            <a:avLst/>
          </a:prstGeom>
          <a:noFill/>
        </p:spPr>
      </p:pic>
      <p:pic>
        <p:nvPicPr>
          <p:cNvPr id="18" name="Picture 2" descr="D:\Лидия\шаблоны\Авторские шаблоны\мои блёстки\Безимени-4.png"/>
          <p:cNvPicPr>
            <a:picLocks noChangeAspect="1" noChangeArrowheads="1"/>
          </p:cNvPicPr>
          <p:nvPr userDrawn="1"/>
        </p:nvPicPr>
        <p:blipFill>
          <a:blip r:embed="rId9" cstate="screen"/>
          <a:srcRect/>
          <a:stretch>
            <a:fillRect/>
          </a:stretch>
        </p:blipFill>
        <p:spPr bwMode="auto">
          <a:xfrm flipH="1">
            <a:off x="4811711" y="0"/>
            <a:ext cx="4332287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E622D7-89E5-4B49-AAF1-1CA8B1CA110E}" type="datetimeFigureOut">
              <a:rPr lang="ru-RU">
                <a:solidFill>
                  <a:prstClr val="black"/>
                </a:solidFill>
              </a:rPr>
              <a:pPr/>
              <a:t>17.02.2015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E533C72-622A-4391-BAAF-CC450CB1EE60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E622D7-89E5-4B49-AAF1-1CA8B1CA110E}" type="datetimeFigureOut">
              <a:rPr lang="ru-RU">
                <a:solidFill>
                  <a:prstClr val="black"/>
                </a:solidFill>
              </a:rPr>
              <a:pPr/>
              <a:t>17.02.2015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E533C72-622A-4391-BAAF-CC450CB1EE60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E622D7-89E5-4B49-AAF1-1CA8B1CA110E}" type="datetimeFigureOut">
              <a:rPr lang="ru-RU">
                <a:solidFill>
                  <a:prstClr val="black"/>
                </a:solidFill>
              </a:rPr>
              <a:pPr/>
              <a:t>17.02.2015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E533C72-622A-4391-BAAF-CC450CB1EE60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E622D7-89E5-4B49-AAF1-1CA8B1CA110E}" type="datetimeFigureOut">
              <a:rPr lang="ru-RU">
                <a:solidFill>
                  <a:prstClr val="black"/>
                </a:solidFill>
              </a:rPr>
              <a:pPr/>
              <a:t>17.02.2015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E533C72-622A-4391-BAAF-CC450CB1EE60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E622D7-89E5-4B49-AAF1-1CA8B1CA110E}" type="datetimeFigureOut">
              <a:rPr lang="ru-RU">
                <a:solidFill>
                  <a:prstClr val="black"/>
                </a:solidFill>
              </a:rPr>
              <a:pPr/>
              <a:t>17.02.2015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E533C72-622A-4391-BAAF-CC450CB1EE60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E622D7-89E5-4B49-AAF1-1CA8B1CA110E}" type="datetimeFigureOut">
              <a:rPr lang="ru-RU">
                <a:solidFill>
                  <a:prstClr val="black"/>
                </a:solidFill>
              </a:rPr>
              <a:pPr/>
              <a:t>17.02.2015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E533C72-622A-4391-BAAF-CC450CB1EE60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E622D7-89E5-4B49-AAF1-1CA8B1CA110E}" type="datetimeFigureOut">
              <a:rPr lang="ru-RU">
                <a:solidFill>
                  <a:prstClr val="black"/>
                </a:solidFill>
              </a:rPr>
              <a:pPr/>
              <a:t>17.02.2015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E533C72-622A-4391-BAAF-CC450CB1EE60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E622D7-89E5-4B49-AAF1-1CA8B1CA110E}" type="datetimeFigureOut">
              <a:rPr lang="ru-RU">
                <a:solidFill>
                  <a:prstClr val="black"/>
                </a:solidFill>
              </a:rPr>
              <a:pPr/>
              <a:t>17.02.2015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E533C72-622A-4391-BAAF-CC450CB1EE60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E622D7-89E5-4B49-AAF1-1CA8B1CA110E}" type="datetimeFigureOut">
              <a:rPr lang="ru-RU">
                <a:solidFill>
                  <a:prstClr val="black"/>
                </a:solidFill>
              </a:rPr>
              <a:pPr/>
              <a:t>17.02.2015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E533C72-622A-4391-BAAF-CC450CB1EE60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E622D7-89E5-4B49-AAF1-1CA8B1CA110E}" type="datetimeFigureOut">
              <a:rPr lang="ru-RU">
                <a:solidFill>
                  <a:prstClr val="black"/>
                </a:solidFill>
              </a:rPr>
              <a:pPr/>
              <a:t>17.02.2015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E533C72-622A-4391-BAAF-CC450CB1EE60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Группа 23"/>
          <p:cNvGrpSpPr/>
          <p:nvPr userDrawn="1"/>
        </p:nvGrpSpPr>
        <p:grpSpPr>
          <a:xfrm>
            <a:off x="2915816" y="3356992"/>
            <a:ext cx="3024336" cy="3174603"/>
            <a:chOff x="3059832" y="3068960"/>
            <a:chExt cx="3373536" cy="3390627"/>
          </a:xfrm>
        </p:grpSpPr>
        <p:pic>
          <p:nvPicPr>
            <p:cNvPr id="12" name="Рисунок 1" descr="1.png"/>
            <p:cNvPicPr>
              <a:picLocks noChangeAspect="1"/>
            </p:cNvPicPr>
            <p:nvPr userDrawn="1"/>
          </p:nvPicPr>
          <p:blipFill>
            <a:blip r:embed="rId13" cstate="screen"/>
            <a:srcRect/>
            <a:stretch>
              <a:fillRect/>
            </a:stretch>
          </p:blipFill>
          <p:spPr bwMode="auto">
            <a:xfrm>
              <a:off x="3275856" y="3573016"/>
              <a:ext cx="493216" cy="472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Рисунок 2" descr="2.png"/>
            <p:cNvPicPr>
              <a:picLocks noChangeAspect="1"/>
            </p:cNvPicPr>
            <p:nvPr userDrawn="1"/>
          </p:nvPicPr>
          <p:blipFill>
            <a:blip r:embed="rId14" cstate="screen"/>
            <a:srcRect/>
            <a:stretch>
              <a:fillRect/>
            </a:stretch>
          </p:blipFill>
          <p:spPr bwMode="auto">
            <a:xfrm>
              <a:off x="5724128" y="3717032"/>
              <a:ext cx="493216" cy="472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Рисунок 3" descr="3.png"/>
            <p:cNvPicPr>
              <a:picLocks noChangeAspect="1"/>
            </p:cNvPicPr>
            <p:nvPr userDrawn="1"/>
          </p:nvPicPr>
          <p:blipFill>
            <a:blip r:embed="rId15" cstate="screen"/>
            <a:srcRect/>
            <a:stretch>
              <a:fillRect/>
            </a:stretch>
          </p:blipFill>
          <p:spPr bwMode="auto">
            <a:xfrm>
              <a:off x="5076056" y="3068960"/>
              <a:ext cx="463266" cy="444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" name="Рисунок 4" descr="4.png"/>
            <p:cNvPicPr>
              <a:picLocks noChangeAspect="1"/>
            </p:cNvPicPr>
            <p:nvPr userDrawn="1"/>
          </p:nvPicPr>
          <p:blipFill>
            <a:blip r:embed="rId16" cstate="screen"/>
            <a:srcRect/>
            <a:stretch>
              <a:fillRect/>
            </a:stretch>
          </p:blipFill>
          <p:spPr bwMode="auto">
            <a:xfrm>
              <a:off x="4067944" y="3068960"/>
              <a:ext cx="493216" cy="472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" name="Рисунок 5" descr="5.png"/>
            <p:cNvPicPr>
              <a:picLocks noChangeAspect="1"/>
            </p:cNvPicPr>
            <p:nvPr userDrawn="1"/>
          </p:nvPicPr>
          <p:blipFill>
            <a:blip r:embed="rId17" cstate="screen"/>
            <a:srcRect/>
            <a:stretch>
              <a:fillRect/>
            </a:stretch>
          </p:blipFill>
          <p:spPr bwMode="auto">
            <a:xfrm>
              <a:off x="5940152" y="4581128"/>
              <a:ext cx="493216" cy="472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" name="Рисунок 6" descr="6.png"/>
            <p:cNvPicPr>
              <a:picLocks noChangeAspect="1"/>
            </p:cNvPicPr>
            <p:nvPr userDrawn="1"/>
          </p:nvPicPr>
          <p:blipFill>
            <a:blip r:embed="rId18" cstate="screen"/>
            <a:srcRect/>
            <a:stretch>
              <a:fillRect/>
            </a:stretch>
          </p:blipFill>
          <p:spPr bwMode="auto">
            <a:xfrm>
              <a:off x="3059832" y="4437112"/>
              <a:ext cx="493216" cy="472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" name="Рисунок 22" descr="95181562_large_3.png"/>
            <p:cNvPicPr>
              <a:picLocks noChangeAspect="1"/>
            </p:cNvPicPr>
            <p:nvPr userDrawn="1"/>
          </p:nvPicPr>
          <p:blipFill>
            <a:blip r:embed="rId19" cstate="screen"/>
            <a:stretch>
              <a:fillRect/>
            </a:stretch>
          </p:blipFill>
          <p:spPr>
            <a:xfrm>
              <a:off x="3491880" y="3789040"/>
              <a:ext cx="2670547" cy="2670547"/>
            </a:xfrm>
            <a:prstGeom prst="rect">
              <a:avLst/>
            </a:prstGeom>
          </p:spPr>
        </p:pic>
      </p:grpSp>
      <p:sp>
        <p:nvSpPr>
          <p:cNvPr id="17" name="Прямоугольник 16"/>
          <p:cNvSpPr/>
          <p:nvPr userDrawn="1"/>
        </p:nvSpPr>
        <p:spPr>
          <a:xfrm>
            <a:off x="251520" y="260648"/>
            <a:ext cx="8640960" cy="6336704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grpSp>
        <p:nvGrpSpPr>
          <p:cNvPr id="2" name="Группа 12"/>
          <p:cNvGrpSpPr/>
          <p:nvPr userDrawn="1"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0" name="Половина рамки 9"/>
            <p:cNvSpPr/>
            <p:nvPr userDrawn="1"/>
          </p:nvSpPr>
          <p:spPr>
            <a:xfrm>
              <a:off x="0" y="0"/>
              <a:ext cx="755576" cy="6858000"/>
            </a:xfrm>
            <a:prstGeom prst="halfFrame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1" name="Половина рамки 10"/>
            <p:cNvSpPr/>
            <p:nvPr userDrawn="1"/>
          </p:nvSpPr>
          <p:spPr>
            <a:xfrm rot="5400000" flipH="1">
              <a:off x="4194212" y="1908212"/>
              <a:ext cx="755576" cy="9144000"/>
            </a:xfrm>
            <a:prstGeom prst="halfFrame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</p:grpSp>
      <p:grpSp>
        <p:nvGrpSpPr>
          <p:cNvPr id="3" name="Группа 13"/>
          <p:cNvGrpSpPr/>
          <p:nvPr userDrawn="1"/>
        </p:nvGrpSpPr>
        <p:grpSpPr>
          <a:xfrm flipH="1" flipV="1">
            <a:off x="0" y="0"/>
            <a:ext cx="9144000" cy="6858000"/>
            <a:chOff x="0" y="0"/>
            <a:chExt cx="9144000" cy="6858000"/>
          </a:xfrm>
        </p:grpSpPr>
        <p:sp>
          <p:nvSpPr>
            <p:cNvPr id="15" name="Половина рамки 14"/>
            <p:cNvSpPr/>
            <p:nvPr userDrawn="1"/>
          </p:nvSpPr>
          <p:spPr>
            <a:xfrm>
              <a:off x="0" y="0"/>
              <a:ext cx="755576" cy="6858000"/>
            </a:xfrm>
            <a:prstGeom prst="halfFrame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6" name="Половина рамки 15"/>
            <p:cNvSpPr/>
            <p:nvPr userDrawn="1"/>
          </p:nvSpPr>
          <p:spPr>
            <a:xfrm rot="5400000" flipH="1">
              <a:off x="4194212" y="1908212"/>
              <a:ext cx="755576" cy="9144000"/>
            </a:xfrm>
            <a:prstGeom prst="halfFrame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</p:grpSp>
      <p:sp>
        <p:nvSpPr>
          <p:cNvPr id="16385" name="Rectangle 1"/>
          <p:cNvSpPr>
            <a:spLocks noChangeArrowheads="1"/>
          </p:cNvSpPr>
          <p:nvPr userDrawn="1"/>
        </p:nvSpPr>
        <p:spPr bwMode="auto">
          <a:xfrm>
            <a:off x="0" y="6642556"/>
            <a:ext cx="124585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prstClr val="white">
                    <a:lumMod val="65000"/>
                  </a:prstClr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FokinaLida.75@mail.ru</a:t>
            </a:r>
            <a:endParaRPr lang="en-US" sz="800" dirty="0">
              <a:solidFill>
                <a:prstClr val="white">
                  <a:lumMod val="65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12"/>
          <p:cNvGrpSpPr/>
          <p:nvPr/>
        </p:nvGrpSpPr>
        <p:grpSpPr>
          <a:xfrm>
            <a:off x="827584" y="404664"/>
            <a:ext cx="7453509" cy="1769748"/>
            <a:chOff x="1115616" y="2132856"/>
            <a:chExt cx="7165477" cy="3730945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1115616" y="2132856"/>
              <a:ext cx="7165477" cy="21411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endParaRPr lang="ru-RU" sz="6000" b="1" dirty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2361672" y="5085183"/>
              <a:ext cx="4910120" cy="7786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endParaRPr lang="ru-RU" dirty="0">
                <a:solidFill>
                  <a:prstClr val="black"/>
                </a:solidFill>
              </a:endParaRPr>
            </a:p>
          </p:txBody>
        </p:sp>
      </p:grpSp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isometricOffAxis1Right"/>
            <a:lightRig rig="threePt" dir="t"/>
          </a:scene3d>
        </p:spPr>
        <p:txBody>
          <a:bodyPr/>
          <a:lstStyle/>
          <a:p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Проект «Добро своими руками»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457200" y="476672"/>
            <a:ext cx="8075240" cy="5649491"/>
          </a:xfrm>
        </p:spPr>
        <p:txBody>
          <a:bodyPr/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Творческая группа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«Трудовой десант»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реализация эскизов проектов «Оформление газона в стиле «Ретро», «Уголок отдыха» на участках детского дома.</a:t>
            </a:r>
          </a:p>
          <a:p>
            <a:pPr lvl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Творческая группа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«Сценаристы»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разработка  мероприятий праздников в летнее время для воспитанников группы «Пчелка».</a:t>
            </a:r>
          </a:p>
          <a:p>
            <a:pPr lvl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Творческая группа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«Артисты»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проведение разработанных мероприятий</a:t>
            </a:r>
            <a:r>
              <a:rPr lang="ru-RU" sz="2000" dirty="0" smtClean="0"/>
              <a:t> для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воспитанников группы  «Пчелка».</a:t>
            </a:r>
          </a:p>
          <a:p>
            <a:pPr marL="342900" lvl="1" indent="-34290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Творческая группа «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Дизайнеры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 – «Оформление газона в стиле «Ретро»,  «Уголок отдыха» на участках детского дома.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92088"/>
          </a:xfrm>
        </p:spPr>
        <p:txBody>
          <a:bodyPr/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этап – организационный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340768"/>
            <a:ext cx="8219256" cy="504056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Изучение проблемы (постановка проблемы, решение о создании проекта).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Создание  инициативной группы по разработке данного проекта (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01.05.2015г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05.05.2015г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.).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Выбор состава творческих групп (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01.05.2015г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05.05.2015г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.).</a:t>
            </a: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Заседание  творческих групп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05.05.2015г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10.05.2015г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.)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Анкетирование воспитанников (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10.05.2015г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15.05.2015г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Сбор творческих групп «Дизайнеры» и «Сценаристы»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15.05.2015г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25.05.2015г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20080"/>
          </a:xfrm>
        </p:spPr>
        <p:txBody>
          <a:bodyPr/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этап – основной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340768"/>
            <a:ext cx="8219256" cy="4785395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Реализация проектов: «Газон в стиле Ретро», «Уголок отдыха» (июнь, июль, август).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Проведение трудового десанта с целью реализации проекта.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Изготовление  книжек-малышек (июнь).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Сбор лекарственных трав (июнь - август).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Проведение творческих мастерских – 3 ( 1 раз в месяц).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Создание сценария праздника-игры для детей.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G:\лидии серг\874d4ab9beeb6a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4365104"/>
            <a:ext cx="2249041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yagoza.com.ua/products_pictures/e1fdddc3be13c8860b3337390dfd9b60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052859">
            <a:off x="251520" y="4077072"/>
            <a:ext cx="2664296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xn--80aae0ashccrq6m.xn--p1ai/images/product_images/info_images/465559-1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379637">
            <a:off x="6622290" y="4336625"/>
            <a:ext cx="1610939" cy="1859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/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этап – заключительный</a:t>
            </a:r>
            <a:r>
              <a:rPr lang="ru-RU" sz="4000" b="1" dirty="0" smtClean="0">
                <a:solidFill>
                  <a:srgbClr val="FFCC66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solidFill>
                  <a:srgbClr val="FFCC66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19256" cy="4525963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Подготовка отчётов творческих групп (август). 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Обработка материала.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Создание и оформление видеоролика,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фотоотчёт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Оформление цветочных композиций.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Публикация заметки в газету 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Домовёнок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Рефлексия проекта.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634082"/>
          </a:xfrm>
        </p:spPr>
        <p:txBody>
          <a:bodyPr/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План мероприятий на июнь: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44756557"/>
              </p:ext>
            </p:extLst>
          </p:nvPr>
        </p:nvGraphicFramePr>
        <p:xfrm>
          <a:off x="467544" y="908720"/>
          <a:ext cx="8229600" cy="5475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3542184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Сроки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Мероприятия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Ответственный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-ая неделя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Акция «Подарок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другу».(посещение детей с ограниченными возможностями).</a:t>
                      </a:r>
                    </a:p>
                    <a:p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Трудовой десант( подготовка земли под рассаду ).</a:t>
                      </a:r>
                    </a:p>
                    <a:p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Конкурс рисунков на асфальте  гр. «Девчата», «Фантазёры».</a:t>
                      </a:r>
                    </a:p>
                    <a:p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Распространение буклетов.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Черпакова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Л.С. </a:t>
                      </a:r>
                      <a:b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Мацнева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Т.А.</a:t>
                      </a:r>
                    </a:p>
                    <a:p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Черпакова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Л.С .</a:t>
                      </a:r>
                    </a:p>
                    <a:p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Романова 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О.В.</a:t>
                      </a:r>
                    </a:p>
                    <a:p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Воспитатели на смене.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Черпакова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Л.С .</a:t>
                      </a:r>
                    </a:p>
                    <a:p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Романова О.В</a:t>
                      </a:r>
                    </a:p>
                  </a:txBody>
                  <a:tcPr/>
                </a:tc>
              </a:tr>
              <a:tr h="266603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2-ая неделя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Высадка рассады.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Изготовление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декора для оформления газона.</a:t>
                      </a:r>
                    </a:p>
                    <a:p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Подбор материала для книжек-малышек </a:t>
                      </a:r>
                    </a:p>
                    <a:p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(заседание творческой группы «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Сценаристы»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).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Романова 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О.В.</a:t>
                      </a: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Черпакова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Л.С 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0823" y="260350"/>
          <a:ext cx="8641656" cy="6337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913"/>
                <a:gridCol w="3816191"/>
                <a:gridCol w="2880552"/>
              </a:tblGrid>
              <a:tr h="40468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3-я неделя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Изготовление</a:t>
                      </a: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книжек-малышек.</a:t>
                      </a:r>
                    </a:p>
                    <a:p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Работа над проектом </a:t>
                      </a:r>
                    </a:p>
                    <a:p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«Газон в стиле Ретро», «Уголок отдыха».</a:t>
                      </a:r>
                    </a:p>
                    <a:p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Сбор лекарственных трав для </a:t>
                      </a:r>
                      <a:r>
                        <a:rPr lang="ru-RU" sz="14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фиточая</a:t>
                      </a: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(поход одного дня гр. «Девчата» и «Фантазёры»). </a:t>
                      </a:r>
                    </a:p>
                    <a:p>
                      <a:endParaRPr lang="ru-RU" sz="1400" b="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Творческая мастерская с группой «Пчёлка».</a:t>
                      </a:r>
                    </a:p>
                    <a:p>
                      <a:endParaRPr lang="ru-RU" sz="1400" b="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b="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Заседание творческой группы «Сценаристы» по разработке «Весёлых стартов» с группой «Пчёлка». </a:t>
                      </a:r>
                    </a:p>
                    <a:p>
                      <a:endParaRPr lang="ru-RU" sz="1400" b="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b="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Драматизация сказки «Теремок».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Черпакова</a:t>
                      </a: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Л.С ., </a:t>
                      </a:r>
                    </a:p>
                    <a:p>
                      <a:r>
                        <a:rPr lang="ru-RU" sz="14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Черпакова</a:t>
                      </a: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Л.С ., </a:t>
                      </a:r>
                    </a:p>
                    <a:p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Романова О.В.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Черпакова</a:t>
                      </a: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Л.С .</a:t>
                      </a:r>
                    </a:p>
                    <a:p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Романова О.В.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Черпакова</a:t>
                      </a: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Л.С .</a:t>
                      </a:r>
                    </a:p>
                    <a:p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Романова О.В.</a:t>
                      </a:r>
                    </a:p>
                    <a:p>
                      <a:endParaRPr lang="ru-RU" sz="1400" b="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Черпакова</a:t>
                      </a: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Л.С .</a:t>
                      </a:r>
                    </a:p>
                    <a:p>
                      <a:r>
                        <a:rPr lang="ru-RU" sz="14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Мацнева</a:t>
                      </a:r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Т.А.</a:t>
                      </a:r>
                      <a:endParaRPr lang="ru-RU" sz="14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b="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b="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b="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Черпакова</a:t>
                      </a: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Л.С </a:t>
                      </a: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r>
                        <a:rPr lang="ru-RU" sz="14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Мацнева</a:t>
                      </a: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Т.А.</a:t>
                      </a:r>
                      <a:endParaRPr lang="ru-RU" sz="1400" b="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29010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4-ая неделя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Проведение «Весёлых стартов» с группой «Пчёлки».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Мероприятие «Наш добрый друг – художник круг».</a:t>
                      </a: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Работа над проектом «Газон в стиле Ретро», «Уголок отдыха».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«Угадай мелодию»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 группой «Пчёлка».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Романова О.В.</a:t>
                      </a: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Черпакова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Л.С .</a:t>
                      </a:r>
                    </a:p>
                    <a:p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Романова О.В.</a:t>
                      </a:r>
                    </a:p>
                    <a:p>
                      <a:r>
                        <a:rPr lang="ru-RU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Черпакова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Л.С .</a:t>
                      </a:r>
                    </a:p>
                    <a:p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Романова 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О.В.</a:t>
                      </a:r>
                    </a:p>
                    <a:p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Мацнева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Т.А.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 мероприятий на июль: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23850" y="1196752"/>
          <a:ext cx="8569326" cy="5047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7790"/>
                <a:gridCol w="4104456"/>
                <a:gridCol w="3457080"/>
              </a:tblGrid>
              <a:tr h="47904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Сроки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Мероприятия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Ответственный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32926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1-я неделя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Заседание творческой группы «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Сценаристы»</a:t>
                      </a: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(разработка праздника «День Нептуна»)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Проведение праздника «День Нептуна» на природе.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Работа по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проекту «Уголок отдыха», «Газон в стиле Ретро».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«Путешествие по сказкам» (с группой «Пчёлка»).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Воспитатели на смене (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Мацнева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Т.А., </a:t>
                      </a:r>
                    </a:p>
                    <a:p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Черпакова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Л.С. </a:t>
                      </a:r>
                    </a:p>
                    <a:p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Романова О.В.</a:t>
                      </a:r>
                    </a:p>
                    <a:p>
                      <a:r>
                        <a:rPr lang="ru-RU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Мацнева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Т.А., 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Мацнева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Т.А.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Черпакова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Л.С.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23884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2-я неделя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Проведение мероприятия «Найди сладкое дерево» с гр. «Пчёлка».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Творческая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мастерская (изготовление поделок из гофрированной бумаги).</a:t>
                      </a:r>
                    </a:p>
                    <a:p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«Найди клад» (группы «Девчата» и «Фантазёры»).</a:t>
                      </a:r>
                    </a:p>
                    <a:p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Заседание творческой группы «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Сценаристы»</a:t>
                      </a: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(разработка «Весёлых старт»)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Мацнева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Т.А.,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Черпакова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Л.С.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Романова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О.В.</a:t>
                      </a: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Мацнева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Т.А.,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Черпакова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Л.С.</a:t>
                      </a:r>
                    </a:p>
                    <a:p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476672"/>
          <a:ext cx="8424936" cy="5616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7372"/>
                <a:gridCol w="3822913"/>
                <a:gridCol w="3114651"/>
              </a:tblGrid>
              <a:tr h="340401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3-я неделя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«Весёлые старты» с гр. «Пчёлка».</a:t>
                      </a: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Работа по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проекту «Уголок отдыха», «Газон в стиле Ретро».</a:t>
                      </a: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Экскурсия в рощу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(с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бор лекарственных трав)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Заседание творческой группы «Сценаристы» по разработке игровой программы по станциям между группами «Фантазёры» и «Девчата».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Воспитатели гр.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«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Фантазёры» (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Мацнева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Т.А., Романова О.В.)</a:t>
                      </a:r>
                    </a:p>
                    <a:p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Мацнева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Т.А., Романова О.В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.,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Воспитатели групп, работающих в этот период</a:t>
                      </a:r>
                    </a:p>
                    <a:p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Черпакова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Л.С., 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Мацнева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Т.А.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212609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4-я неделя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Игровая программа по станциям между группами «Фантазёры» и «Девчата».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Творческая мастерская с гр.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«Пчёлка» </a:t>
                      </a:r>
                    </a:p>
                    <a:p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(изготовление поделок своими руками).</a:t>
                      </a:r>
                    </a:p>
                    <a:p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Посещение детей с ограниченными возможностями.</a:t>
                      </a:r>
                    </a:p>
                    <a:p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Развлекательное мероприятие «Мыльные пузыри» для малышей.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Мацнева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Т.А., Романова 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О.В.</a:t>
                      </a:r>
                    </a:p>
                    <a:p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Черпакова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Л.С.</a:t>
                      </a:r>
                    </a:p>
                    <a:p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Никитина Н.Д. + воспитатели</a:t>
                      </a:r>
                    </a:p>
                    <a:p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Черпакова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Л.С., </a:t>
                      </a:r>
                      <a:r>
                        <a:rPr lang="ru-RU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Мацнева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Т.А.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План мероприятий на август:</a:t>
            </a:r>
            <a:endParaRPr lang="ru-RU" sz="4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125538"/>
          <a:ext cx="8229600" cy="4272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0584"/>
                <a:gridCol w="3315816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Сроки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Мероприятия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Ответственный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1-я неделя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Экскурсия  на родник С.Ильинка.</a:t>
                      </a: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Работа по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проекту «Уголок отдыха», «Газон в стиле Ретро».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Драматизация сказки «Кот, лиса, заяц и петух»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Творческая мастерская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Романова О.В.,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Мацнева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Т.А., </a:t>
                      </a:r>
                    </a:p>
                    <a:p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Воспитатели групп «Девчата», «Фантазёры»</a:t>
                      </a: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Мацнева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Т.А.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2-я неделя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Изготовление рамочек для акции «Подарок другу» (заливка, раскрашивание)</a:t>
                      </a:r>
                    </a:p>
                    <a:p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Заседание творческих групп по отчёту (просмотр и обработка наработанного материала)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Черпакова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Л.С.,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Мацнева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Т.А.</a:t>
                      </a:r>
                    </a:p>
                    <a:p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Романова 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О.В.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3-я неделя – 4-я неделя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Монтаж видеоролика, презентаций,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отчётов.</a:t>
                      </a:r>
                    </a:p>
                    <a:p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Акция «Подарок другу»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Творческие группы.</a:t>
                      </a: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Воспитатели групп.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864096"/>
          </a:xfrm>
        </p:spPr>
        <p:txBody>
          <a:bodyPr/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Ожидаемые результаты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84576"/>
          </a:xfrm>
        </p:spPr>
        <p:txBody>
          <a:bodyPr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Создали  цветочный газон в стиле «Ретро», «Уголок отдыха».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Воспитание бережного отношения к природе.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Создан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фотоотчет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видеоролик.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Изготовлены книжки-малышки.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Проведены творческие мастерские.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Проведены мероприятия развлекательного характера.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Написана заметка в газету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Домовёнок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Проведена акция «Подарок другу».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Оценка деятельности каждого этапа проекта, анализ ошибок, обсуждение конечного результата проекта.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Собраны лекарственные травы 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фиточая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8003232" cy="648072"/>
          </a:xfrm>
        </p:spPr>
        <p:txBody>
          <a:bodyPr/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Авторский коллектив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>
              <a:buNone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Консультанты проекта:    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Черпакова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Л.С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Мацнева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Т.А. </a:t>
            </a:r>
          </a:p>
          <a:p>
            <a:pPr>
              <a:buNone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		             Романова О.В.                                            </a:t>
            </a:r>
          </a:p>
          <a:p>
            <a:pPr>
              <a:buNone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Творческая группа:</a:t>
            </a:r>
          </a:p>
          <a:p>
            <a:pPr>
              <a:buNone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Кугаевская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Р.	       Булатов Ю. </a:t>
            </a:r>
          </a:p>
          <a:p>
            <a:pPr>
              <a:buNone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Дресвянская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Н. .             Королёв Д.</a:t>
            </a:r>
          </a:p>
          <a:p>
            <a:pPr>
              <a:buNone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Прилепская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Морозов Д.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Задорожная Т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               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Щуровский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А.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Участники модулей:</a:t>
            </a:r>
          </a:p>
          <a:p>
            <a:pPr>
              <a:buNone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- воспитанники  групп: «Девчата» (основная масса), «Фантазёры».</a:t>
            </a:r>
          </a:p>
          <a:p>
            <a:pPr>
              <a:buNone/>
              <a:defRPr/>
            </a:pPr>
            <a:endParaRPr lang="ru-RU" sz="4000" dirty="0"/>
          </a:p>
        </p:txBody>
      </p:sp>
    </p:spTree>
  </p:cSld>
  <p:clrMapOvr>
    <a:masterClrMapping/>
  </p:clrMapOvr>
  <p:transition spd="slow"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08112"/>
          </a:xfrm>
        </p:spPr>
        <p:txBody>
          <a:bodyPr/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Ресурсы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/>
          <a:lstStyle/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Участники проекта гр. «Девчата», «Фантазёры».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Материальная база КГКОУ «Назаровский детский дом №1» (интернет, библиотека, компьютерный класс, канцелярские товары, транспорт)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/>
          <a:lstStyle/>
          <a:p>
            <a:pPr algn="ctr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Добрым быть совсем не просто.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 зависит доброта от роста,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 зависит доброта от цвета,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Доброта не пряник, не конфета.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Только надо очень добрым быть,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Чтоб в беде друг друга не забыть.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 народы будут жить дружней,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Если будем мы с тобой добрей.</a:t>
            </a:r>
          </a:p>
          <a:p>
            <a:pPr algn="ctr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Добрым быть совсем не просто.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 зависит доброта от роста,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Доброта приносит людям радость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 взамен не требует награды.</a:t>
            </a:r>
          </a:p>
          <a:p>
            <a:pPr algn="ctr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Доброта с годами не стареет.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Доброта от холода согреет.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Если доброта как солнце светит,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Радуются взрослые и дети.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Н.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Тулупова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Содержимое 6" descr="http://rookery9.aviary.com.s3.amazonaws.com/10150000/10150373_879f_625x1000.jpg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804349">
            <a:off x="6720423" y="525913"/>
            <a:ext cx="1900386" cy="1984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img4.hostingpics.net/pics/536838slonce2k50y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327674">
            <a:off x="635772" y="4325799"/>
            <a:ext cx="1841500" cy="1645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2"/>
          <p:cNvGrpSpPr/>
          <p:nvPr/>
        </p:nvGrpSpPr>
        <p:grpSpPr>
          <a:xfrm>
            <a:off x="827584" y="404664"/>
            <a:ext cx="7453509" cy="1769748"/>
            <a:chOff x="1115616" y="2132856"/>
            <a:chExt cx="7165477" cy="3730945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1115616" y="2132856"/>
              <a:ext cx="7165477" cy="21411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endParaRPr lang="ru-RU" sz="6000" b="1" dirty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2361672" y="5085183"/>
              <a:ext cx="4910120" cy="7786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endParaRPr lang="ru-RU" dirty="0">
                <a:solidFill>
                  <a:prstClr val="black"/>
                </a:solidFill>
              </a:endParaRPr>
            </a:p>
          </p:txBody>
        </p:sp>
      </p:grp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Актуальность: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«Сколько в человеке доброты, столько в нем и жизни», - сказал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Эмерсон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У. С этим невозможно не согласиться. Но часто ли наши поступки добры? Не закрылись ли мы от людей? Темп жизни современного общества так быстр, что порой незаметно пролетают недели и месяца, и мы забываем, что в нашем ежедневном внимании, помощи и доброте нуждаются все. А ведь дарить добро просто. Нужно лишь поделиться частичкой своей радости.</a:t>
            </a:r>
          </a:p>
          <a:p>
            <a:pPr>
              <a:buFont typeface="Wingdings" pitchFamily="2" charset="2"/>
              <a:buChar char="v"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Детям предлагается возможность поучаствовать в многочисленных конкурсах, развлекательных мероприятиях, проходят разнообразные концерты и выставки, акции. Все это дарит детям множество радостных моментов, которых некоторые дети лишены.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Среди воспитанников детского дома было проведено анкетирование. Анкету заполнили 30 детей. </a:t>
            </a:r>
          </a:p>
          <a:p>
            <a:pPr>
              <a:buFont typeface="Wingdings" pitchFamily="2" charset="2"/>
              <a:buChar char="v"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 целом вопросы анкеты были простыми, но ответы на них приводят к серьёзным размышлениям. Вокруг нас есть очень много людей, которые нуждаются в нашей помощи и мы в состоянии им помочь. </a:t>
            </a:r>
          </a:p>
          <a:p>
            <a:pPr>
              <a:buFont typeface="Wingdings" pitchFamily="2" charset="2"/>
              <a:buChar char="v"/>
            </a:pP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Результаты анкетирования показали, что современное общество нуждается не только в высокообразованных, активных, инициативных и предприимчивых молодых людях, но и в добрых и отзывчивых, способных бескорыстно придти на помощь, подставить «свое плечо» в трудную минуту.</a:t>
            </a:r>
          </a:p>
          <a:p>
            <a:pPr>
              <a:buFont typeface="Wingdings" pitchFamily="2" charset="2"/>
              <a:buChar char="v"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Данный проект имеет огромное значение для старших воспитанников, поскольку позволил привлечь детей к решению общественных проблем. Социально активная деятельность готовит наших воспитанников к последующей гражданской деятельности, ими приобретается социальный опыт, формируется умение самостоятельно планировать и реализовать запланированное, нести ответственность за свои действия. Они учатся сотрудничать как со сверстниками, так и взрослыми. </a:t>
            </a:r>
          </a:p>
          <a:p>
            <a:pPr>
              <a:buFont typeface="Wingdings" pitchFamily="2" charset="2"/>
              <a:buChar char="v"/>
            </a:pP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Цель проекта: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Создание условий для гражданского становления личности воспитанника через практические дела и вовлечение их в активную деятельность.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Повысить  статус понятий «добро» и «взаимопомощь» через решение локальных проблем силами воспитанников.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Развитие  активной гражданской позиции.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Разработать и реализовать комплекс мероприятий, направленных на достижение конкретного результата:</a:t>
            </a:r>
          </a:p>
          <a:p>
            <a:pPr lvl="1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Реализовать проект «Газон в стиле ретро» , «Уголок отдыха» на участках детского дома;</a:t>
            </a:r>
          </a:p>
          <a:p>
            <a:pPr lvl="1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Провести благотворительную акцию «Подарок другу» в День защиты детей для детей с ограниченными возможностями.</a:t>
            </a:r>
          </a:p>
          <a:p>
            <a:pPr lvl="1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Формировать коммуникативные навыки.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Этапы реализации проекта</a:t>
            </a:r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2987824" y="1000108"/>
            <a:ext cx="5698976" cy="5357850"/>
          </a:xfrm>
        </p:spPr>
        <p:txBody>
          <a:bodyPr/>
          <a:lstStyle/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основу реализации проекта «ДОБРО СВОИМИ РУКАМИ» заложена идея «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цветика-семицветика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». Каждое направление соотносится с определенным цветом.  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Красный цвет – праздники для детей младшего возраста.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Оранжевый цвет – посещение детей с ограниченными возможностями «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Дельфинёнок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», изготовление поделок совместно с воспитанниками.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Желтый цвет – изготовление книжек-малышек.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Зеленый цвет – экологическая акция:</a:t>
            </a:r>
            <a:r>
              <a:rPr lang="ru-RU" sz="1800" dirty="0" smtClean="0"/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сбор лекарственных растений для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фиточая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Голубой цвет –творческие мастерские для малышей. 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Синий цвет – трудовые десанты (помощь на участке).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Фиолетовый цвет – создание цветочных композиций для украшения столовой детского дома совместно с группой «Пчелка» 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pic>
        <p:nvPicPr>
          <p:cNvPr id="6" name="Содержимое 6" descr="цветик семицветик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 rot="21054298">
            <a:off x="411515" y="2508328"/>
            <a:ext cx="2449725" cy="2511693"/>
          </a:xfrm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548680"/>
            <a:ext cx="8291264" cy="5904656"/>
          </a:xfrm>
        </p:spPr>
        <p:txBody>
          <a:bodyPr/>
          <a:lstStyle/>
          <a:p>
            <a:pPr lvl="0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85852" y="1000108"/>
            <a:ext cx="6572296" cy="714380"/>
          </a:xfrm>
          <a:prstGeom prst="rect">
            <a:avLst/>
          </a:prstGeom>
          <a:solidFill>
            <a:srgbClr val="2EDEDA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Участники проекта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043608" y="2348880"/>
            <a:ext cx="2500330" cy="1143008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Трудовой десант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043608" y="4509120"/>
            <a:ext cx="2500330" cy="1143008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Сценаристы 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715008" y="2357430"/>
            <a:ext cx="2571768" cy="121444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Дизайнеры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715008" y="4429132"/>
            <a:ext cx="2643206" cy="1214446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Артисты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 стрелкой 16"/>
          <p:cNvCxnSpPr>
            <a:endCxn id="12" idx="3"/>
          </p:cNvCxnSpPr>
          <p:nvPr/>
        </p:nvCxnSpPr>
        <p:spPr>
          <a:xfrm rot="5400000">
            <a:off x="3329624" y="1920252"/>
            <a:ext cx="1214446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endCxn id="14" idx="1"/>
          </p:cNvCxnSpPr>
          <p:nvPr/>
        </p:nvCxnSpPr>
        <p:spPr>
          <a:xfrm>
            <a:off x="4788024" y="1700808"/>
            <a:ext cx="926984" cy="12638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endCxn id="13" idx="3"/>
          </p:cNvCxnSpPr>
          <p:nvPr/>
        </p:nvCxnSpPr>
        <p:spPr>
          <a:xfrm flipH="1">
            <a:off x="3543938" y="1772816"/>
            <a:ext cx="956054" cy="33078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endCxn id="15" idx="1"/>
          </p:cNvCxnSpPr>
          <p:nvPr/>
        </p:nvCxnSpPr>
        <p:spPr>
          <a:xfrm>
            <a:off x="4499992" y="1772816"/>
            <a:ext cx="1215016" cy="32635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</TotalTime>
  <Words>1495</Words>
  <Application>Microsoft Office PowerPoint</Application>
  <PresentationFormat>Экран (4:3)</PresentationFormat>
  <Paragraphs>263</Paragraphs>
  <Slides>20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1_Тема Office</vt:lpstr>
      <vt:lpstr>Проект «Добро своими руками»</vt:lpstr>
      <vt:lpstr>Авторский коллектив</vt:lpstr>
      <vt:lpstr>Слайд 3</vt:lpstr>
      <vt:lpstr>Актуальность:</vt:lpstr>
      <vt:lpstr>Слайд 5</vt:lpstr>
      <vt:lpstr>Цель проекта:</vt:lpstr>
      <vt:lpstr>Задачи:</vt:lpstr>
      <vt:lpstr>Этапы реализации проекта</vt:lpstr>
      <vt:lpstr>Слайд 9</vt:lpstr>
      <vt:lpstr>Слайд 10</vt:lpstr>
      <vt:lpstr>I этап – организационный</vt:lpstr>
      <vt:lpstr>II этап – основной</vt:lpstr>
      <vt:lpstr>III этап – заключительный </vt:lpstr>
      <vt:lpstr>План мероприятий на июнь:</vt:lpstr>
      <vt:lpstr>Слайд 15</vt:lpstr>
      <vt:lpstr>План мероприятий на июль:</vt:lpstr>
      <vt:lpstr>Слайд 17</vt:lpstr>
      <vt:lpstr>План мероприятий на август:</vt:lpstr>
      <vt:lpstr>Ожидаемые результаты</vt:lpstr>
      <vt:lpstr>Ресурсы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Компас</dc:creator>
  <cp:lastModifiedBy>User</cp:lastModifiedBy>
  <cp:revision>74</cp:revision>
  <dcterms:created xsi:type="dcterms:W3CDTF">2014-03-06T17:24:22Z</dcterms:created>
  <dcterms:modified xsi:type="dcterms:W3CDTF">2015-02-17T03:53:41Z</dcterms:modified>
</cp:coreProperties>
</file>