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64" r:id="rId3"/>
    <p:sldId id="262" r:id="rId4"/>
    <p:sldId id="261" r:id="rId5"/>
    <p:sldId id="258" r:id="rId6"/>
    <p:sldId id="260" r:id="rId7"/>
    <p:sldId id="263" r:id="rId8"/>
    <p:sldId id="266" r:id="rId9"/>
    <p:sldId id="276" r:id="rId10"/>
    <p:sldId id="268" r:id="rId11"/>
    <p:sldId id="269" r:id="rId12"/>
    <p:sldId id="270" r:id="rId13"/>
    <p:sldId id="271" r:id="rId14"/>
    <p:sldId id="278" r:id="rId15"/>
    <p:sldId id="280" r:id="rId16"/>
    <p:sldId id="282" r:id="rId17"/>
    <p:sldId id="283" r:id="rId18"/>
    <p:sldId id="285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DE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507" autoAdjust="0"/>
  </p:normalViewPr>
  <p:slideViewPr>
    <p:cSldViewPr>
      <p:cViewPr varScale="1">
        <p:scale>
          <a:sx n="75" d="100"/>
          <a:sy n="75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04485-ADDF-4787-B5B1-0F0824123E8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D38C-7626-431C-8BB3-3D67F6B344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03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D38C-7626-431C-8BB3-3D67F6B344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D38C-7626-431C-8BB3-3D67F6B3446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915816" y="3356992"/>
            <a:ext cx="3024336" cy="3174603"/>
            <a:chOff x="3059832" y="3068960"/>
            <a:chExt cx="3373536" cy="3390627"/>
          </a:xfrm>
        </p:grpSpPr>
        <p:pic>
          <p:nvPicPr>
            <p:cNvPr id="10" name="Рисунок 1" descr="1.png"/>
            <p:cNvPicPr>
              <a:picLocks noChangeAspect="1"/>
            </p:cNvPicPr>
            <p:nvPr userDrawn="1"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3275856" y="3573016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2" descr="2.png"/>
            <p:cNvPicPr>
              <a:picLocks noChangeAspect="1"/>
            </p:cNvPicPr>
            <p:nvPr userDrawn="1"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724128" y="371703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3" descr="3.png"/>
            <p:cNvPicPr>
              <a:picLocks noChangeAspect="1"/>
            </p:cNvPicPr>
            <p:nvPr userDrawn="1"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5076056" y="3068960"/>
              <a:ext cx="463266" cy="44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4" descr="4.png"/>
            <p:cNvPicPr>
              <a:picLocks noChangeAspect="1"/>
            </p:cNvPicPr>
            <p:nvPr userDrawn="1"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4067944" y="3068960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Рисунок 5" descr="5.png"/>
            <p:cNvPicPr>
              <a:picLocks noChangeAspect="1"/>
            </p:cNvPicPr>
            <p:nvPr userDrawn="1"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940152" y="4581128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Рисунок 6" descr="6.png"/>
            <p:cNvPicPr>
              <a:picLocks noChangeAspect="1"/>
            </p:cNvPicPr>
            <p:nvPr userDrawn="1"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3059832" y="443711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Рисунок 16" descr="95181562_large_3.png"/>
            <p:cNvPicPr>
              <a:picLocks noChangeAspect="1"/>
            </p:cNvPicPr>
            <p:nvPr userDrawn="1"/>
          </p:nvPicPr>
          <p:blipFill>
            <a:blip r:embed="rId8" cstate="screen"/>
            <a:stretch>
              <a:fillRect/>
            </a:stretch>
          </p:blipFill>
          <p:spPr>
            <a:xfrm>
              <a:off x="3491880" y="3789040"/>
              <a:ext cx="2670547" cy="2670547"/>
            </a:xfrm>
            <a:prstGeom prst="rect">
              <a:avLst/>
            </a:prstGeom>
          </p:spPr>
        </p:pic>
      </p:grpSp>
      <p:pic>
        <p:nvPicPr>
          <p:cNvPr id="1026" name="Picture 2" descr="D:\Лидия\шаблоны\Авторские шаблоны\мои блёстки\Безимени-4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0" y="0"/>
            <a:ext cx="4332287" cy="6858000"/>
          </a:xfrm>
          <a:prstGeom prst="rect">
            <a:avLst/>
          </a:prstGeom>
          <a:noFill/>
        </p:spPr>
      </p:pic>
      <p:pic>
        <p:nvPicPr>
          <p:cNvPr id="18" name="Picture 2" descr="D:\Лидия\шаблоны\Авторские шаблоны\мои блёстки\Безимени-4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 flipH="1">
            <a:off x="4811711" y="0"/>
            <a:ext cx="4332287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>
                <a:solidFill>
                  <a:prstClr val="black"/>
                </a:solidFill>
              </a:rPr>
              <a:pPr/>
              <a:t>17.02.2015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 userDrawn="1"/>
        </p:nvGrpSpPr>
        <p:grpSpPr>
          <a:xfrm>
            <a:off x="2915816" y="3356992"/>
            <a:ext cx="3024336" cy="3174603"/>
            <a:chOff x="3059832" y="3068960"/>
            <a:chExt cx="3373536" cy="3390627"/>
          </a:xfrm>
        </p:grpSpPr>
        <p:pic>
          <p:nvPicPr>
            <p:cNvPr id="12" name="Рисунок 1" descr="1.png"/>
            <p:cNvPicPr>
              <a:picLocks noChangeAspect="1"/>
            </p:cNvPicPr>
            <p:nvPr userDrawn="1"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3275856" y="3573016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Рисунок 2" descr="2.png"/>
            <p:cNvPicPr>
              <a:picLocks noChangeAspect="1"/>
            </p:cNvPicPr>
            <p:nvPr userDrawn="1"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5724128" y="371703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Рисунок 3" descr="3.png"/>
            <p:cNvPicPr>
              <a:picLocks noChangeAspect="1"/>
            </p:cNvPicPr>
            <p:nvPr userDrawn="1"/>
          </p:nvPicPr>
          <p:blipFill>
            <a:blip r:embed="rId15" cstate="screen"/>
            <a:srcRect/>
            <a:stretch>
              <a:fillRect/>
            </a:stretch>
          </p:blipFill>
          <p:spPr bwMode="auto">
            <a:xfrm>
              <a:off x="5076056" y="3068960"/>
              <a:ext cx="463266" cy="444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Рисунок 4" descr="4.png"/>
            <p:cNvPicPr>
              <a:picLocks noChangeAspect="1"/>
            </p:cNvPicPr>
            <p:nvPr userDrawn="1"/>
          </p:nvPicPr>
          <p:blipFill>
            <a:blip r:embed="rId16" cstate="screen"/>
            <a:srcRect/>
            <a:stretch>
              <a:fillRect/>
            </a:stretch>
          </p:blipFill>
          <p:spPr bwMode="auto">
            <a:xfrm>
              <a:off x="4067944" y="3068960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Рисунок 5" descr="5.png"/>
            <p:cNvPicPr>
              <a:picLocks noChangeAspect="1"/>
            </p:cNvPicPr>
            <p:nvPr userDrawn="1"/>
          </p:nvPicPr>
          <p:blipFill>
            <a:blip r:embed="rId17" cstate="screen"/>
            <a:srcRect/>
            <a:stretch>
              <a:fillRect/>
            </a:stretch>
          </p:blipFill>
          <p:spPr bwMode="auto">
            <a:xfrm>
              <a:off x="5940152" y="4581128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Рисунок 6" descr="6.png"/>
            <p:cNvPicPr>
              <a:picLocks noChangeAspect="1"/>
            </p:cNvPicPr>
            <p:nvPr userDrawn="1"/>
          </p:nvPicPr>
          <p:blipFill>
            <a:blip r:embed="rId18" cstate="screen"/>
            <a:srcRect/>
            <a:stretch>
              <a:fillRect/>
            </a:stretch>
          </p:blipFill>
          <p:spPr bwMode="auto">
            <a:xfrm>
              <a:off x="3059832" y="4437112"/>
              <a:ext cx="493216" cy="47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Рисунок 22" descr="95181562_large_3.png"/>
            <p:cNvPicPr>
              <a:picLocks noChangeAspect="1"/>
            </p:cNvPicPr>
            <p:nvPr userDrawn="1"/>
          </p:nvPicPr>
          <p:blipFill>
            <a:blip r:embed="rId19" cstate="screen"/>
            <a:stretch>
              <a:fillRect/>
            </a:stretch>
          </p:blipFill>
          <p:spPr>
            <a:xfrm>
              <a:off x="3491880" y="3789040"/>
              <a:ext cx="2670547" cy="2670547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12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Половина рамки 9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" name="Половина рамки 10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Группа 13"/>
          <p:cNvGrpSpPr/>
          <p:nvPr userDrawn="1"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15" name="Половина рамки 14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6" name="Половина рамки 15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6385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6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/>
          <p:nvPr/>
        </p:nvGrpSpPr>
        <p:grpSpPr>
          <a:xfrm>
            <a:off x="827584" y="404664"/>
            <a:ext cx="7453509" cy="1769748"/>
            <a:chOff x="1115616" y="2132856"/>
            <a:chExt cx="7165477" cy="373094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15616" y="2132856"/>
              <a:ext cx="7165477" cy="21411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61672" y="5085183"/>
              <a:ext cx="4910120" cy="778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Проект «Добро своими руками»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8075240" cy="5649491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Творческая группа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«Трудовой десант»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реализация эскизов проектов «Оформление газона в стиле «Ретро», «Уголок отдыха» на участках детского дома.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Творческая группа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«Сценаристы»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разработка  мероприятий праздников в летнее время для воспитанников группы «Пчелка».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Творческая группа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«Артисты»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проведение разработанных мероприятий</a:t>
            </a:r>
            <a:r>
              <a:rPr lang="ru-RU" sz="2000" dirty="0" smtClean="0"/>
              <a:t>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воспитанников группы  «Пчелка».</a:t>
            </a:r>
          </a:p>
          <a:p>
            <a:pPr marL="342900" lvl="1" indent="-3429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Творческая группа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Дизайнеры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«Оформление газона в стиле «Ретро»,  «Уголок отдыха» на участках детского дома.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этап – организационный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19256" cy="50405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проблемы (постановка проблемы, решение о создании проекта).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  инициативной группы по разработке данного проекта (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01.05.2015г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05.05.2015г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Выбор состава творческих групп (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01.05.2015г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05.05.2015г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Заседание  творческих групп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05.05.2015г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10.05.2015г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Анкетирование воспитанников (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10.05.2015г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15.05.2015г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Сбор творческих групп «Дизайнеры» и «Сценаристы»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15.05.2015г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25.05.2015г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этап – основной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19256" cy="478539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проектов: «Газон в стиле Ретро», «Уголок отдыха» (июнь, июль, август).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трудового десанта с целью реализации проекта.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Изготовление  книжек-малышек (июнь).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лекарственных трав (июнь - август).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творческих мастерских – 3 ( 1 раз в месяц).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сценария праздника-игры для детей.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:\лидии серг\874d4ab9beeb6a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365104"/>
            <a:ext cx="224904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yagoza.com.ua/products_pictures/e1fdddc3be13c8860b3337390dfd9b6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52859">
            <a:off x="251520" y="4077072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xn--80aae0ashccrq6m.xn--p1ai/images/product_images/info_images/465559-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79637">
            <a:off x="6622290" y="4336625"/>
            <a:ext cx="1610939" cy="185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этап – заключительный</a:t>
            </a:r>
            <a:r>
              <a:rPr lang="ru-RU" sz="4000" b="1" dirty="0" smtClean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отчётов творческих групп (август).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Обработка материала.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и оформление видеоролика,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фотоотчёт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Оформление цветочных композиций.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Публикация заметки в газету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Домовёнок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Рефлексия проекта.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634082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 мероприятий на июнь: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4756557"/>
              </p:ext>
            </p:extLst>
          </p:nvPr>
        </p:nvGraphicFramePr>
        <p:xfrm>
          <a:off x="467544" y="908720"/>
          <a:ext cx="8229600" cy="547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542184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-ая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Акция «Подарок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другу».(посещение детей с ограниченными возможностями).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Трудовой десант( подготовка земли под рассаду ).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рисунков на асфальте  гр. «Девчата», «Фантазёры».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Распространение буклетов.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Л.С. </a:t>
                      </a:r>
                      <a:b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О.В.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 на смене.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</a:t>
                      </a:r>
                    </a:p>
                  </a:txBody>
                  <a:tcPr/>
                </a:tc>
              </a:tr>
              <a:tr h="2666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2-ая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Высадка рассады.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Изготовление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декора для оформления газона.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Подбор материала для книжек-малышек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(заседание творческой группы «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Сценаристы»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О.В.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3" y="260350"/>
          <a:ext cx="8641656" cy="6337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913"/>
                <a:gridCol w="3816191"/>
                <a:gridCol w="2880552"/>
              </a:tblGrid>
              <a:tr h="40468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3-я неделя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Изготовление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книжек-малышек.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над проектом 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«Газон в стиле Ретро», «Уголок отдыха».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 лекарственных трав для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фиточая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(поход одного дня гр. «Девчата» и «Фантазёры»). </a:t>
                      </a: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мастерская с группой «Пчёлка».</a:t>
                      </a: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Заседание творческой группы «Сценаристы» по разработке «Весёлых стартов» с группой «Пчёлка». </a:t>
                      </a: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Драматизация сказки «Теремок».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., </a:t>
                      </a:r>
                    </a:p>
                    <a:p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., 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О.В.</a:t>
                      </a: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</a:p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Л.С 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90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4-ая неделя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«Весёлых стартов» с группой «Пчёлки».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 «Наш добрый друг – художник круг».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над проектом «Газон в стиле Ретро», «Уголок отдыха».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«Угадай мелодию»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группой «Пчёлка».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О.В.</a:t>
                      </a: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 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О.В.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мероприятий на июль: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850" y="1196752"/>
          <a:ext cx="8569326" cy="504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90"/>
                <a:gridCol w="4104456"/>
                <a:gridCol w="3457080"/>
              </a:tblGrid>
              <a:tr h="479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292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1-я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Заседание творческой группы «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Сценаристы»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(разработка праздника «День Нептуна»)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праздника «День Нептуна» на природе.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по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проекту «Уголок отдыха», «Газон в стиле Ретро».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«Путешествие по сказкам» (с группой «Пчёлка»).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 на смене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Т.А., 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Л.С.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О.В.</a:t>
                      </a: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Т.А., 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88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2-я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мероприятия «Найди сладкое дерево» с гр. «Пчёлка».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мастерская (изготовление поделок из гофрированной бумаги).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«Найди клад» (группы «Девчата» и «Фантазёры»).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Заседание творческой группы «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Сценаристы»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(разработка «Весёлых старт»)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Т.А.,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Л.С.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О.В.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Т.А.,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424936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372"/>
                <a:gridCol w="3822913"/>
                <a:gridCol w="3114651"/>
              </a:tblGrid>
              <a:tr h="34040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3-я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«Весёлые старты» с гр. «Пчёлка».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по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проекту «Уголок отдыха», «Газон в стиле Ретро».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Экскурсия в рощу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(с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бор лекарственных трав)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Заседание творческой группы «Сценаристы» по разработке игровой программы по станциям между группами «Фантазёры» и «Девчата».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 гр.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Фантазёры»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Т.А., Романова О.В.)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Т.А., Романова О.В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групп, работающих в этот период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Л.С.,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126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4-я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Игровая программа по станциям между группами «Фантазёры» и «Девчата».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мастерская с гр.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«Пчёлка»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(изготовление поделок своими руками).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Посещение детей с ограниченными возможностями.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Развлекательное мероприятие «Мыльные пузыри» для малышей.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Т.А., Романова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Никитина Н.Д. + воспитатели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Л.С.,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 мероприятий на август: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331581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1-я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Экскурсия  на родник С.Ильинка.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по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проекту «Уголок отдыха», «Газон в стиле Ретро».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Драматизация сказки «Кот, лиса, заяц и петух»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мастерская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О.В.,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Т.А.,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 «Девчата», «Фантазёры»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2-я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Изготовление рамочек для акции «Подарок другу» (заливка, раскрашивание)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Заседание творческих групп по отчёту (просмотр и обработка наработанного материала)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Черпакова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Л.С.,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Мацнева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Романова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О.В.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3-я неделя – 4-я неделя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 видеоролика, презентаций,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отчётов.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Акция «Подарок другу»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Творческие группы.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Создали  цветочный газон в стиле «Ретро», «Уголок отдыха».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бережного отношения к природе.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фотоотчет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видеоролик.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Изготовлены книжки-малышки.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Проведены творческие мастерские.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Проведены мероприятия развлекательного характера.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Написана заметка в газету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Домовёнок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Проведена акция «Подарок другу».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деятельности каждого этапа проекта, анализ ошибок, обсуждение конечного результата проекта.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Собраны лекарственные травы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фиточая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3232" cy="648072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Авторский коллектив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Консультанты проекта: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Черпакова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Л.С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Мацнева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Т.А. </a:t>
            </a: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             Романова О.В.                                            </a:t>
            </a: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Творческая группа:</a:t>
            </a: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Кугаевская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Р.	       Булатов Ю. </a:t>
            </a: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Дресвянская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 .             Королёв Д.</a:t>
            </a: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Прилепская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Морозов Д.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Задорожная 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Щуровский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Участники модулей:</a:t>
            </a:r>
          </a:p>
          <a:p>
            <a:pPr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- воспитанники  групп: «Девчата» (основная масса), «Фантазёры».</a:t>
            </a:r>
          </a:p>
          <a:p>
            <a:pPr>
              <a:buNone/>
              <a:defRPr/>
            </a:pPr>
            <a:endParaRPr lang="ru-RU" sz="4000" dirty="0"/>
          </a:p>
        </p:txBody>
      </p:sp>
    </p:spTree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проекта гр. «Девчата», «Фантазёры».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Материальная база КГКОУ «Назаровский детский дом №1» (интернет, библиотека, компьютерный класс, канцелярские товары, транспорт)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Добрым быть совсем не просто.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зависит доброта от роста,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зависит доброта от цвета,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Доброта не пряник, не конфета.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надо очень добрым быть,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Чтоб в беде друг друга не забыть.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народы будут жить дружней,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будем мы с тобой добрей.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Добрым быть совсем не просто.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зависит доброта от роста,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Доброта приносит людям радость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взамен не требует награды.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Доброта с годами не стареет.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Доброта от холода согреет.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доброта как солнце светит,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Радуются взрослые и дети.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Тулупова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Содержимое 6" descr="http://rookery9.aviary.com.s3.amazonaws.com/10150000/10150373_879f_625x100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04349">
            <a:off x="6720423" y="525913"/>
            <a:ext cx="1900386" cy="198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g4.hostingpics.net/pics/536838slonce2k50y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27674">
            <a:off x="635772" y="4325799"/>
            <a:ext cx="1841500" cy="164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404664"/>
            <a:ext cx="7453509" cy="1769748"/>
            <a:chOff x="1115616" y="2132856"/>
            <a:chExt cx="7165477" cy="373094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15616" y="2132856"/>
              <a:ext cx="7165477" cy="21411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61672" y="5085183"/>
              <a:ext cx="4910120" cy="778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«Сколько в человеке доброты, столько в нем и жизни», - сказал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Эмерсон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У. С этим невозможно не согласиться. Но часто ли наши поступки добры? Не закрылись ли мы от людей? Темп жизни современного общества так быстр, что порой незаметно пролетают недели и месяца, и мы забываем, что в нашем ежедневном внимании, помощи и доброте нуждаются все. А ведь дарить добро просто. Нужно лишь поделиться частичкой своей радости.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Детям предлагается возможность поучаствовать в многочисленных конкурсах, развлекательных мероприятиях, проходят разнообразные концерты и выставки, акции. Все это дарит детям множество радостных моментов, которых некоторые дети лишены.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Среди воспитанников детского дома было проведено анкетирование. Анкету заполнили 30 детей. 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целом вопросы анкеты были простыми, но ответы на них приводят к серьёзным размышлениям. Вокруг нас есть очень много людей, которые нуждаются в нашей помощи и мы в состоянии им помочь. </a:t>
            </a:r>
          </a:p>
          <a:p>
            <a:pPr>
              <a:buFont typeface="Wingdings" pitchFamily="2" charset="2"/>
              <a:buChar char="v"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Результаты анкетирования показали, что современное общество нуждается не только в высокообразованных, активных, инициативных и предприимчивых молодых людях, но и в добрых и отзывчивых, способных бескорыстно придти на помощь, подставить «свое плечо» в трудную минуту.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Данный проект имеет огромное значение для старших воспитанников, поскольку позволил привлечь детей к решению общественных проблем. Социально активная деятельность готовит наших воспитанников к последующей гражданской деятельности, ими приобретается социальный опыт, формируется умение самостоятельно планировать и реализовать запланированное, нести ответственность за свои действия. Они учатся сотрудничать как со сверстниками, так и взрослыми. </a:t>
            </a:r>
          </a:p>
          <a:p>
            <a:pPr>
              <a:buFont typeface="Wingdings" pitchFamily="2" charset="2"/>
              <a:buChar char="v"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гражданского становления личности воспитанника через практические дела и вовлечение их в активную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Повысить  статус понятий «добро» и «взаимопомощь» через решение локальных проблем силами воспитанников.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Развитие  активной гражданской позиции.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Разработать и реализовать комплекс мероприятий, направленных на достижение конкретного результата: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Реализовать проект «Газон в стиле ретро» , «Уголок отдыха» на участках детского дома;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Провести благотворительную акцию «Подарок другу» в День защиты детей для детей с ограниченными возможностями.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коммуникативные навыки.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2987824" y="1000108"/>
            <a:ext cx="5698976" cy="5357850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основу реализации проекта «ДОБРО СВОИМИ РУКАМИ» заложена идея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цветика-семицветика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Каждое направление соотносится с определенным цветом. 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Красный цвет – праздники для детей младшего возраста.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Оранжевый цвет – посещение детей с ограниченными возможностями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Дельфинёнок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изготовление поделок совместно с воспитанниками.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Желтый цвет – изготовление книжек-малышек.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Зеленый цвет – экологическая акция: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сбор лекарственных растений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фиточая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Голубой цвет –творческие мастерские для малышей.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Синий цвет – трудовые десанты (помощь на участке).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Фиолетовый цвет – создание цветочных композиций для украшения столовой детского дома совместно с группой «Пчелка»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" name="Содержимое 6" descr="цветик семицветик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1054298">
            <a:off x="411515" y="2508328"/>
            <a:ext cx="2449725" cy="2511693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8291264" cy="5904656"/>
          </a:xfrm>
        </p:spPr>
        <p:txBody>
          <a:bodyPr/>
          <a:lstStyle/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000108"/>
            <a:ext cx="6572296" cy="714380"/>
          </a:xfrm>
          <a:prstGeom prst="rect">
            <a:avLst/>
          </a:prstGeom>
          <a:solidFill>
            <a:srgbClr val="2EDEDA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Участники проекта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3608" y="2348880"/>
            <a:ext cx="2500330" cy="114300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Трудовой десант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4509120"/>
            <a:ext cx="2500330" cy="11430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Сценаристы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5008" y="2357430"/>
            <a:ext cx="2571768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Дизайнеры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5008" y="4429132"/>
            <a:ext cx="2643206" cy="121444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Артисты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endCxn id="12" idx="3"/>
          </p:cNvCxnSpPr>
          <p:nvPr/>
        </p:nvCxnSpPr>
        <p:spPr>
          <a:xfrm rot="5400000">
            <a:off x="3329624" y="1920252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4" idx="1"/>
          </p:cNvCxnSpPr>
          <p:nvPr/>
        </p:nvCxnSpPr>
        <p:spPr>
          <a:xfrm>
            <a:off x="4788024" y="1700808"/>
            <a:ext cx="926984" cy="1263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3" idx="3"/>
          </p:cNvCxnSpPr>
          <p:nvPr/>
        </p:nvCxnSpPr>
        <p:spPr>
          <a:xfrm flipH="1">
            <a:off x="3543938" y="1772816"/>
            <a:ext cx="956054" cy="3307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5" idx="1"/>
          </p:cNvCxnSpPr>
          <p:nvPr/>
        </p:nvCxnSpPr>
        <p:spPr>
          <a:xfrm>
            <a:off x="4499992" y="1772816"/>
            <a:ext cx="1215016" cy="3263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1495</Words>
  <Application>Microsoft Office PowerPoint</Application>
  <PresentationFormat>Экран (4:3)</PresentationFormat>
  <Paragraphs>263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1_Тема Office</vt:lpstr>
      <vt:lpstr>Проект «Добро своими руками»</vt:lpstr>
      <vt:lpstr>Авторский коллектив</vt:lpstr>
      <vt:lpstr>Слайд 3</vt:lpstr>
      <vt:lpstr>Актуальность:</vt:lpstr>
      <vt:lpstr>Слайд 5</vt:lpstr>
      <vt:lpstr>Цель проекта:</vt:lpstr>
      <vt:lpstr>Задачи:</vt:lpstr>
      <vt:lpstr>Этапы реализации проекта</vt:lpstr>
      <vt:lpstr>Слайд 9</vt:lpstr>
      <vt:lpstr>Слайд 10</vt:lpstr>
      <vt:lpstr>I этап – организационный</vt:lpstr>
      <vt:lpstr>II этап – основной</vt:lpstr>
      <vt:lpstr>III этап – заключительный </vt:lpstr>
      <vt:lpstr>План мероприятий на июнь:</vt:lpstr>
      <vt:lpstr>Слайд 15</vt:lpstr>
      <vt:lpstr>План мероприятий на июль:</vt:lpstr>
      <vt:lpstr>Слайд 17</vt:lpstr>
      <vt:lpstr>План мероприятий на август:</vt:lpstr>
      <vt:lpstr>Ожидаемые результаты</vt:lpstr>
      <vt:lpstr>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User</cp:lastModifiedBy>
  <cp:revision>74</cp:revision>
  <dcterms:created xsi:type="dcterms:W3CDTF">2014-03-06T17:24:22Z</dcterms:created>
  <dcterms:modified xsi:type="dcterms:W3CDTF">2015-02-17T03:53:41Z</dcterms:modified>
</cp:coreProperties>
</file>