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79" r:id="rId4"/>
    <p:sldId id="282" r:id="rId5"/>
    <p:sldId id="286" r:id="rId6"/>
    <p:sldId id="288" r:id="rId7"/>
    <p:sldId id="287" r:id="rId8"/>
    <p:sldId id="289" r:id="rId9"/>
    <p:sldId id="290" r:id="rId10"/>
    <p:sldId id="298" r:id="rId11"/>
    <p:sldId id="291" r:id="rId12"/>
    <p:sldId id="292" r:id="rId13"/>
    <p:sldId id="293" r:id="rId14"/>
    <p:sldId id="294" r:id="rId15"/>
    <p:sldId id="295" r:id="rId16"/>
    <p:sldId id="277" r:id="rId17"/>
    <p:sldId id="29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008000"/>
    <a:srgbClr val="0000FF"/>
    <a:srgbClr val="E62A72"/>
    <a:srgbClr val="EC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D0B3-F0EC-4829-B5BB-0F578598213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E53-3705-4C0C-939F-E5565135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84E7-6BD9-4A88-A7E1-1FE2879F237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6A2A-F4DF-4640-A0D9-24FC1EEA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DD45-4E66-4131-BC47-D766FFC4B939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75F0-816D-4F2B-9B00-A5A5703D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36E-E49A-4437-8AAC-0ED540B9B100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9DB-8B7A-40EF-A81D-2E413929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D27-A5C5-4992-A18B-49A623EDF98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4EC-390C-4751-9274-FEE7EAA2C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297F-E97C-44FF-B9BA-1DBDC8894034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708-1E1A-441B-B93C-18D1EA42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A5E-369B-409C-AAA4-3CCA6709466C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4E4F-6B6E-42BD-AD0B-84A6B98F1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40D0-B217-4FB6-BFB2-E4E72E643D0B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ADA8-D10E-4FC8-B515-FC2BF53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FB1B-CF04-4371-8287-58AF6EBAACE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AB64-0DEC-4D3A-8C29-772440C9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0F2C-5844-44BB-B371-862870B8570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0037-7D6B-44A5-9F22-C51596E9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0A4E-AA5F-48A5-8914-D2C5E1484ED5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A54D-35DE-4556-9B1E-C8A3D1C9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762EF-A371-449F-945B-FB9565B61875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43310-FD6E-4227-89DC-1B641EC1F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lancer.net/files/portfolio/2998/299877/894707.jpg" TargetMode="External"/><Relationship Id="rId13" Type="http://schemas.openxmlformats.org/officeDocument/2006/relationships/hyperlink" Target="http://psihologion.ru/upload/userfiles/images/88ac5ec28bf7723e9e354f2255292aac.pn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gsvg.ucoz.ru/_ld/2/12518111.jpg" TargetMode="External"/><Relationship Id="rId12" Type="http://schemas.openxmlformats.org/officeDocument/2006/relationships/hyperlink" Target="http://webavatars.ru/magazine/wp-content/uploads/2011/04/smailik-298x30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KlQ0e3uoZL8/T3HF7gnJYbI/AAAAAAAABvw/cEnnoHYBzv8/s1600/1300300917_shutterstock_54843985.jpg" TargetMode="External"/><Relationship Id="rId11" Type="http://schemas.openxmlformats.org/officeDocument/2006/relationships/hyperlink" Target="http://userava.ru/diary/wp-content/uploads/2011/10/0_705b0_8a755c7e_XL-285x300.jpg" TargetMode="External"/><Relationship Id="rId5" Type="http://schemas.openxmlformats.org/officeDocument/2006/relationships/hyperlink" Target="http://vizhevske.ru/uploads/images/00/00/27/2012/08/19/1a5818.jpg" TargetMode="External"/><Relationship Id="rId10" Type="http://schemas.openxmlformats.org/officeDocument/2006/relationships/hyperlink" Target="http://www.islam.ru/sites/default/files/img/kultura/2012/11/plohoe_nastroenie.jpg" TargetMode="External"/><Relationship Id="rId4" Type="http://schemas.openxmlformats.org/officeDocument/2006/relationships/hyperlink" Target="http://api.ning.com/files/6Yw2aMHNRgqwIQFIsB26hXJGxhJbUtmS4LioL5neifRIfJtS-9ObvN2aC2EKN1N*XGB-sHI-jyrV8RJgL*XU1bti-*AT79WQ/heal.jpg" TargetMode="External"/><Relationship Id="rId9" Type="http://schemas.openxmlformats.org/officeDocument/2006/relationships/hyperlink" Target="http://www.fotokanal.com/images/46/picture-1380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120/981986.2c/0_83516_12b8984d_orig" TargetMode="External"/><Relationship Id="rId7" Type="http://schemas.openxmlformats.org/officeDocument/2006/relationships/hyperlink" Target="http://st.gdefon.ru/wallpapers_original/wallpapers/15508_cvetok_voda_otblesk_2950x2094_(www.GdeFon.ru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ad2053.narod.ru/olderfiles/1/87.jpg" TargetMode="External"/><Relationship Id="rId5" Type="http://schemas.openxmlformats.org/officeDocument/2006/relationships/hyperlink" Target="http://menbook.net/uploads/posts/2011-03/day_18/13004508876429ef34a63899cbt.jpeg" TargetMode="External"/><Relationship Id="rId4" Type="http://schemas.openxmlformats.org/officeDocument/2006/relationships/hyperlink" Target="http://rodonews.ru/i/full130276606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Родительское собрание в 1 классе: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857750"/>
            <a:ext cx="4643438" cy="781050"/>
          </a:xfrm>
        </p:spPr>
        <p:txBody>
          <a:bodyPr/>
          <a:lstStyle/>
          <a:p>
            <a:pPr algn="r"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Автор презентации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Петресова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Светлана Викторовна,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учитель начальных классов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711847" y="764704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189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288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33688" y="263525"/>
            <a:ext cx="3538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ПОМНИТЕ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Никогда не сравнивайте своего ребенка с другим!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997200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успешных, учеников.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47974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225" y="263525"/>
            <a:ext cx="7383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Простые советы психолога: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0700" y="1412875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выслушать рассказы ребенка до конца. Поделиться своими переживаниями – естественная потребность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592388"/>
            <a:ext cx="7650163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Не критикуйте учителя  в присутствии ребенка.</a:t>
            </a:r>
            <a:endParaRPr lang="ru-RU" sz="2400" dirty="0">
              <a:solidFill>
                <a:srgbClr val="660033"/>
              </a:solidFill>
              <a:latin typeface="Garamond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660033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4581525"/>
            <a:ext cx="6859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установить отношения со сверстниками и чувствовать себя уверенно</a:t>
            </a:r>
            <a:r>
              <a:rPr lang="ru-RU" sz="2400">
                <a:solidFill>
                  <a:srgbClr val="660033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1813" y="5589588"/>
            <a:ext cx="7867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привыкнуть к новому школьному режиму.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24075" y="263525"/>
            <a:ext cx="6846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Ежедневно интересуйтесь учебными успехами ребенка (спрашивайте: «Что ты сегодня узнал нового?» вместо традиционного «Какую сегодня получил оценку?»). Радуйтесь успехам, не раздражайтесь из-за каждой неудачи, постигшей ребенка.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062288"/>
            <a:ext cx="7213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не выработать у ребенка страх перед ошибкой. Чувство страха - плохой советчик. Оно подавляет инициативу, желание учиться, да и просто радость жизни и радость познания. Помните: для ребенка что-то не уметь и что-то не знать - это нормальное положение вещей. </a:t>
            </a:r>
          </a:p>
        </p:txBody>
      </p:sp>
      <p:pic>
        <p:nvPicPr>
          <p:cNvPr id="27650" name="Picture 2" descr="D:\Natalia\ЖОНКИНА ПИСАНИНА\картинки\школьное\risunok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04813"/>
            <a:ext cx="20875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0713" y="4005263"/>
            <a:ext cx="21732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211638" y="260350"/>
            <a:ext cx="4716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ребенок  доверит вам самое сокровенное.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8313" y="3652838"/>
            <a:ext cx="83518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Учитесь вместе с ребенком, объединяйтесь с ним против трудностей, станьте союзником, а не противником или сторонним наблюдателем школьной жизни первоклассника. 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68313" y="5559425"/>
            <a:ext cx="4711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aramond" pitchFamily="18" charset="0"/>
              </a:rPr>
              <a:t>Верьте </a:t>
            </a:r>
            <a:r>
              <a:rPr lang="ru-RU" sz="3200" b="1" dirty="0" smtClean="0">
                <a:solidFill>
                  <a:srgbClr val="C00000"/>
                </a:solidFill>
                <a:latin typeface="Garamond" pitchFamily="18" charset="0"/>
              </a:rPr>
              <a:t>в своего ребенка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D:\Natalia\ЖОНКИНА ПИСАНИНА\1a581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4456113"/>
            <a:ext cx="2035175" cy="2005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2676525"/>
            <a:ext cx="7772400" cy="105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Для презентации  использованы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интернет ресурсы: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88" y="1600200"/>
            <a:ext cx="8607425" cy="4525963"/>
          </a:xfrm>
        </p:spPr>
        <p:txBody>
          <a:bodyPr/>
          <a:lstStyle/>
          <a:p>
            <a:pPr>
              <a:defRPr/>
            </a:pPr>
            <a:r>
              <a:rPr lang="ru-RU" sz="1800" u="sng" dirty="0">
                <a:latin typeface="Garamond" pitchFamily="18" charset="0"/>
                <a:hlinkClick r:id="rId4"/>
              </a:rPr>
              <a:t>http://api.ning.com/files/6Yw2aMHNRgqwIQFIsB26hXJGxhJbUtmS4LioL5neifRIfJtS-9ObvN2aC2EKN1N*XGB-sHI-jyrV8RJgL*XU1bti-*AT79WQ/heal.jpg</a:t>
            </a:r>
            <a:r>
              <a:rPr lang="ru-RU" sz="1800" dirty="0">
                <a:latin typeface="Garamond" pitchFamily="18" charset="0"/>
              </a:rPr>
              <a:t>   руки света </a:t>
            </a:r>
          </a:p>
          <a:p>
            <a:pPr>
              <a:defRPr/>
            </a:pPr>
            <a:r>
              <a:rPr lang="ru-RU" sz="1800" u="sng" dirty="0" smtClean="0">
                <a:latin typeface="Garamond" pitchFamily="18" charset="0"/>
                <a:hlinkClick r:id="rId5"/>
              </a:rPr>
              <a:t>http</a:t>
            </a:r>
            <a:r>
              <a:rPr lang="ru-RU" sz="1800" u="sng" dirty="0">
                <a:latin typeface="Garamond" pitchFamily="18" charset="0"/>
                <a:hlinkClick r:id="rId5"/>
              </a:rPr>
              <a:t>://</a:t>
            </a:r>
            <a:r>
              <a:rPr lang="ru-RU" sz="1800" u="sng" dirty="0" smtClean="0">
                <a:latin typeface="Garamond" pitchFamily="18" charset="0"/>
                <a:hlinkClick r:id="rId5"/>
              </a:rPr>
              <a:t>vizhevske.ru/uploads/images/00/00/27/2012/08/19/1a5818.jpg</a:t>
            </a:r>
            <a:r>
              <a:rPr lang="ru-RU" sz="1800" dirty="0" smtClean="0">
                <a:latin typeface="Garamond" pitchFamily="18" charset="0"/>
              </a:rPr>
              <a:t>   ладони</a:t>
            </a:r>
          </a:p>
          <a:p>
            <a:pPr>
              <a:defRPr/>
            </a:pPr>
            <a:r>
              <a:rPr lang="ru-RU" sz="1800" u="sng" dirty="0">
                <a:latin typeface="Garamond" pitchFamily="18" charset="0"/>
                <a:hlinkClick r:id="rId6"/>
              </a:rPr>
              <a:t>http://</a:t>
            </a:r>
            <a:r>
              <a:rPr lang="ru-RU" sz="1800" u="sng" dirty="0" smtClean="0">
                <a:latin typeface="Garamond" pitchFamily="18" charset="0"/>
                <a:hlinkClick r:id="rId6"/>
              </a:rPr>
              <a:t>4.bp.blogspot.com/-KlQ0e3uoZL8/T3HF7gnJYbI/AAAAAAAABvw/cEnnoHYBzv8/s1600/1300300917_shutterstock_54843985.jpg</a:t>
            </a:r>
            <a:r>
              <a:rPr lang="ru-RU" sz="1800" dirty="0" smtClean="0">
                <a:latin typeface="Garamond" pitchFamily="18" charset="0"/>
              </a:rPr>
              <a:t>  </a:t>
            </a:r>
            <a:r>
              <a:rPr lang="ru-RU" sz="1800" dirty="0">
                <a:latin typeface="Garamond" pitchFamily="18" charset="0"/>
              </a:rPr>
              <a:t>протянутая </a:t>
            </a:r>
            <a:r>
              <a:rPr lang="ru-RU" sz="1800" dirty="0" smtClean="0">
                <a:latin typeface="Garamond" pitchFamily="18" charset="0"/>
              </a:rPr>
              <a:t>рука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7"/>
              </a:rPr>
              <a:t>http://gsvg.ucoz.ru/_ld/2/12518111.jpg</a:t>
            </a:r>
            <a:r>
              <a:rPr lang="be-BY" sz="1800" dirty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звонок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8"/>
              </a:rPr>
              <a:t>http://www.weblancer.net/files/portfolio/2998/299877/894707.jpg</a:t>
            </a:r>
            <a:r>
              <a:rPr lang="be-BY" sz="1800" dirty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школа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9"/>
              </a:rPr>
              <a:t>http://www.fotokanal.com/images/46/picture-13801.jpg</a:t>
            </a:r>
            <a:r>
              <a:rPr lang="be-BY" sz="1800" dirty="0">
                <a:latin typeface="Garamond" pitchFamily="18" charset="0"/>
              </a:rPr>
              <a:t> море и семья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ru-RU" sz="1800" u="sng" dirty="0" err="1">
                <a:latin typeface="Garamond" pitchFamily="18" charset="0"/>
                <a:hlinkClick r:id="rId10"/>
              </a:rPr>
              <a:t>http</a:t>
            </a:r>
            <a:r>
              <a:rPr lang="be-BY" sz="1800" u="sng" dirty="0">
                <a:latin typeface="Garamond" pitchFamily="18" charset="0"/>
                <a:hlinkClick r:id="rId10"/>
              </a:rPr>
              <a:t>://</a:t>
            </a:r>
            <a:r>
              <a:rPr lang="ru-RU" sz="1800" u="sng" dirty="0" err="1">
                <a:latin typeface="Garamond" pitchFamily="18" charset="0"/>
                <a:hlinkClick r:id="rId10"/>
              </a:rPr>
              <a:t>www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islam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ru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sites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default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files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img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kultura</a:t>
            </a:r>
            <a:r>
              <a:rPr lang="be-BY" sz="1800" u="sng" dirty="0">
                <a:latin typeface="Garamond" pitchFamily="18" charset="0"/>
                <a:hlinkClick r:id="rId10"/>
              </a:rPr>
              <a:t>/2012/11/</a:t>
            </a:r>
            <a:r>
              <a:rPr lang="ru-RU" sz="1800" u="sng" dirty="0" err="1">
                <a:latin typeface="Garamond" pitchFamily="18" charset="0"/>
                <a:hlinkClick r:id="rId10"/>
              </a:rPr>
              <a:t>plohoe</a:t>
            </a:r>
            <a:r>
              <a:rPr lang="be-BY" sz="1800" u="sng" dirty="0">
                <a:latin typeface="Garamond" pitchFamily="18" charset="0"/>
                <a:hlinkClick r:id="rId10"/>
              </a:rPr>
              <a:t>_</a:t>
            </a:r>
            <a:r>
              <a:rPr lang="ru-RU" sz="1800" u="sng" dirty="0" err="1">
                <a:latin typeface="Garamond" pitchFamily="18" charset="0"/>
                <a:hlinkClick r:id="rId10"/>
              </a:rPr>
              <a:t>nastroenie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jpg</a:t>
            </a:r>
            <a:r>
              <a:rPr lang="be-BY" sz="1800" u="sng" dirty="0">
                <a:latin typeface="Garamond" pitchFamily="18" charset="0"/>
              </a:rPr>
              <a:t> </a:t>
            </a:r>
            <a:r>
              <a:rPr lang="be-BY" sz="1800" u="sng" dirty="0" smtClean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головная боль    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1"/>
              </a:rPr>
              <a:t>http://userava.ru/diary/wp-content/uploads/2011/10/0_705b0_8a755c7e_XL-285x300.jpg</a:t>
            </a:r>
            <a:r>
              <a:rPr lang="be-BY" sz="1800" dirty="0">
                <a:latin typeface="Garamond" pitchFamily="18" charset="0"/>
              </a:rPr>
              <a:t>  грустный смайлик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2"/>
              </a:rPr>
              <a:t>http://webavatars.ru/magazine/wp-content/uploads/2011/04/smailik-298x300.jpg</a:t>
            </a:r>
            <a:r>
              <a:rPr lang="be-BY" sz="1800" dirty="0">
                <a:latin typeface="Garamond" pitchFamily="18" charset="0"/>
              </a:rPr>
              <a:t> плачущий смайлик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3"/>
              </a:rPr>
              <a:t>http://psihologion.ru/upload/userfiles/images/88ac5ec28bf7723e9e354f2255292aac.png</a:t>
            </a:r>
            <a:r>
              <a:rPr lang="be-BY" sz="1800" dirty="0">
                <a:latin typeface="Garamond" pitchFamily="18" charset="0"/>
              </a:rPr>
              <a:t> хочу в </a:t>
            </a:r>
            <a:r>
              <a:rPr lang="be-BY" sz="1800" dirty="0" smtClean="0">
                <a:latin typeface="Garamond" pitchFamily="18" charset="0"/>
              </a:rPr>
              <a:t>школу</a:t>
            </a: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468313" y="377825"/>
            <a:ext cx="820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3"/>
              </a:rPr>
              <a:t>http://img-fotki.yandex.ru/get/4120/981986.2c/0_83516_12b8984d_orig</a:t>
            </a:r>
            <a:r>
              <a:rPr lang="be-BY">
                <a:latin typeface="Garamond" pitchFamily="18" charset="0"/>
              </a:rPr>
              <a:t> корзина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4"/>
              </a:rPr>
              <a:t>http://rodonews.ru/i/full1302766064.jpg</a:t>
            </a:r>
            <a:r>
              <a:rPr lang="be-BY">
                <a:latin typeface="Garamond" pitchFamily="18" charset="0"/>
              </a:rPr>
              <a:t> грустный ребенок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5"/>
              </a:rPr>
              <a:t>http://menbook.net/uploads/posts/2011-03/day_18/13004508876429ef34a63899cbt.jpeg</a:t>
            </a:r>
            <a:r>
              <a:rPr lang="be-BY">
                <a:latin typeface="Garamond" pitchFamily="18" charset="0"/>
              </a:rPr>
              <a:t>  дети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6"/>
              </a:rPr>
              <a:t>http://detsad2053.narod.ru/olderfiles/1/87.jpg</a:t>
            </a:r>
            <a:r>
              <a:rPr lang="be-BY">
                <a:latin typeface="Garamond" pitchFamily="18" charset="0"/>
              </a:rPr>
              <a:t> мама и ребенок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7"/>
              </a:rPr>
              <a:t>http://st.gdefon.ru/wallpapers_original/wallpapers/15508_cvetok_voda_otblesk_2950x2094_(www.GdeFon.ru).jpg</a:t>
            </a:r>
            <a:r>
              <a:rPr lang="be-BY">
                <a:latin typeface="Garamond" pitchFamily="18" charset="0"/>
              </a:rPr>
              <a:t>   цветы</a:t>
            </a:r>
          </a:p>
          <a:p>
            <a:pPr marL="285750" indent="-285750">
              <a:buFont typeface="Arial" charset="0"/>
              <a:buChar char="•"/>
            </a:pPr>
            <a:r>
              <a:rPr lang="be-BY">
                <a:latin typeface="Garamond" pitchFamily="18" charset="0"/>
              </a:rPr>
              <a:t> картинки и фоновые рисунки из собственной коллекции</a:t>
            </a:r>
            <a:endParaRPr lang="ru-RU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Все начинается со школьного звонка…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1844675"/>
            <a:ext cx="3971925" cy="5578475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5162550" y="1514475"/>
            <a:ext cx="3392488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4702175"/>
            <a:ext cx="87899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615950" y="5010150"/>
            <a:ext cx="7993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800000"/>
                </a:solidFill>
                <a:latin typeface="Garamond" pitchFamily="18" charset="0"/>
              </a:rPr>
              <a:t>“Семья и школа – это берег и море. На берегу, ребёнок делает свои первые шаги, а потом перед ним открывается необозримое море знаний, и курс в этом море прокладывает школа…. Но это не значит, что он должен совсем оторваться от берега”….</a:t>
            </a:r>
          </a:p>
          <a:p>
            <a:r>
              <a:rPr lang="ru-RU" b="1" i="1">
                <a:solidFill>
                  <a:srgbClr val="800000"/>
                </a:solidFill>
                <a:latin typeface="Garamond" pitchFamily="18" charset="0"/>
              </a:rPr>
              <a:t>                                                                                        Л. Кассиль</a:t>
            </a:r>
            <a:endParaRPr lang="ru-RU" b="1">
              <a:latin typeface="Garamond" pitchFamily="18" charset="0"/>
            </a:endParaRPr>
          </a:p>
        </p:txBody>
      </p:sp>
      <p:pic>
        <p:nvPicPr>
          <p:cNvPr id="15364" name="Рисунок 7" descr="D:\Natalia\ЖОНКИНА ПИСАНИНА\картинки\1416064_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9522">
            <a:off x="1265238" y="-50800"/>
            <a:ext cx="1728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081" y="2319408"/>
            <a:ext cx="454183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013" y="1590675"/>
            <a:ext cx="2725737" cy="2043113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3713163"/>
            <a:ext cx="535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518025"/>
            <a:ext cx="7950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125" y="5694363"/>
            <a:ext cx="8280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3554" name="Picture 2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1773238"/>
            <a:ext cx="187166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524000" y="1125538"/>
            <a:ext cx="5545138" cy="4391025"/>
          </a:xfrm>
          <a:prstGeom prst="triangl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03350" y="5516563"/>
            <a:ext cx="5665788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 rot="18098525">
            <a:off x="-154781" y="2542382"/>
            <a:ext cx="5380037" cy="10350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3371769">
            <a:off x="3369469" y="2620169"/>
            <a:ext cx="5338762" cy="9715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6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463" y="2992438"/>
            <a:ext cx="2730500" cy="2043112"/>
          </a:xfrm>
          <a:prstGeom prst="rect">
            <a:avLst/>
          </a:prstGeom>
          <a:noFill/>
        </p:spPr>
      </p:pic>
      <p:pic>
        <p:nvPicPr>
          <p:cNvPr id="22535" name="Рисунок 7" descr="D:\Natalia\ЖОНКИНА ПИСАНИНА\1194003338_cementtonn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7650" y="4838700"/>
            <a:ext cx="23860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 descr="D:\Natalia\ЖОНКИНА ПИСАНИНА\картинки\дети\malch8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17538"/>
            <a:ext cx="24272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D:\Natalia\ЖОНКИНА ПИСАНИНА\картинки\школьное\Рисунок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38" y="617538"/>
            <a:ext cx="2736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D:\Natalia\ЖОНКИНА ПИСАНИНА\картинки\дети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232025"/>
            <a:ext cx="45735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D:\Natalia\ЖОНКИНА ПИСАНИНА\full1302766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852738"/>
            <a:ext cx="42243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42875"/>
            <a:ext cx="4032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8488" y="573088"/>
            <a:ext cx="31099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Хотят общаться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295275"/>
            <a:ext cx="4105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65713" y="576263"/>
            <a:ext cx="3784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 Не хотят общаться</a:t>
            </a:r>
          </a:p>
        </p:txBody>
      </p:sp>
      <p:pic>
        <p:nvPicPr>
          <p:cNvPr id="23560" name="Picture 3" descr="D:\Natalia\ЖОНКИНА ПИСАНИНА\картинки\дети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49250"/>
            <a:ext cx="13620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850" y="473075"/>
            <a:ext cx="4398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ЗАПОМНИТЕ 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6238" y="1571625"/>
            <a:ext cx="8391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Первые десять дней школьной жизни </a:t>
            </a:r>
            <a:br>
              <a:rPr lang="ru-RU" sz="4400" b="1"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ребенка наказывать нельзя!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3638550"/>
            <a:ext cx="4640263" cy="3122613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25" y="1909763"/>
            <a:ext cx="83915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Старайтесь своего</a:t>
            </a:r>
          </a:p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ребенка больше</a:t>
            </a:r>
            <a:r>
              <a:rPr lang="ru-RU" sz="4400" b="1">
                <a:latin typeface="Garamond" pitchFamily="18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ХВАЛИТЬ!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3314" name="Picture 2" descr="D:\Natalia\ЖОНКИНА ПИСАНИНА\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013" y="3352800"/>
            <a:ext cx="2792412" cy="3511550"/>
          </a:xfrm>
          <a:prstGeom prst="rect">
            <a:avLst/>
          </a:prstGeom>
          <a:noFill/>
        </p:spPr>
      </p:pic>
      <p:pic>
        <p:nvPicPr>
          <p:cNvPr id="8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57150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4730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 скупитесь на похвалу, научитесь выделять в море ошибок островок успеха;</a:t>
            </a:r>
          </a:p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Хвалить – исполнителя, критиковать – исполнение.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40831"/>
            <a:ext cx="8429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09750" y="3295650"/>
            <a:ext cx="53990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Правило  хлопка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30263" y="30638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Т</a:t>
            </a:r>
            <a:r>
              <a:rPr lang="ru-RU" sz="3200" b="1" dirty="0" smtClean="0">
                <a:solidFill>
                  <a:srgbClr val="800000"/>
                </a:solidFill>
                <a:latin typeface="Garamond" pitchFamily="18" charset="0"/>
              </a:rPr>
              <a:t>олько </a:t>
            </a: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сообща, все вместе, мы преодолеем все трудности в воспитании и учебе детей.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581</Words>
  <Application>Microsoft Office PowerPoint</Application>
  <PresentationFormat>Экран (4:3)</PresentationFormat>
  <Paragraphs>80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Garamond</vt:lpstr>
      <vt:lpstr>Times New Roman</vt:lpstr>
      <vt:lpstr>Тема Office</vt:lpstr>
      <vt:lpstr>Родительское собрание в 1 классе: «Первый раз в первый класс»</vt:lpstr>
      <vt:lpstr>Все начинается со школьного звонка…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презентации  использованы  интернет ресурсы: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Ирина</cp:lastModifiedBy>
  <cp:revision>116</cp:revision>
  <dcterms:modified xsi:type="dcterms:W3CDTF">2015-04-29T16:02:29Z</dcterms:modified>
</cp:coreProperties>
</file>