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3" r:id="rId2"/>
    <p:sldId id="274" r:id="rId3"/>
    <p:sldId id="275" r:id="rId4"/>
    <p:sldId id="256" r:id="rId5"/>
    <p:sldId id="257" r:id="rId6"/>
    <p:sldId id="285" r:id="rId7"/>
    <p:sldId id="283" r:id="rId8"/>
    <p:sldId id="258" r:id="rId9"/>
    <p:sldId id="284" r:id="rId10"/>
    <p:sldId id="259" r:id="rId11"/>
    <p:sldId id="286" r:id="rId12"/>
    <p:sldId id="279" r:id="rId13"/>
    <p:sldId id="260" r:id="rId14"/>
    <p:sldId id="287" r:id="rId15"/>
    <p:sldId id="280" r:id="rId16"/>
    <p:sldId id="261" r:id="rId17"/>
    <p:sldId id="288" r:id="rId18"/>
    <p:sldId id="282" r:id="rId19"/>
    <p:sldId id="262" r:id="rId20"/>
    <p:sldId id="289" r:id="rId21"/>
    <p:sldId id="281" r:id="rId22"/>
    <p:sldId id="263" r:id="rId23"/>
    <p:sldId id="290" r:id="rId24"/>
    <p:sldId id="278" r:id="rId25"/>
    <p:sldId id="264" r:id="rId26"/>
    <p:sldId id="291" r:id="rId27"/>
    <p:sldId id="265" r:id="rId28"/>
    <p:sldId id="293" r:id="rId29"/>
    <p:sldId id="266" r:id="rId30"/>
    <p:sldId id="292" r:id="rId31"/>
    <p:sldId id="267" r:id="rId32"/>
    <p:sldId id="268" r:id="rId33"/>
    <p:sldId id="294" r:id="rId34"/>
    <p:sldId id="269" r:id="rId35"/>
    <p:sldId id="270" r:id="rId36"/>
    <p:sldId id="295" r:id="rId37"/>
    <p:sldId id="271" r:id="rId38"/>
    <p:sldId id="296" r:id="rId39"/>
    <p:sldId id="276" r:id="rId40"/>
    <p:sldId id="277" r:id="rId41"/>
    <p:sldId id="297" r:id="rId42"/>
    <p:sldId id="272" r:id="rId43"/>
    <p:sldId id="299" r:id="rId44"/>
    <p:sldId id="298" r:id="rId4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5B106E36-FD25-4E2D-B0AA-010F637433A0}" type="datetimeFigureOut">
              <a:rPr lang="ru-RU" smtClean="0"/>
              <a:pPr/>
              <a:t>16.04.2015</a:t>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16.04.2015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16.04.2015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Содержимое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5B106E36-FD25-4E2D-B0AA-010F637433A0}" type="datetimeFigureOut">
              <a:rPr lang="ru-RU" smtClean="0"/>
              <a:pPr/>
              <a:t>16.04.2015</a:t>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5B106E36-FD25-4E2D-B0AA-010F637433A0}" type="datetimeFigureOut">
              <a:rPr lang="ru-RU" smtClean="0"/>
              <a:pPr/>
              <a:t>16.04.2015</a:t>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a:p>
        </p:txBody>
      </p:sp>
      <p:sp>
        <p:nvSpPr>
          <p:cNvPr id="6" name="Номер слайда 5"/>
          <p:cNvSpPr>
            <a:spLocks noGrp="1"/>
          </p:cNvSpPr>
          <p:nvPr>
            <p:ph type="sldNum" sz="quarter" idx="12"/>
          </p:nvPr>
        </p:nvSpPr>
        <p:spPr>
          <a:xfrm>
            <a:off x="8451056" y="809624"/>
            <a:ext cx="502920" cy="300831"/>
          </a:xfrm>
        </p:spPr>
        <p:txBody>
          <a:bodyPr/>
          <a:lstStyle/>
          <a:p>
            <a:fld id="{725C68B6-61C2-468F-89AB-4B9F7531AA68}" type="slidenum">
              <a:rPr lang="ru-RU" smtClean="0"/>
              <a:pPr/>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5B106E36-FD25-4E2D-B0AA-010F637433A0}" type="datetimeFigureOut">
              <a:rPr lang="ru-RU" smtClean="0"/>
              <a:pPr/>
              <a:t>16.04.2015</a:t>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a:p>
        </p:txBody>
      </p:sp>
      <p:sp>
        <p:nvSpPr>
          <p:cNvPr id="7" name="Номер слайда 6"/>
          <p:cNvSpPr>
            <a:spLocks noGrp="1"/>
          </p:cNvSpPr>
          <p:nvPr>
            <p:ph type="sldNum" sz="quarter" idx="12"/>
          </p:nvPr>
        </p:nvSpPr>
        <p:spPr>
          <a:xfrm>
            <a:off x="7589520" y="6480969"/>
            <a:ext cx="502920" cy="301752"/>
          </a:xfrm>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5B106E36-FD25-4E2D-B0AA-010F637433A0}" type="datetimeFigureOut">
              <a:rPr lang="ru-RU" smtClean="0"/>
              <a:pPr/>
              <a:t>16.04.2015</a:t>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16.04.2015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5B106E36-FD25-4E2D-B0AA-010F637433A0}" type="datetimeFigureOut">
              <a:rPr lang="ru-RU" smtClean="0"/>
              <a:pPr/>
              <a:t>16.04.2015</a:t>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a:p>
        </p:txBody>
      </p:sp>
      <p:sp>
        <p:nvSpPr>
          <p:cNvPr id="4" name="Номер слайда 3"/>
          <p:cNvSpPr>
            <a:spLocks noGrp="1"/>
          </p:cNvSpPr>
          <p:nvPr>
            <p:ph type="sldNum" sz="quarter" idx="12"/>
          </p:nvPr>
        </p:nvSpPr>
        <p:spPr>
          <a:xfrm>
            <a:off x="7589520" y="6480969"/>
            <a:ext cx="502920" cy="301752"/>
          </a:xfrm>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5B106E36-FD25-4E2D-B0AA-010F637433A0}" type="datetimeFigureOut">
              <a:rPr lang="ru-RU" smtClean="0"/>
              <a:pPr/>
              <a:t>16.04.2015</a:t>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5B106E36-FD25-4E2D-B0AA-010F637433A0}" type="datetimeFigureOut">
              <a:rPr lang="ru-RU" smtClean="0"/>
              <a:pPr/>
              <a:t>16.04.2015</a:t>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5B106E36-FD25-4E2D-B0AA-010F637433A0}" type="datetimeFigureOut">
              <a:rPr lang="ru-RU" smtClean="0"/>
              <a:pPr/>
              <a:t>16.04.2015</a:t>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2439982"/>
          </a:xfrm>
        </p:spPr>
        <p:txBody>
          <a:bodyPr>
            <a:normAutofit fontScale="90000"/>
          </a:bodyPr>
          <a:lstStyle/>
          <a:p>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Роль речевых характеристик в создании образов в комедии А. С. Грибоедова «Горе от ума».</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 name="Содержимое 2"/>
          <p:cNvSpPr>
            <a:spLocks noGrp="1"/>
          </p:cNvSpPr>
          <p:nvPr>
            <p:ph idx="1"/>
          </p:nvPr>
        </p:nvSpPr>
        <p:spPr>
          <a:xfrm>
            <a:off x="323528" y="4149081"/>
            <a:ext cx="3024336" cy="2038538"/>
          </a:xfrm>
        </p:spPr>
        <p:txBody>
          <a:bodyPr>
            <a:normAutofit fontScale="77500" lnSpcReduction="20000"/>
          </a:bodyPr>
          <a:lstStyle/>
          <a:p>
            <a:pPr>
              <a:buNone/>
            </a:pPr>
            <a:r>
              <a:rPr lang="ru-RU" dirty="0" smtClean="0">
                <a:ln w="10160">
                  <a:solidFill>
                    <a:schemeClr val="accent1"/>
                  </a:solidFill>
                  <a:prstDash val="solid"/>
                </a:ln>
                <a:solidFill>
                  <a:srgbClr val="FFFFFF"/>
                </a:solidFill>
                <a:effectLst>
                  <a:outerShdw blurRad="38100" dist="32000" dir="5400000" algn="tl">
                    <a:srgbClr val="000000">
                      <a:alpha val="30000"/>
                    </a:srgbClr>
                  </a:outerShdw>
                </a:effectLst>
              </a:rPr>
              <a:t>Работу выполнила ученица 9 класса МОУ «Кушалинская СОШ»</a:t>
            </a:r>
          </a:p>
          <a:p>
            <a:pPr>
              <a:buNone/>
            </a:pPr>
            <a:r>
              <a:rPr lang="ru-RU" dirty="0" smtClean="0">
                <a:ln w="10160">
                  <a:solidFill>
                    <a:schemeClr val="accent1"/>
                  </a:solidFill>
                  <a:prstDash val="solid"/>
                </a:ln>
                <a:solidFill>
                  <a:srgbClr val="FFFFFF"/>
                </a:solidFill>
                <a:effectLst>
                  <a:outerShdw blurRad="38100" dist="32000" dir="5400000" algn="tl">
                    <a:srgbClr val="000000">
                      <a:alpha val="30000"/>
                    </a:srgbClr>
                  </a:outerShdw>
                </a:effectLst>
              </a:rPr>
              <a:t>Кочнева Ольга.</a:t>
            </a:r>
          </a:p>
        </p:txBody>
      </p:sp>
      <p:pic>
        <p:nvPicPr>
          <p:cNvPr id="5" name="Рисунок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211960" y="2564904"/>
            <a:ext cx="4406439" cy="417646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188640"/>
            <a:ext cx="8229600" cy="6097642"/>
          </a:xfrm>
        </p:spPr>
        <p:txBody>
          <a:bodyPr>
            <a:noAutofit/>
          </a:bodyPr>
          <a:lstStyle/>
          <a:p>
            <a:pPr algn="ctr">
              <a:buNone/>
            </a:pPr>
            <a:r>
              <a:rPr lang="ru-RU" sz="1800" dirty="0" smtClean="0">
                <a:ln w="10160">
                  <a:solidFill>
                    <a:schemeClr val="accent1"/>
                  </a:solidFill>
                  <a:prstDash val="solid"/>
                </a:ln>
                <a:solidFill>
                  <a:srgbClr val="FFFFFF"/>
                </a:solidFill>
                <a:effectLst>
                  <a:outerShdw blurRad="38100" dist="32000" dir="5400000" algn="tl">
                    <a:srgbClr val="000000">
                      <a:alpha val="30000"/>
                    </a:srgbClr>
                  </a:outerShdw>
                </a:effectLst>
              </a:rPr>
              <a:t>Но натура Фамусова ярче проявляется в интонациях, в тех оттенках, которые приобретает его речь в зависимости от </a:t>
            </a:r>
            <a:r>
              <a:rPr lang="ru-RU" sz="1800" dirty="0" err="1" smtClean="0">
                <a:ln w="10160">
                  <a:solidFill>
                    <a:schemeClr val="accent1"/>
                  </a:solidFill>
                  <a:prstDash val="solid"/>
                </a:ln>
                <a:solidFill>
                  <a:srgbClr val="FFFFFF"/>
                </a:solidFill>
                <a:effectLst>
                  <a:outerShdw blurRad="38100" dist="32000" dir="5400000" algn="tl">
                    <a:srgbClr val="000000">
                      <a:alpha val="30000"/>
                    </a:srgbClr>
                  </a:outerShdw>
                </a:effectLst>
              </a:rPr>
              <a:t>того,с</a:t>
            </a:r>
            <a:r>
              <a:rPr lang="ru-RU" sz="1800" dirty="0" smtClean="0">
                <a:ln w="10160">
                  <a:solidFill>
                    <a:schemeClr val="accent1"/>
                  </a:solidFill>
                  <a:prstDash val="solid"/>
                </a:ln>
                <a:solidFill>
                  <a:srgbClr val="FFFFFF"/>
                </a:solidFill>
                <a:effectLst>
                  <a:outerShdw blurRad="38100" dist="32000" dir="5400000" algn="tl">
                    <a:srgbClr val="000000">
                      <a:alpha val="30000"/>
                    </a:srgbClr>
                  </a:outerShdw>
                </a:effectLst>
              </a:rPr>
              <a:t> кем он </a:t>
            </a:r>
            <a:r>
              <a:rPr lang="ru-RU" sz="1800" dirty="0" err="1" smtClean="0">
                <a:ln w="10160">
                  <a:solidFill>
                    <a:schemeClr val="accent1"/>
                  </a:solidFill>
                  <a:prstDash val="solid"/>
                </a:ln>
                <a:solidFill>
                  <a:srgbClr val="FFFFFF"/>
                </a:solidFill>
                <a:effectLst>
                  <a:outerShdw blurRad="38100" dist="32000" dir="5400000" algn="tl">
                    <a:srgbClr val="000000">
                      <a:alpha val="30000"/>
                    </a:srgbClr>
                  </a:outerShdw>
                </a:effectLst>
              </a:rPr>
              <a:t>говорит.Начальнически</a:t>
            </a:r>
            <a:r>
              <a:rPr lang="ru-RU" sz="1800" dirty="0" smtClean="0">
                <a:ln w="10160">
                  <a:solidFill>
                    <a:schemeClr val="accent1"/>
                  </a:solidFill>
                  <a:prstDash val="solid"/>
                </a:ln>
                <a:solidFill>
                  <a:srgbClr val="FFFFFF"/>
                </a:solidFill>
                <a:effectLst>
                  <a:outerShdw blurRad="38100" dist="32000" dir="5400000" algn="tl">
                    <a:srgbClr val="000000">
                      <a:alpha val="30000"/>
                    </a:srgbClr>
                  </a:outerShdw>
                </a:effectLst>
              </a:rPr>
              <a:t> высокомерный с мелким чиновником Молчалиным, к которому он всё время обращается на ≪ты≫, Фамусов держится с Чацким, как с человеком своего </a:t>
            </a:r>
            <a:r>
              <a:rPr lang="ru-RU" sz="1800" dirty="0" err="1" smtClean="0">
                <a:ln w="10160">
                  <a:solidFill>
                    <a:schemeClr val="accent1"/>
                  </a:solidFill>
                  <a:prstDash val="solid"/>
                </a:ln>
                <a:solidFill>
                  <a:srgbClr val="FFFFFF"/>
                </a:solidFill>
                <a:effectLst>
                  <a:outerShdw blurRad="38100" dist="32000" dir="5400000" algn="tl">
                    <a:srgbClr val="000000">
                      <a:alpha val="30000"/>
                    </a:srgbClr>
                  </a:outerShdw>
                </a:effectLst>
              </a:rPr>
              <a:t>круга.Льстиво</a:t>
            </a:r>
            <a:r>
              <a:rPr lang="ru-RU" sz="1800" dirty="0" smtClean="0">
                <a:ln w="10160">
                  <a:solidFill>
                    <a:schemeClr val="accent1"/>
                  </a:solidFill>
                  <a:prstDash val="solid"/>
                </a:ln>
                <a:solidFill>
                  <a:srgbClr val="FFFFFF"/>
                </a:solidFill>
                <a:effectLst>
                  <a:outerShdw blurRad="38100" dist="32000" dir="5400000" algn="tl">
                    <a:srgbClr val="000000">
                      <a:alpha val="30000"/>
                    </a:srgbClr>
                  </a:outerShdw>
                </a:effectLst>
              </a:rPr>
              <a:t>, заискивающе говорит Фамусов с влиятельным</a:t>
            </a:r>
          </a:p>
          <a:p>
            <a:pPr algn="ctr">
              <a:buNone/>
            </a:pPr>
            <a:r>
              <a:rPr lang="ru-RU" sz="1800" dirty="0" err="1" smtClean="0">
                <a:ln w="10160">
                  <a:solidFill>
                    <a:schemeClr val="accent1"/>
                  </a:solidFill>
                  <a:prstDash val="solid"/>
                </a:ln>
                <a:solidFill>
                  <a:srgbClr val="FFFFFF"/>
                </a:solidFill>
                <a:effectLst>
                  <a:outerShdw blurRad="38100" dist="32000" dir="5400000" algn="tl">
                    <a:srgbClr val="000000">
                      <a:alpha val="30000"/>
                    </a:srgbClr>
                  </a:outerShdw>
                </a:effectLst>
              </a:rPr>
              <a:t>Скалозубом:</a:t>
            </a:r>
            <a:r>
              <a:rPr lang="ru-RU" sz="1800" i="1" dirty="0" err="1" smtClean="0">
                <a:ln w="10160">
                  <a:solidFill>
                    <a:schemeClr val="accent1"/>
                  </a:solidFill>
                  <a:prstDash val="solid"/>
                </a:ln>
                <a:solidFill>
                  <a:srgbClr val="FFFFFF"/>
                </a:solidFill>
                <a:effectLst>
                  <a:outerShdw blurRad="38100" dist="32000" dir="5400000" algn="tl">
                    <a:srgbClr val="000000">
                      <a:alpha val="30000"/>
                    </a:srgbClr>
                  </a:outerShdw>
                </a:effectLst>
              </a:rPr>
              <a:t>≪Сергей</a:t>
            </a:r>
            <a:r>
              <a:rPr lang="ru-RU" sz="1800" i="1" dirty="0" smtClean="0">
                <a:ln w="10160">
                  <a:solidFill>
                    <a:schemeClr val="accent1"/>
                  </a:solidFill>
                  <a:prstDash val="solid"/>
                </a:ln>
                <a:solidFill>
                  <a:srgbClr val="FFFFFF"/>
                </a:solidFill>
                <a:effectLst>
                  <a:outerShdw blurRad="38100" dist="32000" dir="5400000" algn="tl">
                    <a:srgbClr val="000000">
                      <a:alpha val="30000"/>
                    </a:srgbClr>
                  </a:outerShdw>
                </a:effectLst>
              </a:rPr>
              <a:t> Сергеич, дорогой!≫, ≪Прошу </a:t>
            </a:r>
            <a:r>
              <a:rPr lang="ru-RU" sz="1800" i="1" dirty="0" err="1" smtClean="0">
                <a:ln w="10160">
                  <a:solidFill>
                    <a:schemeClr val="accent1"/>
                  </a:solidFill>
                  <a:prstDash val="solid"/>
                </a:ln>
                <a:solidFill>
                  <a:srgbClr val="FFFFFF"/>
                </a:solidFill>
                <a:effectLst>
                  <a:outerShdw blurRad="38100" dist="32000" dir="5400000" algn="tl">
                    <a:srgbClr val="000000">
                      <a:alpha val="30000"/>
                    </a:srgbClr>
                  </a:outerShdw>
                </a:effectLst>
              </a:rPr>
              <a:t>покорно≫,≪позвольте</a:t>
            </a:r>
            <a:r>
              <a:rPr lang="ru-RU" sz="1800" i="1" dirty="0" smtClean="0">
                <a:ln w="10160">
                  <a:solidFill>
                    <a:schemeClr val="accent1"/>
                  </a:solidFill>
                  <a:prstDash val="solid"/>
                </a:ln>
                <a:solidFill>
                  <a:srgbClr val="FFFFFF"/>
                </a:solidFill>
                <a:effectLst>
                  <a:outerShdw blurRad="38100" dist="32000" dir="5400000" algn="tl">
                    <a:srgbClr val="000000">
                      <a:alpha val="30000"/>
                    </a:srgbClr>
                  </a:outerShdw>
                </a:effectLst>
              </a:rPr>
              <a:t>≫, ≪</a:t>
            </a:r>
            <a:r>
              <a:rPr lang="ru-RU" sz="1800" i="1" dirty="0" err="1" smtClean="0">
                <a:ln w="10160">
                  <a:solidFill>
                    <a:schemeClr val="accent1"/>
                  </a:solidFill>
                  <a:prstDash val="solid"/>
                </a:ln>
                <a:solidFill>
                  <a:srgbClr val="FFFFFF"/>
                </a:solidFill>
                <a:effectLst>
                  <a:outerShdw blurRad="38100" dist="32000" dir="5400000" algn="tl">
                    <a:srgbClr val="000000">
                      <a:alpha val="30000"/>
                    </a:srgbClr>
                  </a:outerShdw>
                </a:effectLst>
              </a:rPr>
              <a:t>помилуйте≫;</a:t>
            </a:r>
            <a:r>
              <a:rPr lang="ru-RU" sz="1800" dirty="0" err="1" smtClean="0">
                <a:ln w="10160">
                  <a:solidFill>
                    <a:schemeClr val="accent1"/>
                  </a:solidFill>
                  <a:prstDash val="solid"/>
                </a:ln>
                <a:solidFill>
                  <a:srgbClr val="FFFFFF"/>
                </a:solidFill>
                <a:effectLst>
                  <a:outerShdw blurRad="38100" dist="32000" dir="5400000" algn="tl">
                    <a:srgbClr val="000000">
                      <a:alpha val="30000"/>
                    </a:srgbClr>
                  </a:outerShdw>
                </a:effectLst>
              </a:rPr>
              <a:t>прибавляет</a:t>
            </a:r>
            <a:r>
              <a:rPr lang="ru-RU" sz="1800" dirty="0" smtClean="0">
                <a:ln w="10160">
                  <a:solidFill>
                    <a:schemeClr val="accent1"/>
                  </a:solidFill>
                  <a:prstDash val="solid"/>
                </a:ln>
                <a:solidFill>
                  <a:srgbClr val="FFFFFF"/>
                </a:solidFill>
                <a:effectLst>
                  <a:outerShdw blurRad="38100" dist="32000" dir="5400000" algn="tl">
                    <a:srgbClr val="000000">
                      <a:alpha val="30000"/>
                    </a:srgbClr>
                  </a:outerShdw>
                </a:effectLst>
              </a:rPr>
              <a:t> в разговоре с ним к словам частицу -</a:t>
            </a:r>
            <a:r>
              <a:rPr lang="ru-RU" sz="1800" dirty="0" err="1" smtClean="0">
                <a:ln w="10160">
                  <a:solidFill>
                    <a:schemeClr val="accent1"/>
                  </a:solidFill>
                  <a:prstDash val="solid"/>
                </a:ln>
                <a:solidFill>
                  <a:srgbClr val="FFFFFF"/>
                </a:solidFill>
                <a:effectLst>
                  <a:outerShdw blurRad="38100" dist="32000" dir="5400000" algn="tl">
                    <a:srgbClr val="000000">
                      <a:alpha val="30000"/>
                    </a:srgbClr>
                  </a:outerShdw>
                </a:effectLst>
              </a:rPr>
              <a:t>с:</a:t>
            </a:r>
            <a:r>
              <a:rPr lang="ru-RU" sz="1800" i="1" dirty="0" err="1" smtClean="0">
                <a:ln w="10160">
                  <a:solidFill>
                    <a:schemeClr val="accent1"/>
                  </a:solidFill>
                  <a:prstDash val="solid"/>
                </a:ln>
                <a:solidFill>
                  <a:srgbClr val="FFFFFF"/>
                </a:solidFill>
                <a:effectLst>
                  <a:outerShdw blurRad="38100" dist="32000" dir="5400000" algn="tl">
                    <a:srgbClr val="000000">
                      <a:alpha val="30000"/>
                    </a:srgbClr>
                  </a:outerShdw>
                </a:effectLst>
              </a:rPr>
              <a:t>≪к</a:t>
            </a:r>
            <a:r>
              <a:rPr lang="ru-RU" sz="1800" i="1" dirty="0" smtClean="0">
                <a:ln w="10160">
                  <a:solidFill>
                    <a:schemeClr val="accent1"/>
                  </a:solidFill>
                  <a:prstDash val="solid"/>
                </a:ln>
                <a:solidFill>
                  <a:srgbClr val="FFFFFF"/>
                </a:solidFill>
                <a:effectLst>
                  <a:outerShdw blurRad="38100" dist="32000" dir="5400000" algn="tl">
                    <a:srgbClr val="000000">
                      <a:alpha val="30000"/>
                    </a:srgbClr>
                  </a:outerShdw>
                </a:effectLst>
              </a:rPr>
              <a:t> нам сюда-с≫, ≪</a:t>
            </a:r>
            <a:r>
              <a:rPr lang="ru-RU" sz="1800" i="1" dirty="0" err="1" smtClean="0">
                <a:ln w="10160">
                  <a:solidFill>
                    <a:schemeClr val="accent1"/>
                  </a:solidFill>
                  <a:prstDash val="solid"/>
                </a:ln>
                <a:solidFill>
                  <a:srgbClr val="FFFFFF"/>
                </a:solidFill>
                <a:effectLst>
                  <a:outerShdw blurRad="38100" dist="32000" dir="5400000" algn="tl">
                    <a:srgbClr val="000000">
                      <a:alpha val="30000"/>
                    </a:srgbClr>
                  </a:outerShdw>
                </a:effectLst>
              </a:rPr>
              <a:t>вот-с,Чацкого</a:t>
            </a:r>
            <a:r>
              <a:rPr lang="ru-RU" sz="1800" i="1" dirty="0" smtClean="0">
                <a:ln w="10160">
                  <a:solidFill>
                    <a:schemeClr val="accent1"/>
                  </a:solidFill>
                  <a:prstDash val="solid"/>
                </a:ln>
                <a:solidFill>
                  <a:srgbClr val="FFFFFF"/>
                </a:solidFill>
                <a:effectLst>
                  <a:outerShdw blurRad="38100" dist="32000" dir="5400000" algn="tl">
                    <a:srgbClr val="000000">
                      <a:alpha val="30000"/>
                    </a:srgbClr>
                  </a:outerShdw>
                </a:effectLst>
              </a:rPr>
              <a:t>, мне друга, </a:t>
            </a:r>
            <a:r>
              <a:rPr lang="ru-RU" sz="1800" i="1" dirty="0" err="1" smtClean="0">
                <a:ln w="10160">
                  <a:solidFill>
                    <a:schemeClr val="accent1"/>
                  </a:solidFill>
                  <a:prstDash val="solid"/>
                </a:ln>
                <a:solidFill>
                  <a:srgbClr val="FFFFFF"/>
                </a:solidFill>
                <a:effectLst>
                  <a:outerShdw blurRad="38100" dist="32000" dir="5400000" algn="tl">
                    <a:srgbClr val="000000">
                      <a:alpha val="30000"/>
                    </a:srgbClr>
                  </a:outerShdw>
                </a:effectLst>
              </a:rPr>
              <a:t>АндреяИльича</a:t>
            </a:r>
            <a:r>
              <a:rPr lang="ru-RU" sz="1800" i="1" dirty="0" smtClean="0">
                <a:ln w="10160">
                  <a:solidFill>
                    <a:schemeClr val="accent1"/>
                  </a:solidFill>
                  <a:prstDash val="solid"/>
                </a:ln>
                <a:solidFill>
                  <a:srgbClr val="FFFFFF"/>
                </a:solidFill>
                <a:effectLst>
                  <a:outerShdw blurRad="38100" dist="32000" dir="5400000" algn="tl">
                    <a:srgbClr val="000000">
                      <a:alpha val="30000"/>
                    </a:srgbClr>
                  </a:outerShdw>
                </a:effectLst>
              </a:rPr>
              <a:t> покойного сынок≫ и т. п.</a:t>
            </a:r>
            <a:r>
              <a:rPr lang="ru-RU" sz="1800" dirty="0" smtClean="0">
                <a:ln w="10160">
                  <a:solidFill>
                    <a:schemeClr val="accent1"/>
                  </a:solidFill>
                  <a:prstDash val="solid"/>
                </a:ln>
                <a:solidFill>
                  <a:srgbClr val="FFFFFF"/>
                </a:solidFill>
                <a:effectLst>
                  <a:outerShdw blurRad="38100" dist="32000" dir="5400000" algn="tl">
                    <a:srgbClr val="000000">
                      <a:alpha val="30000"/>
                    </a:srgbClr>
                  </a:outerShdw>
                </a:effectLst>
              </a:rPr>
              <a:t>Со слугами он </a:t>
            </a:r>
            <a:r>
              <a:rPr lang="ru-RU" sz="1800" dirty="0" err="1" smtClean="0">
                <a:ln w="10160">
                  <a:solidFill>
                    <a:schemeClr val="accent1"/>
                  </a:solidFill>
                  <a:prstDash val="solid"/>
                </a:ln>
                <a:solidFill>
                  <a:srgbClr val="FFFFFF"/>
                </a:solidFill>
                <a:effectLst>
                  <a:outerShdw blurRad="38100" dist="32000" dir="5400000" algn="tl">
                    <a:srgbClr val="000000">
                      <a:alpha val="30000"/>
                    </a:srgbClr>
                  </a:outerShdw>
                </a:effectLst>
              </a:rPr>
              <a:t>груб,кричит</a:t>
            </a:r>
            <a:r>
              <a:rPr lang="ru-RU" sz="1800" dirty="0" smtClean="0">
                <a:ln w="10160">
                  <a:solidFill>
                    <a:schemeClr val="accent1"/>
                  </a:solidFill>
                  <a:prstDash val="solid"/>
                </a:ln>
                <a:solidFill>
                  <a:srgbClr val="FFFFFF"/>
                </a:solidFill>
                <a:effectLst>
                  <a:outerShdw blurRad="38100" dist="32000" dir="5400000" algn="tl">
                    <a:srgbClr val="000000">
                      <a:alpha val="30000"/>
                    </a:srgbClr>
                  </a:outerShdw>
                </a:effectLst>
              </a:rPr>
              <a:t> на них: </a:t>
            </a:r>
            <a:r>
              <a:rPr lang="ru-RU" sz="1800" i="1" dirty="0" smtClean="0">
                <a:ln w="10160">
                  <a:solidFill>
                    <a:schemeClr val="accent1"/>
                  </a:solidFill>
                  <a:prstDash val="solid"/>
                </a:ln>
                <a:solidFill>
                  <a:srgbClr val="FFFFFF"/>
                </a:solidFill>
                <a:effectLst>
                  <a:outerShdw blurRad="38100" dist="32000" dir="5400000" algn="tl">
                    <a:srgbClr val="000000">
                      <a:alpha val="30000"/>
                    </a:srgbClr>
                  </a:outerShdw>
                </a:effectLst>
              </a:rPr>
              <a:t>≪</a:t>
            </a:r>
            <a:r>
              <a:rPr lang="ru-RU" sz="1800" i="1" dirty="0" err="1" smtClean="0">
                <a:ln w="10160">
                  <a:solidFill>
                    <a:schemeClr val="accent1"/>
                  </a:solidFill>
                  <a:prstDash val="solid"/>
                </a:ln>
                <a:solidFill>
                  <a:srgbClr val="FFFFFF"/>
                </a:solidFill>
                <a:effectLst>
                  <a:outerShdw blurRad="38100" dist="32000" dir="5400000" algn="tl">
                    <a:srgbClr val="000000">
                      <a:alpha val="30000"/>
                    </a:srgbClr>
                  </a:outerShdw>
                </a:effectLst>
              </a:rPr>
              <a:t>Ослы</a:t>
            </a:r>
            <a:r>
              <a:rPr lang="ru-RU" sz="1800" i="1" dirty="0" smtClean="0">
                <a:ln w="10160">
                  <a:solidFill>
                    <a:schemeClr val="accent1"/>
                  </a:solidFill>
                  <a:prstDash val="solid"/>
                </a:ln>
                <a:solidFill>
                  <a:srgbClr val="FFFFFF"/>
                </a:solidFill>
                <a:effectLst>
                  <a:outerShdw blurRad="38100" dist="32000" dir="5400000" algn="tl">
                    <a:srgbClr val="000000">
                      <a:alpha val="30000"/>
                    </a:srgbClr>
                  </a:outerShdw>
                </a:effectLst>
              </a:rPr>
              <a:t>! Сто раз вам повторять?≫</a:t>
            </a:r>
            <a:endParaRPr lang="ru-RU" sz="18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p:txBody>
      </p:sp>
      <p:pic>
        <p:nvPicPr>
          <p:cNvPr id="4098" name="Picture 2" descr="F:\mediapreview.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843808" y="3521077"/>
            <a:ext cx="3136776" cy="3160539"/>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16232" y="0"/>
            <a:ext cx="9127767" cy="2636912"/>
          </a:xfrm>
        </p:spPr>
        <p:txBody>
          <a:bodyPr>
            <a:normAutofit fontScale="85000" lnSpcReduction="20000"/>
          </a:bodyPr>
          <a:lstStyle/>
          <a:p>
            <a:pPr algn="ctr">
              <a:buNone/>
            </a:pPr>
            <a:r>
              <a:rPr lang="ru-RU" sz="3200" dirty="0">
                <a:ln w="10160">
                  <a:solidFill>
                    <a:schemeClr val="accent1"/>
                  </a:solidFill>
                  <a:prstDash val="solid"/>
                </a:ln>
                <a:solidFill>
                  <a:srgbClr val="FFFFFF"/>
                </a:solidFill>
                <a:effectLst>
                  <a:outerShdw blurRad="38100" dist="32000" dir="5400000" algn="tl">
                    <a:srgbClr val="000000">
                      <a:alpha val="30000"/>
                    </a:srgbClr>
                  </a:outerShdw>
                </a:effectLst>
              </a:rPr>
              <a:t>Образ Фамусова-отца ярко раскрывается в его обращении с Софьей. Он и журит её, и ласкает, и</a:t>
            </a:r>
          </a:p>
          <a:p>
            <a:pPr algn="ctr">
              <a:buNone/>
            </a:pPr>
            <a:r>
              <a:rPr lang="ru-RU" sz="3200" dirty="0">
                <a:ln w="10160">
                  <a:solidFill>
                    <a:schemeClr val="accent1"/>
                  </a:solidFill>
                  <a:prstDash val="solid"/>
                </a:ln>
                <a:solidFill>
                  <a:srgbClr val="FFFFFF"/>
                </a:solidFill>
                <a:effectLst>
                  <a:outerShdw blurRad="38100" dist="32000" dir="5400000" algn="tl">
                    <a:srgbClr val="000000">
                      <a:alpha val="30000"/>
                    </a:srgbClr>
                  </a:outerShdw>
                </a:effectLst>
              </a:rPr>
              <a:t>упрекает, и заботится о ней. Он и обращается к ней по-разному:</a:t>
            </a:r>
          </a:p>
          <a:p>
            <a:pPr algn="ctr">
              <a:buNone/>
            </a:pPr>
            <a:r>
              <a:rPr lang="ru-RU" sz="3200" i="1" dirty="0">
                <a:ln w="10160">
                  <a:solidFill>
                    <a:schemeClr val="accent1"/>
                  </a:solidFill>
                  <a:prstDash val="solid"/>
                </a:ln>
                <a:solidFill>
                  <a:srgbClr val="FFFFFF"/>
                </a:solidFill>
                <a:effectLst>
                  <a:outerShdw blurRad="38100" dist="32000" dir="5400000" algn="tl">
                    <a:srgbClr val="000000">
                      <a:alpha val="30000"/>
                    </a:srgbClr>
                  </a:outerShdw>
                </a:effectLst>
              </a:rPr>
              <a:t>Софья, </a:t>
            </a:r>
            <a:r>
              <a:rPr lang="ru-RU" sz="3200" i="1" dirty="0" err="1">
                <a:ln w="10160">
                  <a:solidFill>
                    <a:schemeClr val="accent1"/>
                  </a:solidFill>
                  <a:prstDash val="solid"/>
                </a:ln>
                <a:solidFill>
                  <a:srgbClr val="FFFFFF"/>
                </a:solidFill>
                <a:effectLst>
                  <a:outerShdw blurRad="38100" dist="32000" dir="5400000" algn="tl">
                    <a:srgbClr val="000000">
                      <a:alpha val="30000"/>
                    </a:srgbClr>
                  </a:outerShdw>
                </a:effectLst>
              </a:rPr>
              <a:t>Софьюшка</a:t>
            </a:r>
            <a:r>
              <a:rPr lang="ru-RU" sz="3200" i="1" dirty="0">
                <a:ln w="10160">
                  <a:solidFill>
                    <a:schemeClr val="accent1"/>
                  </a:solidFill>
                  <a:prstDash val="solid"/>
                </a:ln>
                <a:solidFill>
                  <a:srgbClr val="FFFFFF"/>
                </a:solidFill>
                <a:effectLst>
                  <a:outerShdw blurRad="38100" dist="32000" dir="5400000" algn="tl">
                    <a:srgbClr val="000000">
                      <a:alpha val="30000"/>
                    </a:srgbClr>
                  </a:outerShdw>
                </a:effectLst>
              </a:rPr>
              <a:t>, Софья Павловна, мой друг, дочка, сударыня</a:t>
            </a:r>
            <a:r>
              <a:rPr lang="ru-RU" sz="3200" i="1" dirty="0" smtClean="0">
                <a:ln w="10160">
                  <a:solidFill>
                    <a:schemeClr val="accent1"/>
                  </a:solidFill>
                  <a:prstDash val="solid"/>
                </a:ln>
                <a:solidFill>
                  <a:srgbClr val="FFFFFF"/>
                </a:solidFill>
                <a:effectLst>
                  <a:outerShdw blurRad="38100" dist="32000" dir="5400000" algn="tl">
                    <a:srgbClr val="000000">
                      <a:alpha val="30000"/>
                    </a:srgbClr>
                  </a:outerShdw>
                </a:effectLst>
              </a:rPr>
              <a:t>.</a:t>
            </a:r>
            <a:endParaRPr lang="ru-RU" sz="3200" i="1"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pic>
        <p:nvPicPr>
          <p:cNvPr id="3074" name="Picture 2" descr="F:\0009-009-Griboedov-Gore-ot-uma-urok.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7879" t="10505" r="21212" b="19798"/>
          <a:stretch/>
        </p:blipFill>
        <p:spPr bwMode="auto">
          <a:xfrm>
            <a:off x="16233" y="2852936"/>
            <a:ext cx="4652324" cy="3992666"/>
          </a:xfrm>
          <a:prstGeom prst="rect">
            <a:avLst/>
          </a:prstGeom>
          <a:noFill/>
          <a:extLst>
            <a:ext uri="{909E8E84-426E-40DD-AFC4-6F175D3DCCD1}">
              <a14:hiddenFill xmlns:a14="http://schemas.microsoft.com/office/drawing/2010/main" xmlns="">
                <a:solidFill>
                  <a:srgbClr val="FFFFFF"/>
                </a:solidFill>
              </a14:hiddenFill>
            </a:ext>
          </a:extLst>
        </p:spPr>
      </p:pic>
      <p:sp>
        <p:nvSpPr>
          <p:cNvPr id="4" name="Прямоугольник 3"/>
          <p:cNvSpPr/>
          <p:nvPr/>
        </p:nvSpPr>
        <p:spPr>
          <a:xfrm>
            <a:off x="4502727" y="2967519"/>
            <a:ext cx="4572000" cy="3416320"/>
          </a:xfrm>
          <a:prstGeom prst="rect">
            <a:avLst/>
          </a:prstGeom>
        </p:spPr>
        <p:txBody>
          <a:bodyPr>
            <a:spAutoFit/>
          </a:bodyPr>
          <a:lstStyle/>
          <a:p>
            <a:pPr algn="ctr">
              <a:buNone/>
            </a:pPr>
            <a:r>
              <a:rPr lang="ru-RU" sz="2400" dirty="0">
                <a:ln w="10160">
                  <a:solidFill>
                    <a:schemeClr val="accent1"/>
                  </a:solidFill>
                  <a:prstDash val="solid"/>
                </a:ln>
                <a:solidFill>
                  <a:srgbClr val="FFFFFF"/>
                </a:solidFill>
                <a:effectLst>
                  <a:outerShdw blurRad="38100" dist="32000" dir="5400000" algn="tl">
                    <a:srgbClr val="000000">
                      <a:alpha val="30000"/>
                    </a:srgbClr>
                  </a:outerShdw>
                </a:effectLst>
              </a:rPr>
              <a:t>Так речевой манерой Грибоедов делает ещё более ярким</a:t>
            </a:r>
          </a:p>
          <a:p>
            <a:pPr algn="ctr">
              <a:buNone/>
            </a:pPr>
            <a:r>
              <a:rPr lang="ru-RU" sz="2400" dirty="0">
                <a:ln w="10160">
                  <a:solidFill>
                    <a:schemeClr val="accent1"/>
                  </a:solidFill>
                  <a:prstDash val="solid"/>
                </a:ln>
                <a:solidFill>
                  <a:srgbClr val="FFFFFF"/>
                </a:solidFill>
                <a:effectLst>
                  <a:outerShdw blurRad="38100" dist="32000" dir="5400000" algn="tl">
                    <a:srgbClr val="000000">
                      <a:alpha val="30000"/>
                    </a:srgbClr>
                  </a:outerShdw>
                </a:effectLst>
              </a:rPr>
              <a:t>правдивый образ Фамусова, этого типичного представителя</a:t>
            </a:r>
          </a:p>
          <a:p>
            <a:pPr algn="ctr">
              <a:buNone/>
            </a:pPr>
            <a:r>
              <a:rPr lang="ru-RU" sz="2400" dirty="0">
                <a:ln w="10160">
                  <a:solidFill>
                    <a:schemeClr val="accent1"/>
                  </a:solidFill>
                  <a:prstDash val="solid"/>
                </a:ln>
                <a:solidFill>
                  <a:srgbClr val="FFFFFF"/>
                </a:solidFill>
                <a:effectLst>
                  <a:outerShdw blurRad="38100" dist="32000" dir="5400000" algn="tl">
                    <a:srgbClr val="000000">
                      <a:alpha val="30000"/>
                    </a:srgbClr>
                  </a:outerShdw>
                </a:effectLst>
              </a:rPr>
              <a:t>московского дворянства начала XIX века.</a:t>
            </a:r>
          </a:p>
          <a:p>
            <a:endParaRPr lang="ru-RU" sz="2400" dirty="0"/>
          </a:p>
        </p:txBody>
      </p:sp>
    </p:spTree>
    <p:extLst>
      <p:ext uri="{BB962C8B-B14F-4D97-AF65-F5344CB8AC3E}">
        <p14:creationId xmlns:p14="http://schemas.microsoft.com/office/powerpoint/2010/main" xmlns="" val="1439406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25470"/>
          </a:xfrm>
        </p:spPr>
        <p:txBody>
          <a:bodyPr>
            <a:normAutofit fontScale="90000"/>
          </a:bodyPr>
          <a:lstStyle/>
          <a:p>
            <a:r>
              <a:rPr lang="ru-RU" dirty="0" smtClean="0"/>
              <a:t>Молчалин.</a:t>
            </a:r>
            <a:endParaRPr lang="ru-RU" dirty="0"/>
          </a:p>
        </p:txBody>
      </p:sp>
      <p:sp>
        <p:nvSpPr>
          <p:cNvPr id="3" name="Содержимое 2"/>
          <p:cNvSpPr>
            <a:spLocks noGrp="1"/>
          </p:cNvSpPr>
          <p:nvPr>
            <p:ph idx="1"/>
          </p:nvPr>
        </p:nvSpPr>
        <p:spPr/>
        <p:txBody>
          <a:bodyPr/>
          <a:lstStyle/>
          <a:p>
            <a:endParaRPr lang="ru-RU"/>
          </a:p>
        </p:txBody>
      </p:sp>
      <p:pic>
        <p:nvPicPr>
          <p:cNvPr id="36866" name="Picture 2" descr="Во-первых, угождать всем людям без изъятья"/>
          <p:cNvPicPr>
            <a:picLocks noChangeAspect="1" noChangeArrowheads="1"/>
          </p:cNvPicPr>
          <p:nvPr/>
        </p:nvPicPr>
        <p:blipFill>
          <a:blip r:embed="rId2" cstate="print"/>
          <a:srcRect/>
          <a:stretch>
            <a:fillRect/>
          </a:stretch>
        </p:blipFill>
        <p:spPr bwMode="auto">
          <a:xfrm>
            <a:off x="3714744" y="928670"/>
            <a:ext cx="4010025" cy="5715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29600" cy="928694"/>
          </a:xfrm>
        </p:spPr>
        <p:txBody>
          <a:bodyPr/>
          <a:lstStyle/>
          <a:p>
            <a:r>
              <a:rPr lang="ru-RU" dirty="0" smtClean="0"/>
              <a:t> </a:t>
            </a:r>
            <a:endParaRPr lang="ru-RU" dirty="0"/>
          </a:p>
        </p:txBody>
      </p:sp>
      <p:sp>
        <p:nvSpPr>
          <p:cNvPr id="3" name="Содержимое 2"/>
          <p:cNvSpPr>
            <a:spLocks noGrp="1"/>
          </p:cNvSpPr>
          <p:nvPr>
            <p:ph idx="1"/>
          </p:nvPr>
        </p:nvSpPr>
        <p:spPr>
          <a:xfrm>
            <a:off x="457200" y="357166"/>
            <a:ext cx="8229600" cy="5768997"/>
          </a:xfrm>
        </p:spPr>
        <p:txBody>
          <a:bodyPr>
            <a:noAutofit/>
          </a:bodyPr>
          <a:lstStyle/>
          <a:p>
            <a:pPr algn="ctr">
              <a:buNone/>
            </a:pPr>
            <a:r>
              <a:rPr lang="ru-RU" sz="1600" dirty="0" smtClean="0">
                <a:ln w="10160">
                  <a:solidFill>
                    <a:schemeClr val="accent1"/>
                  </a:solidFill>
                  <a:prstDash val="solid"/>
                </a:ln>
                <a:solidFill>
                  <a:srgbClr val="FFFFFF"/>
                </a:solidFill>
                <a:effectLst>
                  <a:outerShdw blurRad="38100" dist="32000" dir="5400000" algn="tl">
                    <a:srgbClr val="000000">
                      <a:alpha val="30000"/>
                    </a:srgbClr>
                  </a:outerShdw>
                </a:effectLst>
              </a:rPr>
              <a:t>Характерные черты Молчалина — стремление к</a:t>
            </a:r>
          </a:p>
          <a:p>
            <a:pPr algn="ctr">
              <a:buNone/>
            </a:pPr>
            <a:r>
              <a:rPr lang="ru-RU" sz="1600" dirty="0" smtClean="0">
                <a:ln w="10160">
                  <a:solidFill>
                    <a:schemeClr val="accent1"/>
                  </a:solidFill>
                  <a:prstDash val="solid"/>
                </a:ln>
                <a:solidFill>
                  <a:srgbClr val="FFFFFF"/>
                </a:solidFill>
                <a:effectLst>
                  <a:outerShdw blurRad="38100" dist="32000" dir="5400000" algn="tl">
                    <a:srgbClr val="000000">
                      <a:alpha val="30000"/>
                    </a:srgbClr>
                  </a:outerShdw>
                </a:effectLst>
              </a:rPr>
              <a:t>карьере, умение подслужиться, лицемерие — определяют</a:t>
            </a:r>
          </a:p>
          <a:p>
            <a:pPr algn="ctr">
              <a:buNone/>
            </a:pPr>
            <a:r>
              <a:rPr lang="ru-RU" sz="1600" dirty="0" smtClean="0">
                <a:ln w="10160">
                  <a:solidFill>
                    <a:schemeClr val="accent1"/>
                  </a:solidFill>
                  <a:prstDash val="solid"/>
                </a:ln>
                <a:solidFill>
                  <a:srgbClr val="FFFFFF"/>
                </a:solidFill>
                <a:effectLst>
                  <a:outerShdw blurRad="38100" dist="32000" dir="5400000" algn="tl">
                    <a:srgbClr val="000000">
                      <a:alpha val="30000"/>
                    </a:srgbClr>
                  </a:outerShdw>
                </a:effectLst>
              </a:rPr>
              <a:t>особенности его речи. Он немногословен, ≪не богат словами≫. Это объясняется его боязнью высказать своё суждение.</a:t>
            </a:r>
          </a:p>
          <a:p>
            <a:pPr algn="ctr">
              <a:buNone/>
            </a:pPr>
            <a:r>
              <a:rPr lang="ru-RU" sz="1600" dirty="0" smtClean="0">
                <a:ln w="10160">
                  <a:solidFill>
                    <a:schemeClr val="accent1"/>
                  </a:solidFill>
                  <a:prstDash val="solid"/>
                </a:ln>
                <a:solidFill>
                  <a:srgbClr val="FFFFFF"/>
                </a:solidFill>
                <a:effectLst>
                  <a:outerShdw blurRad="38100" dist="32000" dir="5400000" algn="tl">
                    <a:srgbClr val="000000">
                      <a:alpha val="30000"/>
                    </a:srgbClr>
                  </a:outerShdw>
                </a:effectLst>
              </a:rPr>
              <a:t>Он говорит преимущественно короткими фразами и слова подбирает</a:t>
            </a:r>
          </a:p>
          <a:p>
            <a:pPr algn="ctr">
              <a:buNone/>
            </a:pPr>
            <a:r>
              <a:rPr lang="ru-RU" sz="1600" dirty="0" smtClean="0">
                <a:ln w="10160">
                  <a:solidFill>
                    <a:schemeClr val="accent1"/>
                  </a:solidFill>
                  <a:prstDash val="solid"/>
                </a:ln>
                <a:solidFill>
                  <a:srgbClr val="FFFFFF"/>
                </a:solidFill>
                <a:effectLst>
                  <a:outerShdw blurRad="38100" dist="32000" dir="5400000" algn="tl">
                    <a:srgbClr val="000000">
                      <a:alpha val="30000"/>
                    </a:srgbClr>
                  </a:outerShdw>
                </a:effectLst>
              </a:rPr>
              <a:t>в строгой зависимости от того, с кем говорит. В его языке</a:t>
            </a:r>
          </a:p>
          <a:p>
            <a:pPr algn="ctr">
              <a:buNone/>
            </a:pPr>
            <a:r>
              <a:rPr lang="ru-RU" sz="1600" dirty="0" smtClean="0">
                <a:ln w="10160">
                  <a:solidFill>
                    <a:schemeClr val="accent1"/>
                  </a:solidFill>
                  <a:prstDash val="solid"/>
                </a:ln>
                <a:solidFill>
                  <a:srgbClr val="FFFFFF"/>
                </a:solidFill>
                <a:effectLst>
                  <a:outerShdw blurRad="38100" dist="32000" dir="5400000" algn="tl">
                    <a:srgbClr val="000000">
                      <a:alpha val="30000"/>
                    </a:srgbClr>
                  </a:outerShdw>
                </a:effectLst>
              </a:rPr>
              <a:t>нет иностранных слов и выражений. Молчалин старается выбирать</a:t>
            </a:r>
          </a:p>
          <a:p>
            <a:pPr algn="ctr">
              <a:buNone/>
            </a:pPr>
            <a:r>
              <a:rPr lang="ru-RU" sz="1600" dirty="0" smtClean="0">
                <a:ln w="10160">
                  <a:solidFill>
                    <a:schemeClr val="accent1"/>
                  </a:solidFill>
                  <a:prstDash val="solid"/>
                </a:ln>
                <a:solidFill>
                  <a:srgbClr val="FFFFFF"/>
                </a:solidFill>
                <a:effectLst>
                  <a:outerShdw blurRad="38100" dist="32000" dir="5400000" algn="tl">
                    <a:srgbClr val="000000">
                      <a:alpha val="30000"/>
                    </a:srgbClr>
                  </a:outerShdw>
                </a:effectLst>
              </a:rPr>
              <a:t>слова деликатные, не простонародные, прибавляет почтительно </a:t>
            </a:r>
            <a:r>
              <a:rPr lang="ru-RU" sz="1600" i="1" dirty="0" smtClean="0">
                <a:ln w="10160">
                  <a:solidFill>
                    <a:schemeClr val="accent1"/>
                  </a:solidFill>
                  <a:prstDash val="solid"/>
                </a:ln>
                <a:solidFill>
                  <a:srgbClr val="FFFFFF"/>
                </a:solidFill>
                <a:effectLst>
                  <a:outerShdw blurRad="38100" dist="32000" dir="5400000" algn="tl">
                    <a:srgbClr val="000000">
                      <a:alpha val="30000"/>
                    </a:srgbClr>
                  </a:outerShdw>
                </a:effectLst>
              </a:rPr>
              <a:t>с: с бумагами-с, нет-с. Интонации его речи разнообразны,</a:t>
            </a:r>
          </a:p>
          <a:p>
            <a:pPr algn="ctr">
              <a:buNone/>
            </a:pPr>
            <a:r>
              <a:rPr lang="ru-RU" sz="1600" dirty="0" smtClean="0">
                <a:ln w="10160">
                  <a:solidFill>
                    <a:schemeClr val="accent1"/>
                  </a:solidFill>
                  <a:prstDash val="solid"/>
                </a:ln>
                <a:solidFill>
                  <a:srgbClr val="FFFFFF"/>
                </a:solidFill>
                <a:effectLst>
                  <a:outerShdw blurRad="38100" dist="32000" dir="5400000" algn="tl">
                    <a:srgbClr val="000000">
                      <a:alpha val="30000"/>
                    </a:srgbClr>
                  </a:outerShdw>
                </a:effectLst>
              </a:rPr>
              <a:t>смотря по тому, с кем он говорит. </a:t>
            </a:r>
            <a:endParaRPr lang="ru-RU" sz="16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pic>
        <p:nvPicPr>
          <p:cNvPr id="4" name="Picture 2" descr="F:\maly_solomin_tcarev.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67744" y="3329608"/>
            <a:ext cx="4464496" cy="3528392"/>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66444"/>
            <a:ext cx="8229600" cy="1399032"/>
          </a:xfrm>
        </p:spPr>
        <p:txBody>
          <a:bodyPr/>
          <a:lstStyle/>
          <a:p>
            <a:endParaRPr lang="ru-RU"/>
          </a:p>
        </p:txBody>
      </p:sp>
      <p:sp>
        <p:nvSpPr>
          <p:cNvPr id="3" name="Объект 2"/>
          <p:cNvSpPr>
            <a:spLocks noGrp="1"/>
          </p:cNvSpPr>
          <p:nvPr>
            <p:ph idx="1"/>
          </p:nvPr>
        </p:nvSpPr>
        <p:spPr/>
        <p:txBody>
          <a:bodyPr/>
          <a:lstStyle/>
          <a:p>
            <a:endParaRPr lang="ru-RU"/>
          </a:p>
        </p:txBody>
      </p:sp>
      <p:sp>
        <p:nvSpPr>
          <p:cNvPr id="4" name="Прямоугольник 3"/>
          <p:cNvSpPr/>
          <p:nvPr/>
        </p:nvSpPr>
        <p:spPr>
          <a:xfrm>
            <a:off x="4146023" y="489783"/>
            <a:ext cx="4787602" cy="5632311"/>
          </a:xfrm>
          <a:prstGeom prst="rect">
            <a:avLst/>
          </a:prstGeom>
        </p:spPr>
        <p:txBody>
          <a:bodyPr wrap="square">
            <a:spAutoFit/>
          </a:bodyPr>
          <a:lstStyle/>
          <a:p>
            <a:pPr algn="ctr">
              <a:buNone/>
            </a:pPr>
            <a:r>
              <a:rPr lang="ru-RU" dirty="0">
                <a:ln w="10160">
                  <a:solidFill>
                    <a:schemeClr val="accent1"/>
                  </a:solidFill>
                  <a:prstDash val="solid"/>
                </a:ln>
                <a:solidFill>
                  <a:srgbClr val="FFFFFF"/>
                </a:solidFill>
                <a:effectLst>
                  <a:outerShdw blurRad="38100" dist="32000" dir="5400000" algn="tl">
                    <a:srgbClr val="000000">
                      <a:alpha val="30000"/>
                    </a:srgbClr>
                  </a:outerShdw>
                </a:effectLst>
              </a:rPr>
              <a:t>К Фамусову, своему начальнику,</a:t>
            </a:r>
          </a:p>
          <a:p>
            <a:pPr algn="ctr">
              <a:buNone/>
            </a:pPr>
            <a:r>
              <a:rPr lang="ru-RU" dirty="0">
                <a:ln w="10160">
                  <a:solidFill>
                    <a:schemeClr val="accent1"/>
                  </a:solidFill>
                  <a:prstDash val="solid"/>
                </a:ln>
                <a:solidFill>
                  <a:srgbClr val="FFFFFF"/>
                </a:solidFill>
                <a:effectLst>
                  <a:outerShdw blurRad="38100" dist="32000" dir="5400000" algn="tl">
                    <a:srgbClr val="000000">
                      <a:alpha val="30000"/>
                    </a:srgbClr>
                  </a:outerShdw>
                </a:effectLst>
              </a:rPr>
              <a:t>он обращается с подчёркнутой почтительностью, к </a:t>
            </a:r>
            <a:r>
              <a:rPr lang="ru-RU" dirty="0" err="1">
                <a:ln w="10160">
                  <a:solidFill>
                    <a:schemeClr val="accent1"/>
                  </a:solidFill>
                  <a:prstDash val="solid"/>
                </a:ln>
                <a:solidFill>
                  <a:srgbClr val="FFFFFF"/>
                </a:solidFill>
                <a:effectLst>
                  <a:outerShdw blurRad="38100" dist="32000" dir="5400000" algn="tl">
                    <a:srgbClr val="000000">
                      <a:alpha val="30000"/>
                    </a:srgbClr>
                  </a:outerShdw>
                </a:effectLst>
              </a:rPr>
              <a:t>Хлёстовой</a:t>
            </a:r>
            <a:endParaRPr lang="ru-RU" dirty="0">
              <a:ln w="10160">
                <a:solidFill>
                  <a:schemeClr val="accent1"/>
                </a:solidFill>
                <a:prstDash val="solid"/>
              </a:ln>
              <a:solidFill>
                <a:srgbClr val="FFFFFF"/>
              </a:solidFill>
              <a:effectLst>
                <a:outerShdw blurRad="38100" dist="32000" dir="5400000" algn="tl">
                  <a:srgbClr val="000000">
                    <a:alpha val="30000"/>
                  </a:srgbClr>
                </a:outerShdw>
              </a:effectLst>
            </a:endParaRPr>
          </a:p>
          <a:p>
            <a:pPr algn="ctr">
              <a:buNone/>
            </a:pPr>
            <a:r>
              <a:rPr lang="ru-RU" dirty="0">
                <a:ln w="10160">
                  <a:solidFill>
                    <a:schemeClr val="accent1"/>
                  </a:solidFill>
                  <a:prstDash val="solid"/>
                </a:ln>
                <a:solidFill>
                  <a:srgbClr val="FFFFFF"/>
                </a:solidFill>
                <a:effectLst>
                  <a:outerShdw blurRad="38100" dist="32000" dir="5400000" algn="tl">
                    <a:srgbClr val="000000">
                      <a:alpha val="30000"/>
                    </a:srgbClr>
                  </a:outerShdw>
                </a:effectLst>
              </a:rPr>
              <a:t>— льстиво и вкрадчиво, с Софьей говорит с особой скромностью,</a:t>
            </a:r>
          </a:p>
          <a:p>
            <a:pPr algn="ctr">
              <a:buNone/>
            </a:pPr>
            <a:r>
              <a:rPr lang="ru-RU" dirty="0">
                <a:ln w="10160">
                  <a:solidFill>
                    <a:schemeClr val="accent1"/>
                  </a:solidFill>
                  <a:prstDash val="solid"/>
                </a:ln>
                <a:solidFill>
                  <a:srgbClr val="FFFFFF"/>
                </a:solidFill>
                <a:effectLst>
                  <a:outerShdw blurRad="38100" dist="32000" dir="5400000" algn="tl">
                    <a:srgbClr val="000000">
                      <a:alpha val="30000"/>
                    </a:srgbClr>
                  </a:outerShdw>
                </a:effectLst>
              </a:rPr>
              <a:t>с Лизой он не стесняется в выражениях. Особенно</a:t>
            </a:r>
          </a:p>
          <a:p>
            <a:pPr algn="ctr">
              <a:buNone/>
            </a:pPr>
            <a:r>
              <a:rPr lang="ru-RU" dirty="0">
                <a:ln w="10160">
                  <a:solidFill>
                    <a:schemeClr val="accent1"/>
                  </a:solidFill>
                  <a:prstDash val="solid"/>
                </a:ln>
                <a:solidFill>
                  <a:srgbClr val="FFFFFF"/>
                </a:solidFill>
                <a:effectLst>
                  <a:outerShdw blurRad="38100" dist="32000" dir="5400000" algn="tl">
                    <a:srgbClr val="000000">
                      <a:alpha val="30000"/>
                    </a:srgbClr>
                  </a:outerShdw>
                </a:effectLst>
              </a:rPr>
              <a:t>интересна его беседа с Чацким. Внешне Молчалин говорит с Чацким</a:t>
            </a:r>
          </a:p>
          <a:p>
            <a:pPr algn="ctr">
              <a:buNone/>
            </a:pPr>
            <a:r>
              <a:rPr lang="ru-RU" dirty="0">
                <a:ln w="10160">
                  <a:solidFill>
                    <a:schemeClr val="accent1"/>
                  </a:solidFill>
                  <a:prstDash val="solid"/>
                </a:ln>
                <a:solidFill>
                  <a:srgbClr val="FFFFFF"/>
                </a:solidFill>
                <a:effectLst>
                  <a:outerShdw blurRad="38100" dist="32000" dir="5400000" algn="tl">
                    <a:srgbClr val="000000">
                      <a:alpha val="30000"/>
                    </a:srgbClr>
                  </a:outerShdw>
                </a:effectLst>
              </a:rPr>
              <a:t>очень вежливо, но за этой вежливостью скрывается самодовольство</a:t>
            </a:r>
          </a:p>
          <a:p>
            <a:pPr algn="ctr">
              <a:buNone/>
            </a:pPr>
            <a:r>
              <a:rPr lang="ru-RU" dirty="0">
                <a:ln w="10160">
                  <a:solidFill>
                    <a:schemeClr val="accent1"/>
                  </a:solidFill>
                  <a:prstDash val="solid"/>
                </a:ln>
                <a:solidFill>
                  <a:srgbClr val="FFFFFF"/>
                </a:solidFill>
                <a:effectLst>
                  <a:outerShdw blurRad="38100" dist="32000" dir="5400000" algn="tl">
                    <a:srgbClr val="000000">
                      <a:alpha val="30000"/>
                    </a:srgbClr>
                  </a:outerShdw>
                </a:effectLst>
              </a:rPr>
              <a:t>преуспевающего чиновника; в его речах звучит насмешка</a:t>
            </a:r>
          </a:p>
          <a:p>
            <a:pPr algn="ctr">
              <a:buNone/>
            </a:pPr>
            <a:r>
              <a:rPr lang="ru-RU" dirty="0">
                <a:ln w="10160">
                  <a:solidFill>
                    <a:schemeClr val="accent1"/>
                  </a:solidFill>
                  <a:prstDash val="solid"/>
                </a:ln>
                <a:solidFill>
                  <a:srgbClr val="FFFFFF"/>
                </a:solidFill>
                <a:effectLst>
                  <a:outerShdw blurRad="38100" dist="32000" dir="5400000" algn="tl">
                    <a:srgbClr val="000000">
                      <a:alpha val="30000"/>
                    </a:srgbClr>
                  </a:outerShdw>
                </a:effectLst>
              </a:rPr>
              <a:t>над Чацким, которому ≪не дались чины≫, и стремление поучать:</a:t>
            </a:r>
          </a:p>
          <a:p>
            <a:pPr algn="ctr">
              <a:buNone/>
            </a:pPr>
            <a:r>
              <a:rPr lang="ru-RU" dirty="0">
                <a:ln w="10160">
                  <a:solidFill>
                    <a:schemeClr val="accent1"/>
                  </a:solidFill>
                  <a:prstDash val="solid"/>
                </a:ln>
                <a:solidFill>
                  <a:srgbClr val="FFFFFF"/>
                </a:solidFill>
                <a:effectLst>
                  <a:outerShdw blurRad="38100" dist="32000" dir="5400000" algn="tl">
                    <a:srgbClr val="000000">
                      <a:alpha val="30000"/>
                    </a:srgbClr>
                  </a:outerShdw>
                </a:effectLst>
              </a:rPr>
              <a:t>≪К Татьяне Юрьевне хоть раз бы съездить вам≫.</a:t>
            </a:r>
          </a:p>
          <a:p>
            <a:pPr algn="ctr">
              <a:buNone/>
            </a:pPr>
            <a:r>
              <a:rPr lang="ru-RU" dirty="0">
                <a:ln w="10160">
                  <a:solidFill>
                    <a:schemeClr val="accent1"/>
                  </a:solidFill>
                  <a:prstDash val="solid"/>
                </a:ln>
                <a:solidFill>
                  <a:srgbClr val="FFFFFF"/>
                </a:solidFill>
                <a:effectLst>
                  <a:outerShdw blurRad="38100" dist="32000" dir="5400000" algn="tl">
                    <a:srgbClr val="000000">
                      <a:alpha val="30000"/>
                    </a:srgbClr>
                  </a:outerShdw>
                </a:effectLst>
              </a:rPr>
              <a:t>Манера Молчалина говорить с особой наглядностью подчёркивает</a:t>
            </a:r>
          </a:p>
          <a:p>
            <a:pPr algn="ctr">
              <a:buNone/>
            </a:pPr>
            <a:r>
              <a:rPr lang="ru-RU" dirty="0">
                <a:ln w="10160">
                  <a:solidFill>
                    <a:schemeClr val="accent1"/>
                  </a:solidFill>
                  <a:prstDash val="solid"/>
                </a:ln>
                <a:solidFill>
                  <a:srgbClr val="FFFFFF"/>
                </a:solidFill>
                <a:effectLst>
                  <a:outerShdw blurRad="38100" dist="32000" dir="5400000" algn="tl">
                    <a:srgbClr val="000000">
                      <a:alpha val="30000"/>
                    </a:srgbClr>
                  </a:outerShdw>
                </a:effectLst>
              </a:rPr>
              <a:t>всю низость его натуры.</a:t>
            </a:r>
          </a:p>
        </p:txBody>
      </p:sp>
      <p:pic>
        <p:nvPicPr>
          <p:cNvPr id="5123" name="Picture 3" descr="F:\f9d42e359ab4.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9512" y="489783"/>
            <a:ext cx="3829658" cy="5855121"/>
          </a:xfrm>
          <a:prstGeom prst="rect">
            <a:avLst/>
          </a:prstGeom>
          <a:noFill/>
          <a:extLst>
            <a:ext uri="{909E8E84-426E-40DD-AFC4-6F175D3DCCD1}">
              <a14:hiddenFill xmlns:a14="http://schemas.microsoft.com/office/drawing/2010/main" xmlns="">
                <a:solidFill>
                  <a:srgbClr val="FFFFFF"/>
                </a:solidFill>
              </a14:hiddenFill>
            </a:ext>
          </a:extLst>
        </p:spPr>
      </p:pic>
      <p:pic>
        <p:nvPicPr>
          <p:cNvPr id="5124" name="Picture 4" descr="F:\скачанные файлы (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55576" y="4254543"/>
            <a:ext cx="2944359" cy="257631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305253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556792"/>
            <a:ext cx="8229600" cy="725470"/>
          </a:xfrm>
        </p:spPr>
        <p:txBody>
          <a:bodyPr>
            <a:normAutofit fontScale="90000"/>
          </a:bodyPr>
          <a:lstStyle/>
          <a:p>
            <a:r>
              <a:rPr lang="ru-RU" dirty="0" smtClean="0"/>
              <a:t>Скалозуб.</a:t>
            </a:r>
            <a:endParaRPr lang="ru-RU" dirty="0"/>
          </a:p>
        </p:txBody>
      </p:sp>
      <p:sp>
        <p:nvSpPr>
          <p:cNvPr id="3" name="Содержимое 2"/>
          <p:cNvSpPr>
            <a:spLocks noGrp="1"/>
          </p:cNvSpPr>
          <p:nvPr>
            <p:ph idx="1"/>
          </p:nvPr>
        </p:nvSpPr>
        <p:spPr/>
        <p:txBody>
          <a:bodyPr/>
          <a:lstStyle/>
          <a:p>
            <a:endParaRPr lang="ru-RU"/>
          </a:p>
        </p:txBody>
      </p:sp>
      <p:pic>
        <p:nvPicPr>
          <p:cNvPr id="37890" name="Picture 2" descr="Малый театр"/>
          <p:cNvPicPr>
            <a:picLocks noChangeAspect="1" noChangeArrowheads="1"/>
          </p:cNvPicPr>
          <p:nvPr/>
        </p:nvPicPr>
        <p:blipFill>
          <a:blip r:embed="rId2" cstate="print"/>
          <a:srcRect/>
          <a:stretch>
            <a:fillRect/>
          </a:stretch>
        </p:blipFill>
        <p:spPr bwMode="auto">
          <a:xfrm>
            <a:off x="4067944" y="836712"/>
            <a:ext cx="3895725" cy="5715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654032"/>
          </a:xfrm>
        </p:spPr>
        <p:txBody>
          <a:bodyPr>
            <a:normAutofit fontScale="90000"/>
          </a:bodyPr>
          <a:lstStyle/>
          <a:p>
            <a:endParaRPr lang="ru-RU" dirty="0"/>
          </a:p>
        </p:txBody>
      </p:sp>
      <p:sp>
        <p:nvSpPr>
          <p:cNvPr id="3" name="Содержимое 2"/>
          <p:cNvSpPr>
            <a:spLocks noGrp="1"/>
          </p:cNvSpPr>
          <p:nvPr>
            <p:ph idx="1"/>
          </p:nvPr>
        </p:nvSpPr>
        <p:spPr>
          <a:xfrm>
            <a:off x="880151" y="332656"/>
            <a:ext cx="8229600" cy="5929354"/>
          </a:xfrm>
        </p:spPr>
        <p:txBody>
          <a:bodyPr>
            <a:noAutofit/>
          </a:bodyPr>
          <a:lstStyle/>
          <a:p>
            <a:pPr algn="r">
              <a:buNone/>
            </a:pPr>
            <a:r>
              <a:rPr lang="ru-RU" sz="1600" dirty="0" smtClean="0">
                <a:ln w="10160">
                  <a:solidFill>
                    <a:schemeClr val="accent1"/>
                  </a:solidFill>
                  <a:prstDash val="solid"/>
                </a:ln>
                <a:solidFill>
                  <a:srgbClr val="FFFFFF"/>
                </a:solidFill>
                <a:effectLst>
                  <a:outerShdw blurRad="38100" dist="32000" dir="5400000" algn="tl">
                    <a:srgbClr val="000000">
                      <a:alpha val="30000"/>
                    </a:srgbClr>
                  </a:outerShdw>
                </a:effectLst>
              </a:rPr>
              <a:t>Полковник Скалозуб — тип офицера-карьериста</a:t>
            </a:r>
          </a:p>
          <a:p>
            <a:pPr algn="r">
              <a:buNone/>
            </a:pPr>
            <a:r>
              <a:rPr lang="ru-RU" sz="1600" dirty="0" smtClean="0">
                <a:ln w="10160">
                  <a:solidFill>
                    <a:schemeClr val="accent1"/>
                  </a:solidFill>
                  <a:prstDash val="solid"/>
                </a:ln>
                <a:solidFill>
                  <a:srgbClr val="FFFFFF"/>
                </a:solidFill>
                <a:effectLst>
                  <a:outerShdw blurRad="38100" dist="32000" dir="5400000" algn="tl">
                    <a:srgbClr val="000000">
                      <a:alpha val="30000"/>
                    </a:srgbClr>
                  </a:outerShdw>
                </a:effectLst>
              </a:rPr>
              <a:t>времён Аракчеева. В умственном отношении он</a:t>
            </a:r>
          </a:p>
          <a:p>
            <a:pPr algn="r">
              <a:buNone/>
            </a:pPr>
            <a:r>
              <a:rPr lang="ru-RU" sz="1600" dirty="0" smtClean="0">
                <a:ln w="10160">
                  <a:solidFill>
                    <a:schemeClr val="accent1"/>
                  </a:solidFill>
                  <a:prstDash val="solid"/>
                </a:ln>
                <a:solidFill>
                  <a:srgbClr val="FFFFFF"/>
                </a:solidFill>
                <a:effectLst>
                  <a:outerShdw blurRad="38100" dist="32000" dir="5400000" algn="tl">
                    <a:srgbClr val="000000">
                      <a:alpha val="30000"/>
                    </a:srgbClr>
                  </a:outerShdw>
                </a:effectLst>
              </a:rPr>
              <a:t>человек недалёкий. ≪Он слова умного не выговорил сроду≫,— замечает</a:t>
            </a:r>
          </a:p>
          <a:p>
            <a:pPr algn="r">
              <a:buNone/>
            </a:pPr>
            <a:r>
              <a:rPr lang="ru-RU" sz="1600" dirty="0" smtClean="0">
                <a:ln w="10160">
                  <a:solidFill>
                    <a:schemeClr val="accent1"/>
                  </a:solidFill>
                  <a:prstDash val="solid"/>
                </a:ln>
                <a:solidFill>
                  <a:srgbClr val="FFFFFF"/>
                </a:solidFill>
                <a:effectLst>
                  <a:outerShdw blurRad="38100" dist="32000" dir="5400000" algn="tl">
                    <a:srgbClr val="000000">
                      <a:alpha val="30000"/>
                    </a:srgbClr>
                  </a:outerShdw>
                </a:effectLst>
              </a:rPr>
              <a:t>Софья. С этой характеристикой Скалозуба соглашается</a:t>
            </a:r>
          </a:p>
          <a:p>
            <a:pPr algn="r">
              <a:buNone/>
            </a:pPr>
            <a:r>
              <a:rPr lang="ru-RU" sz="1600" dirty="0" smtClean="0">
                <a:ln w="10160">
                  <a:solidFill>
                    <a:schemeClr val="accent1"/>
                  </a:solidFill>
                  <a:prstDash val="solid"/>
                </a:ln>
                <a:solidFill>
                  <a:srgbClr val="FFFFFF"/>
                </a:solidFill>
                <a:effectLst>
                  <a:outerShdw blurRad="38100" dist="32000" dir="5400000" algn="tl">
                    <a:srgbClr val="000000">
                      <a:alpha val="30000"/>
                    </a:srgbClr>
                  </a:outerShdw>
                </a:effectLst>
              </a:rPr>
              <a:t>и Лиза: ≪Да-с, так сказать, речист, а больно не хитёр≫. Среди</a:t>
            </a:r>
          </a:p>
          <a:p>
            <a:pPr algn="r">
              <a:buNone/>
            </a:pPr>
            <a:r>
              <a:rPr lang="ru-RU" sz="1600" dirty="0" smtClean="0">
                <a:ln w="10160">
                  <a:solidFill>
                    <a:schemeClr val="accent1"/>
                  </a:solidFill>
                  <a:prstDash val="solid"/>
                </a:ln>
                <a:solidFill>
                  <a:srgbClr val="FFFFFF"/>
                </a:solidFill>
                <a:effectLst>
                  <a:outerShdw blurRad="38100" dist="32000" dir="5400000" algn="tl">
                    <a:srgbClr val="000000">
                      <a:alpha val="30000"/>
                    </a:srgbClr>
                  </a:outerShdw>
                </a:effectLst>
              </a:rPr>
              <a:t>офицерства той эпохи были просвещённые, высокообразованные</a:t>
            </a:r>
          </a:p>
          <a:p>
            <a:pPr algn="r">
              <a:buNone/>
            </a:pPr>
            <a:r>
              <a:rPr lang="ru-RU" sz="1600" dirty="0" smtClean="0">
                <a:ln w="10160">
                  <a:solidFill>
                    <a:schemeClr val="accent1"/>
                  </a:solidFill>
                  <a:prstDash val="solid"/>
                </a:ln>
                <a:solidFill>
                  <a:srgbClr val="FFFFFF"/>
                </a:solidFill>
                <a:effectLst>
                  <a:outerShdw blurRad="38100" dist="32000" dir="5400000" algn="tl">
                    <a:srgbClr val="000000">
                      <a:alpha val="30000"/>
                    </a:srgbClr>
                  </a:outerShdw>
                </a:effectLst>
              </a:rPr>
              <a:t>люди. Некоторые из них были связаны с декабристским движением.</a:t>
            </a:r>
          </a:p>
          <a:p>
            <a:pPr algn="r">
              <a:buNone/>
            </a:pPr>
            <a:r>
              <a:rPr lang="ru-RU" sz="1600" dirty="0" smtClean="0">
                <a:ln w="10160">
                  <a:solidFill>
                    <a:schemeClr val="accent1"/>
                  </a:solidFill>
                  <a:prstDash val="solid"/>
                </a:ln>
                <a:solidFill>
                  <a:srgbClr val="FFFFFF"/>
                </a:solidFill>
                <a:effectLst>
                  <a:outerShdw blurRad="38100" dist="32000" dir="5400000" algn="tl">
                    <a:srgbClr val="000000">
                      <a:alpha val="30000"/>
                    </a:srgbClr>
                  </a:outerShdw>
                </a:effectLst>
              </a:rPr>
              <a:t>Скалозуб не относится к ним. </a:t>
            </a:r>
            <a:endParaRPr lang="ru-RU" sz="16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pic>
        <p:nvPicPr>
          <p:cNvPr id="6146" name="Picture 2" descr="F:\sokolov_3_22.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b="20328"/>
          <a:stretch/>
        </p:blipFill>
        <p:spPr bwMode="auto">
          <a:xfrm>
            <a:off x="3892527" y="2795677"/>
            <a:ext cx="5251473" cy="335372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Прямоугольник 3"/>
          <p:cNvSpPr/>
          <p:nvPr/>
        </p:nvSpPr>
        <p:spPr>
          <a:xfrm>
            <a:off x="-20991" y="2798970"/>
            <a:ext cx="3883965" cy="3754874"/>
          </a:xfrm>
          <a:prstGeom prst="rect">
            <a:avLst/>
          </a:prstGeom>
        </p:spPr>
        <p:txBody>
          <a:bodyPr wrap="square">
            <a:spAutoFit/>
          </a:bodyPr>
          <a:lstStyle/>
          <a:p>
            <a:pPr algn="ctr">
              <a:buNone/>
            </a:pPr>
            <a:r>
              <a:rPr lang="ru-RU" sz="1700" dirty="0">
                <a:ln w="10160">
                  <a:solidFill>
                    <a:schemeClr val="accent1"/>
                  </a:solidFill>
                  <a:prstDash val="solid"/>
                </a:ln>
                <a:solidFill>
                  <a:srgbClr val="FFFFFF"/>
                </a:solidFill>
                <a:effectLst>
                  <a:outerShdw blurRad="38100" dist="32000" dir="5400000" algn="tl">
                    <a:srgbClr val="000000">
                      <a:alpha val="30000"/>
                    </a:srgbClr>
                  </a:outerShdw>
                </a:effectLst>
              </a:rPr>
              <a:t>Наоборот, это верный охранитель</a:t>
            </a:r>
          </a:p>
          <a:p>
            <a:pPr algn="ctr">
              <a:buNone/>
            </a:pPr>
            <a:r>
              <a:rPr lang="ru-RU" sz="1700" dirty="0">
                <a:ln w="10160">
                  <a:solidFill>
                    <a:schemeClr val="accent1"/>
                  </a:solidFill>
                  <a:prstDash val="solid"/>
                </a:ln>
                <a:solidFill>
                  <a:srgbClr val="FFFFFF"/>
                </a:solidFill>
                <a:effectLst>
                  <a:outerShdw blurRad="38100" dist="32000" dir="5400000" algn="tl">
                    <a:srgbClr val="000000">
                      <a:alpha val="30000"/>
                    </a:srgbClr>
                  </a:outerShdw>
                </a:effectLst>
              </a:rPr>
              <a:t>самодержавно-крепостнического строя, враг просвещения.</a:t>
            </a:r>
          </a:p>
          <a:p>
            <a:pPr algn="ctr">
              <a:buNone/>
            </a:pPr>
            <a:r>
              <a:rPr lang="ru-RU" sz="1700" dirty="0">
                <a:ln w="10160">
                  <a:solidFill>
                    <a:schemeClr val="accent1"/>
                  </a:solidFill>
                  <a:prstDash val="solid"/>
                </a:ln>
                <a:solidFill>
                  <a:srgbClr val="FFFFFF"/>
                </a:solidFill>
                <a:effectLst>
                  <a:outerShdw blurRad="38100" dist="32000" dir="5400000" algn="tl">
                    <a:srgbClr val="000000">
                      <a:alpha val="30000"/>
                    </a:srgbClr>
                  </a:outerShdw>
                </a:effectLst>
              </a:rPr>
              <a:t>Службист, получивший воспитание в казарме, Скалозуб с особой</a:t>
            </a:r>
          </a:p>
          <a:p>
            <a:pPr algn="ctr">
              <a:buNone/>
            </a:pPr>
            <a:r>
              <a:rPr lang="ru-RU" sz="1700" dirty="0">
                <a:ln w="10160">
                  <a:solidFill>
                    <a:schemeClr val="accent1"/>
                  </a:solidFill>
                  <a:prstDash val="solid"/>
                </a:ln>
                <a:solidFill>
                  <a:srgbClr val="FFFFFF"/>
                </a:solidFill>
                <a:effectLst>
                  <a:outerShdw blurRad="38100" dist="32000" dir="5400000" algn="tl">
                    <a:srgbClr val="000000">
                      <a:alpha val="30000"/>
                    </a:srgbClr>
                  </a:outerShdw>
                </a:effectLst>
              </a:rPr>
              <a:t>охотой говорит о том, что ему хорошо знакомо, и тогда его</a:t>
            </a:r>
          </a:p>
          <a:p>
            <a:pPr algn="ctr">
              <a:buNone/>
            </a:pPr>
            <a:r>
              <a:rPr lang="ru-RU" sz="1700" dirty="0">
                <a:ln w="10160">
                  <a:solidFill>
                    <a:schemeClr val="accent1"/>
                  </a:solidFill>
                  <a:prstDash val="solid"/>
                </a:ln>
                <a:solidFill>
                  <a:srgbClr val="FFFFFF"/>
                </a:solidFill>
                <a:effectLst>
                  <a:outerShdw blurRad="38100" dist="32000" dir="5400000" algn="tl">
                    <a:srgbClr val="000000">
                      <a:alpha val="30000"/>
                    </a:srgbClr>
                  </a:outerShdw>
                </a:effectLst>
              </a:rPr>
              <a:t>речь полна такими словами, как </a:t>
            </a:r>
            <a:r>
              <a:rPr lang="ru-RU" sz="1700" i="1" dirty="0">
                <a:ln w="10160">
                  <a:solidFill>
                    <a:schemeClr val="accent1"/>
                  </a:solidFill>
                  <a:prstDash val="solid"/>
                </a:ln>
                <a:solidFill>
                  <a:srgbClr val="FFFFFF"/>
                </a:solidFill>
                <a:effectLst>
                  <a:outerShdw blurRad="38100" dist="32000" dir="5400000" algn="tl">
                    <a:srgbClr val="000000">
                      <a:alpha val="30000"/>
                    </a:srgbClr>
                  </a:outerShdw>
                </a:effectLst>
              </a:rPr>
              <a:t>выпушки, погончики, петлички,</a:t>
            </a:r>
          </a:p>
          <a:p>
            <a:pPr algn="ctr">
              <a:buNone/>
            </a:pPr>
            <a:r>
              <a:rPr lang="ru-RU" sz="1700" i="1" dirty="0">
                <a:ln w="10160">
                  <a:solidFill>
                    <a:schemeClr val="accent1"/>
                  </a:solidFill>
                  <a:prstDash val="solid"/>
                </a:ln>
                <a:solidFill>
                  <a:srgbClr val="FFFFFF"/>
                </a:solidFill>
                <a:effectLst>
                  <a:outerShdw blurRad="38100" dist="32000" dir="5400000" algn="tl">
                    <a:srgbClr val="000000">
                      <a:alpha val="30000"/>
                    </a:srgbClr>
                  </a:outerShdw>
                </a:effectLst>
              </a:rPr>
              <a:t>корпус, дивизия, дистанция, в шеренгу, фельдфебель и т. д. </a:t>
            </a:r>
            <a:endParaRPr lang="ru-RU" sz="17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107504" y="260648"/>
            <a:ext cx="5832648" cy="6048672"/>
          </a:xfrm>
        </p:spPr>
        <p:txBody>
          <a:bodyPr>
            <a:normAutofit fontScale="62500" lnSpcReduction="20000"/>
          </a:bodyPr>
          <a:lstStyle/>
          <a:p>
            <a:pPr algn="ctr">
              <a:buNone/>
            </a:pPr>
            <a:r>
              <a:rPr lang="ru-RU" sz="3200" i="1" dirty="0">
                <a:ln w="10160">
                  <a:solidFill>
                    <a:schemeClr val="accent1"/>
                  </a:solidFill>
                  <a:prstDash val="solid"/>
                </a:ln>
                <a:solidFill>
                  <a:srgbClr val="FFFFFF"/>
                </a:solidFill>
                <a:effectLst>
                  <a:outerShdw blurRad="38100" dist="32000" dir="5400000" algn="tl">
                    <a:srgbClr val="000000">
                      <a:alpha val="30000"/>
                    </a:srgbClr>
                  </a:outerShdw>
                </a:effectLst>
              </a:rPr>
              <a:t>Тон</a:t>
            </a:r>
          </a:p>
          <a:p>
            <a:pPr algn="ctr">
              <a:buNone/>
            </a:pPr>
            <a:r>
              <a:rPr lang="ru-RU" sz="3200" dirty="0">
                <a:ln w="10160">
                  <a:solidFill>
                    <a:schemeClr val="accent1"/>
                  </a:solidFill>
                  <a:prstDash val="solid"/>
                </a:ln>
                <a:solidFill>
                  <a:srgbClr val="FFFFFF"/>
                </a:solidFill>
                <a:effectLst>
                  <a:outerShdw blurRad="38100" dist="32000" dir="5400000" algn="tl">
                    <a:srgbClr val="000000">
                      <a:alpha val="30000"/>
                    </a:srgbClr>
                  </a:outerShdw>
                </a:effectLst>
              </a:rPr>
              <a:t>его речи решителен, категоричен: </a:t>
            </a:r>
            <a:r>
              <a:rPr lang="ru-RU" sz="3200" i="1" dirty="0">
                <a:ln w="10160">
                  <a:solidFill>
                    <a:schemeClr val="accent1"/>
                  </a:solidFill>
                  <a:prstDash val="solid"/>
                </a:ln>
                <a:solidFill>
                  <a:srgbClr val="FFFFFF"/>
                </a:solidFill>
                <a:effectLst>
                  <a:outerShdw blurRad="38100" dist="32000" dir="5400000" algn="tl">
                    <a:srgbClr val="000000">
                      <a:alpha val="30000"/>
                    </a:srgbClr>
                  </a:outerShdw>
                </a:effectLst>
              </a:rPr>
              <a:t>жалкий же ездок! Дистанция</a:t>
            </a:r>
          </a:p>
          <a:p>
            <a:pPr algn="ctr">
              <a:buNone/>
            </a:pPr>
            <a:r>
              <a:rPr lang="ru-RU" sz="3200" i="1" dirty="0">
                <a:ln w="10160">
                  <a:solidFill>
                    <a:schemeClr val="accent1"/>
                  </a:solidFill>
                  <a:prstDash val="solid"/>
                </a:ln>
                <a:solidFill>
                  <a:srgbClr val="FFFFFF"/>
                </a:solidFill>
                <a:effectLst>
                  <a:outerShdw blurRad="38100" dist="32000" dir="5400000" algn="tl">
                    <a:srgbClr val="000000">
                      <a:alpha val="30000"/>
                    </a:srgbClr>
                  </a:outerShdw>
                </a:effectLst>
              </a:rPr>
              <a:t>огромного размера; иногда слова его звучат как команда: Там</a:t>
            </a:r>
          </a:p>
          <a:p>
            <a:pPr algn="ctr">
              <a:buNone/>
            </a:pPr>
            <a:r>
              <a:rPr lang="ru-RU" sz="3200" i="1" dirty="0">
                <a:ln w="10160">
                  <a:solidFill>
                    <a:schemeClr val="accent1"/>
                  </a:solidFill>
                  <a:prstDash val="solid"/>
                </a:ln>
                <a:solidFill>
                  <a:srgbClr val="FFFFFF"/>
                </a:solidFill>
                <a:effectLst>
                  <a:outerShdw blurRad="38100" dist="32000" dir="5400000" algn="tl">
                    <a:srgbClr val="000000">
                      <a:alpha val="30000"/>
                    </a:srgbClr>
                  </a:outerShdw>
                </a:effectLst>
              </a:rPr>
              <a:t>будут лишь учить по-нашему: раз, два. Он вежлив с Фамусовым:</a:t>
            </a:r>
          </a:p>
          <a:p>
            <a:pPr algn="ctr">
              <a:buNone/>
            </a:pPr>
            <a:r>
              <a:rPr lang="ru-RU" sz="3200" i="1" dirty="0">
                <a:ln w="10160">
                  <a:solidFill>
                    <a:schemeClr val="accent1"/>
                  </a:solidFill>
                  <a:prstDash val="solid"/>
                </a:ln>
                <a:solidFill>
                  <a:srgbClr val="FFFFFF"/>
                </a:solidFill>
                <a:effectLst>
                  <a:outerShdw blurRad="38100" dist="32000" dir="5400000" algn="tl">
                    <a:srgbClr val="000000">
                      <a:alpha val="30000"/>
                    </a:srgbClr>
                  </a:outerShdw>
                </a:effectLst>
              </a:rPr>
              <a:t>Мне совестно... Куда прикажете... Не знаю-с, виноват. Но в присутствии</a:t>
            </a:r>
          </a:p>
          <a:p>
            <a:pPr algn="ctr">
              <a:buNone/>
            </a:pPr>
            <a:r>
              <a:rPr lang="ru-RU" sz="3200" dirty="0">
                <a:ln w="10160">
                  <a:solidFill>
                    <a:schemeClr val="accent1"/>
                  </a:solidFill>
                  <a:prstDash val="solid"/>
                </a:ln>
                <a:solidFill>
                  <a:srgbClr val="FFFFFF"/>
                </a:solidFill>
                <a:effectLst>
                  <a:outerShdw blurRad="38100" dist="32000" dir="5400000" algn="tl">
                    <a:srgbClr val="000000">
                      <a:alpha val="30000"/>
                    </a:srgbClr>
                  </a:outerShdw>
                </a:effectLst>
              </a:rPr>
              <a:t>таких лиц, как Чацкий или Репетилов, он не стесняется</a:t>
            </a:r>
          </a:p>
          <a:p>
            <a:pPr algn="ctr">
              <a:buNone/>
            </a:pPr>
            <a:r>
              <a:rPr lang="ru-RU" sz="3200" dirty="0">
                <a:ln w="10160">
                  <a:solidFill>
                    <a:schemeClr val="accent1"/>
                  </a:solidFill>
                  <a:prstDash val="solid"/>
                </a:ln>
                <a:solidFill>
                  <a:srgbClr val="FFFFFF"/>
                </a:solidFill>
                <a:effectLst>
                  <a:outerShdw blurRad="38100" dist="32000" dir="5400000" algn="tl">
                    <a:srgbClr val="000000">
                      <a:alpha val="30000"/>
                    </a:srgbClr>
                  </a:outerShdw>
                </a:effectLst>
              </a:rPr>
              <a:t>и говорит грубовато-казарменно: </a:t>
            </a:r>
            <a:r>
              <a:rPr lang="ru-RU" sz="3200" i="1" dirty="0">
                <a:ln w="10160">
                  <a:solidFill>
                    <a:schemeClr val="accent1"/>
                  </a:solidFill>
                  <a:prstDash val="solid"/>
                </a:ln>
                <a:solidFill>
                  <a:srgbClr val="FFFFFF"/>
                </a:solidFill>
                <a:effectLst>
                  <a:outerShdw blurRad="38100" dist="32000" dir="5400000" algn="tl">
                    <a:srgbClr val="000000">
                      <a:alpha val="30000"/>
                    </a:srgbClr>
                  </a:outerShdw>
                </a:effectLst>
              </a:rPr>
              <a:t>≪уж не старик ли наш дал</a:t>
            </a:r>
          </a:p>
          <a:p>
            <a:pPr algn="ctr">
              <a:buNone/>
            </a:pPr>
            <a:r>
              <a:rPr lang="ru-RU" sz="3200" i="1" dirty="0">
                <a:ln w="10160">
                  <a:solidFill>
                    <a:schemeClr val="accent1"/>
                  </a:solidFill>
                  <a:prstDash val="solid"/>
                </a:ln>
                <a:solidFill>
                  <a:srgbClr val="FFFFFF"/>
                </a:solidFill>
                <a:effectLst>
                  <a:outerShdw blurRad="38100" dist="32000" dir="5400000" algn="tl">
                    <a:srgbClr val="000000">
                      <a:alpha val="30000"/>
                    </a:srgbClr>
                  </a:outerShdw>
                </a:effectLst>
              </a:rPr>
              <a:t>маху?≫, ≪Взглянуть, как треснулся он, грудью или в бок?≫</a:t>
            </a:r>
          </a:p>
          <a:p>
            <a:pPr algn="ctr">
              <a:buNone/>
            </a:pPr>
            <a:r>
              <a:rPr lang="ru-RU" sz="3200" i="1" dirty="0">
                <a:ln w="10160">
                  <a:solidFill>
                    <a:schemeClr val="accent1"/>
                  </a:solidFill>
                  <a:prstDash val="solid"/>
                </a:ln>
                <a:solidFill>
                  <a:srgbClr val="FFFFFF"/>
                </a:solidFill>
                <a:effectLst>
                  <a:outerShdw blurRad="38100" dist="32000" dir="5400000" algn="tl">
                    <a:srgbClr val="000000">
                      <a:alpha val="30000"/>
                    </a:srgbClr>
                  </a:outerShdw>
                </a:effectLst>
              </a:rPr>
              <a:t>≪Избавь≫, ≪Учёностью меня не обморочишь≫.</a:t>
            </a:r>
          </a:p>
          <a:p>
            <a:pPr algn="ctr">
              <a:buNone/>
            </a:pPr>
            <a:r>
              <a:rPr lang="ru-RU" sz="3200" i="1" dirty="0">
                <a:ln w="10160">
                  <a:solidFill>
                    <a:schemeClr val="accent1"/>
                  </a:solidFill>
                  <a:prstDash val="solid"/>
                </a:ln>
                <a:solidFill>
                  <a:srgbClr val="FFFFFF"/>
                </a:solidFill>
                <a:effectLst>
                  <a:outerShdw blurRad="38100" dist="32000" dir="5400000" algn="tl">
                    <a:srgbClr val="000000">
                      <a:alpha val="30000"/>
                    </a:srgbClr>
                  </a:outerShdw>
                </a:effectLst>
              </a:rPr>
              <a:t>Речь Скалозуба прекрасно характеризует это ≪созвездие манёвров</a:t>
            </a:r>
          </a:p>
          <a:p>
            <a:pPr algn="ctr">
              <a:buNone/>
            </a:pPr>
            <a:r>
              <a:rPr lang="ru-RU" sz="3200" i="1" dirty="0">
                <a:ln w="10160">
                  <a:solidFill>
                    <a:schemeClr val="accent1"/>
                  </a:solidFill>
                  <a:prstDash val="solid"/>
                </a:ln>
                <a:solidFill>
                  <a:srgbClr val="FFFFFF"/>
                </a:solidFill>
                <a:effectLst>
                  <a:outerShdw blurRad="38100" dist="32000" dir="5400000" algn="tl">
                    <a:srgbClr val="000000">
                      <a:alpha val="30000"/>
                    </a:srgbClr>
                  </a:outerShdw>
                </a:effectLst>
              </a:rPr>
              <a:t>и мазурки≫.</a:t>
            </a:r>
            <a:endParaRPr lang="ru-RU" sz="32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pic>
        <p:nvPicPr>
          <p:cNvPr id="7170" name="Picture 2" descr="F:\792910.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5455" r="7819"/>
          <a:stretch/>
        </p:blipFill>
        <p:spPr bwMode="auto">
          <a:xfrm>
            <a:off x="6156176" y="2420888"/>
            <a:ext cx="2701637" cy="39814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095126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Загорецкий</a:t>
            </a:r>
            <a:r>
              <a:rPr lang="ru-RU" dirty="0" smtClean="0"/>
              <a:t>.</a:t>
            </a:r>
            <a:endParaRPr lang="ru-RU" dirty="0"/>
          </a:p>
        </p:txBody>
      </p:sp>
      <p:sp>
        <p:nvSpPr>
          <p:cNvPr id="3" name="Содержимое 2"/>
          <p:cNvSpPr>
            <a:spLocks noGrp="1"/>
          </p:cNvSpPr>
          <p:nvPr>
            <p:ph idx="1"/>
          </p:nvPr>
        </p:nvSpPr>
        <p:spPr/>
        <p:txBody>
          <a:bodyPr/>
          <a:lstStyle/>
          <a:p>
            <a:endParaRPr lang="ru-RU"/>
          </a:p>
        </p:txBody>
      </p:sp>
      <p:pic>
        <p:nvPicPr>
          <p:cNvPr id="39938" name="Picture 2" descr="&quot;Горе от ума&quot; А.С.Грибоедова. . Постановка 1938 года. . Фотогалерея"/>
          <p:cNvPicPr>
            <a:picLocks noChangeAspect="1" noChangeArrowheads="1"/>
          </p:cNvPicPr>
          <p:nvPr/>
        </p:nvPicPr>
        <p:blipFill>
          <a:blip r:embed="rId2" cstate="print"/>
          <a:srcRect/>
          <a:stretch>
            <a:fillRect/>
          </a:stretch>
        </p:blipFill>
        <p:spPr bwMode="auto">
          <a:xfrm>
            <a:off x="2214546" y="1428736"/>
            <a:ext cx="4505325" cy="5143501"/>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642918"/>
          </a:xfrm>
        </p:spPr>
        <p:txBody>
          <a:bodyPr>
            <a:normAutofit fontScale="90000"/>
          </a:bodyPr>
          <a:lstStyle/>
          <a:p>
            <a:endParaRPr lang="ru-RU" dirty="0"/>
          </a:p>
        </p:txBody>
      </p:sp>
      <p:sp>
        <p:nvSpPr>
          <p:cNvPr id="3" name="Содержимое 2"/>
          <p:cNvSpPr>
            <a:spLocks noGrp="1"/>
          </p:cNvSpPr>
          <p:nvPr>
            <p:ph idx="1"/>
          </p:nvPr>
        </p:nvSpPr>
        <p:spPr>
          <a:xfrm>
            <a:off x="395536" y="188640"/>
            <a:ext cx="8291264" cy="6240756"/>
          </a:xfrm>
        </p:spPr>
        <p:txBody>
          <a:bodyPr>
            <a:noAutofit/>
          </a:bodyPr>
          <a:lstStyle/>
          <a:p>
            <a:pPr algn="r">
              <a:buNone/>
            </a:pPr>
            <a:r>
              <a:rPr lang="ru-RU" sz="1600" dirty="0" smtClean="0">
                <a:ln w="10160">
                  <a:solidFill>
                    <a:schemeClr val="accent1"/>
                  </a:solidFill>
                  <a:prstDash val="solid"/>
                </a:ln>
                <a:solidFill>
                  <a:srgbClr val="FFFFFF"/>
                </a:solidFill>
                <a:effectLst>
                  <a:outerShdw blurRad="38100" dist="32000" dir="5400000" algn="tl">
                    <a:srgbClr val="000000">
                      <a:alpha val="30000"/>
                    </a:srgbClr>
                  </a:outerShdw>
                </a:effectLst>
              </a:rPr>
              <a:t>Пушкин высоко оценил художественное мастерство</a:t>
            </a:r>
          </a:p>
          <a:p>
            <a:pPr algn="r">
              <a:buNone/>
            </a:pPr>
            <a:r>
              <a:rPr lang="ru-RU" sz="1600" dirty="0" err="1" smtClean="0">
                <a:ln w="10160">
                  <a:solidFill>
                    <a:schemeClr val="accent1"/>
                  </a:solidFill>
                  <a:prstDash val="solid"/>
                </a:ln>
                <a:solidFill>
                  <a:srgbClr val="FFFFFF"/>
                </a:solidFill>
                <a:effectLst>
                  <a:outerShdw blurRad="38100" dist="32000" dir="5400000" algn="tl">
                    <a:srgbClr val="000000">
                      <a:alpha val="30000"/>
                    </a:srgbClr>
                  </a:outerShdw>
                </a:effectLst>
              </a:rPr>
              <a:t>Грибоедова</a:t>
            </a:r>
            <a:r>
              <a:rPr lang="ru-RU" sz="1600" dirty="0" smtClean="0">
                <a:ln w="10160">
                  <a:solidFill>
                    <a:schemeClr val="accent1"/>
                  </a:solidFill>
                  <a:prstDash val="solid"/>
                </a:ln>
                <a:solidFill>
                  <a:srgbClr val="FFFFFF"/>
                </a:solidFill>
                <a:effectLst>
                  <a:outerShdw blurRad="38100" dist="32000" dir="5400000" algn="tl">
                    <a:srgbClr val="000000">
                      <a:alpha val="30000"/>
                    </a:srgbClr>
                  </a:outerShdw>
                </a:effectLst>
              </a:rPr>
              <a:t> как создателя образа </a:t>
            </a:r>
            <a:r>
              <a:rPr lang="ru-RU" sz="1600" dirty="0" err="1" smtClean="0">
                <a:ln w="10160">
                  <a:solidFill>
                    <a:schemeClr val="accent1"/>
                  </a:solidFill>
                  <a:prstDash val="solid"/>
                </a:ln>
                <a:solidFill>
                  <a:srgbClr val="FFFFFF"/>
                </a:solidFill>
                <a:effectLst>
                  <a:outerShdw blurRad="38100" dist="32000" dir="5400000" algn="tl">
                    <a:srgbClr val="000000">
                      <a:alpha val="30000"/>
                    </a:srgbClr>
                  </a:outerShdw>
                </a:effectLst>
              </a:rPr>
              <a:t>Загорецкого.Отчётливо</a:t>
            </a:r>
            <a:r>
              <a:rPr lang="ru-RU" sz="1600" dirty="0" smtClean="0">
                <a:ln w="10160">
                  <a:solidFill>
                    <a:schemeClr val="accent1"/>
                  </a:solidFill>
                  <a:prstDash val="solid"/>
                </a:ln>
                <a:solidFill>
                  <a:srgbClr val="FFFFFF"/>
                </a:solidFill>
                <a:effectLst>
                  <a:outerShdw blurRad="38100" dist="32000" dir="5400000" algn="tl">
                    <a:srgbClr val="000000">
                      <a:alpha val="30000"/>
                    </a:srgbClr>
                  </a:outerShdw>
                </a:effectLst>
              </a:rPr>
              <a:t> вырисовывается образ </a:t>
            </a:r>
            <a:r>
              <a:rPr lang="ru-RU" sz="1600" dirty="0" err="1" smtClean="0">
                <a:ln w="10160">
                  <a:solidFill>
                    <a:schemeClr val="accent1"/>
                  </a:solidFill>
                  <a:prstDash val="solid"/>
                </a:ln>
                <a:solidFill>
                  <a:srgbClr val="FFFFFF"/>
                </a:solidFill>
                <a:effectLst>
                  <a:outerShdw blurRad="38100" dist="32000" dir="5400000" algn="tl">
                    <a:srgbClr val="000000">
                      <a:alpha val="30000"/>
                    </a:srgbClr>
                  </a:outerShdw>
                </a:effectLst>
              </a:rPr>
              <a:t>Загорецкого</a:t>
            </a:r>
            <a:r>
              <a:rPr lang="ru-RU" sz="1600" dirty="0" smtClean="0">
                <a:ln w="10160">
                  <a:solidFill>
                    <a:schemeClr val="accent1"/>
                  </a:solidFill>
                  <a:prstDash val="solid"/>
                </a:ln>
                <a:solidFill>
                  <a:srgbClr val="FFFFFF"/>
                </a:solidFill>
                <a:effectLst>
                  <a:outerShdw blurRad="38100" dist="32000" dir="5400000" algn="tl">
                    <a:srgbClr val="000000">
                      <a:alpha val="30000"/>
                    </a:srgbClr>
                  </a:outerShdw>
                </a:effectLst>
              </a:rPr>
              <a:t> и в отзывах  о нём </a:t>
            </a:r>
            <a:r>
              <a:rPr lang="ru-RU" sz="1600" dirty="0" err="1" smtClean="0">
                <a:ln w="10160">
                  <a:solidFill>
                    <a:schemeClr val="accent1"/>
                  </a:solidFill>
                  <a:prstDash val="solid"/>
                </a:ln>
                <a:solidFill>
                  <a:srgbClr val="FFFFFF"/>
                </a:solidFill>
                <a:effectLst>
                  <a:outerShdw blurRad="38100" dist="32000" dir="5400000" algn="tl">
                    <a:srgbClr val="000000">
                      <a:alpha val="30000"/>
                    </a:srgbClr>
                  </a:outerShdw>
                </a:effectLst>
              </a:rPr>
              <a:t>Горича</a:t>
            </a:r>
            <a:r>
              <a:rPr lang="ru-RU" sz="1600" dirty="0" smtClean="0">
                <a:ln w="10160">
                  <a:solidFill>
                    <a:schemeClr val="accent1"/>
                  </a:solidFill>
                  <a:prstDash val="solid"/>
                </a:ln>
                <a:solidFill>
                  <a:srgbClr val="FFFFFF"/>
                </a:solidFill>
                <a:effectLst>
                  <a:outerShdw blurRad="38100" dist="32000" dir="5400000" algn="tl">
                    <a:srgbClr val="000000">
                      <a:alpha val="30000"/>
                    </a:srgbClr>
                  </a:outerShdw>
                </a:effectLst>
              </a:rPr>
              <a:t> и </a:t>
            </a:r>
            <a:r>
              <a:rPr lang="ru-RU" sz="1600" dirty="0" err="1" smtClean="0">
                <a:ln w="10160">
                  <a:solidFill>
                    <a:schemeClr val="accent1"/>
                  </a:solidFill>
                  <a:prstDash val="solid"/>
                </a:ln>
                <a:solidFill>
                  <a:srgbClr val="FFFFFF"/>
                </a:solidFill>
                <a:effectLst>
                  <a:outerShdw blurRad="38100" dist="32000" dir="5400000" algn="tl">
                    <a:srgbClr val="000000">
                      <a:alpha val="30000"/>
                    </a:srgbClr>
                  </a:outerShdw>
                </a:effectLst>
              </a:rPr>
              <a:t>Хлёстовой</a:t>
            </a:r>
            <a:r>
              <a:rPr lang="ru-RU" sz="1600" dirty="0" smtClean="0">
                <a:ln w="10160">
                  <a:solidFill>
                    <a:schemeClr val="accent1"/>
                  </a:solidFill>
                  <a:prstDash val="solid"/>
                </a:ln>
                <a:solidFill>
                  <a:srgbClr val="FFFFFF"/>
                </a:solidFill>
                <a:effectLst>
                  <a:outerShdw blurRad="38100" dist="32000" dir="5400000" algn="tl">
                    <a:srgbClr val="000000">
                      <a:alpha val="30000"/>
                    </a:srgbClr>
                  </a:outerShdw>
                </a:effectLst>
              </a:rPr>
              <a:t>, </a:t>
            </a:r>
            <a:r>
              <a:rPr lang="ru-RU" sz="1600" dirty="0" err="1" smtClean="0">
                <a:ln w="10160">
                  <a:solidFill>
                    <a:schemeClr val="accent1"/>
                  </a:solidFill>
                  <a:prstDash val="solid"/>
                </a:ln>
                <a:solidFill>
                  <a:srgbClr val="FFFFFF"/>
                </a:solidFill>
                <a:effectLst>
                  <a:outerShdw blurRad="38100" dist="32000" dir="5400000" algn="tl">
                    <a:srgbClr val="000000">
                      <a:alpha val="30000"/>
                    </a:srgbClr>
                  </a:outerShdw>
                </a:effectLst>
              </a:rPr>
              <a:t>и</a:t>
            </a:r>
            <a:r>
              <a:rPr lang="ru-RU" sz="1600" dirty="0" smtClean="0">
                <a:ln w="10160">
                  <a:solidFill>
                    <a:schemeClr val="accent1"/>
                  </a:solidFill>
                  <a:prstDash val="solid"/>
                </a:ln>
                <a:solidFill>
                  <a:srgbClr val="FFFFFF"/>
                </a:solidFill>
                <a:effectLst>
                  <a:outerShdw blurRad="38100" dist="32000" dir="5400000" algn="tl">
                    <a:srgbClr val="000000">
                      <a:alpha val="30000"/>
                    </a:srgbClr>
                  </a:outerShdw>
                </a:effectLst>
              </a:rPr>
              <a:t> в речах самого </a:t>
            </a:r>
            <a:r>
              <a:rPr lang="ru-RU" sz="1600" dirty="0" err="1" smtClean="0">
                <a:ln w="10160">
                  <a:solidFill>
                    <a:schemeClr val="accent1"/>
                  </a:solidFill>
                  <a:prstDash val="solid"/>
                </a:ln>
                <a:solidFill>
                  <a:srgbClr val="FFFFFF"/>
                </a:solidFill>
                <a:effectLst>
                  <a:outerShdw blurRad="38100" dist="32000" dir="5400000" algn="tl">
                    <a:srgbClr val="000000">
                      <a:alpha val="30000"/>
                    </a:srgbClr>
                  </a:outerShdw>
                </a:effectLst>
              </a:rPr>
              <a:t>Загорецкого.Рекомендуя</a:t>
            </a:r>
            <a:r>
              <a:rPr lang="ru-RU" sz="1600" dirty="0" smtClean="0">
                <a:ln w="10160">
                  <a:solidFill>
                    <a:schemeClr val="accent1"/>
                  </a:solidFill>
                  <a:prstDash val="solid"/>
                </a:ln>
                <a:solidFill>
                  <a:srgbClr val="FFFFFF"/>
                </a:solidFill>
                <a:effectLst>
                  <a:outerShdw blurRad="38100" dist="32000" dir="5400000" algn="tl">
                    <a:srgbClr val="000000">
                      <a:alpha val="30000"/>
                    </a:srgbClr>
                  </a:outerShdw>
                </a:effectLst>
              </a:rPr>
              <a:t> </a:t>
            </a:r>
            <a:r>
              <a:rPr lang="ru-RU" sz="1600" dirty="0" err="1" smtClean="0">
                <a:ln w="10160">
                  <a:solidFill>
                    <a:schemeClr val="accent1"/>
                  </a:solidFill>
                  <a:prstDash val="solid"/>
                </a:ln>
                <a:solidFill>
                  <a:srgbClr val="FFFFFF"/>
                </a:solidFill>
                <a:effectLst>
                  <a:outerShdw blurRad="38100" dist="32000" dir="5400000" algn="tl">
                    <a:srgbClr val="000000">
                      <a:alpha val="30000"/>
                    </a:srgbClr>
                  </a:outerShdw>
                </a:effectLst>
              </a:rPr>
              <a:t>Загорецкого</a:t>
            </a:r>
            <a:r>
              <a:rPr lang="ru-RU" sz="1600" dirty="0" smtClean="0">
                <a:ln w="10160">
                  <a:solidFill>
                    <a:schemeClr val="accent1"/>
                  </a:solidFill>
                  <a:prstDash val="solid"/>
                </a:ln>
                <a:solidFill>
                  <a:srgbClr val="FFFFFF"/>
                </a:solidFill>
                <a:effectLst>
                  <a:outerShdw blurRad="38100" dist="32000" dir="5400000" algn="tl">
                    <a:srgbClr val="000000">
                      <a:alpha val="30000"/>
                    </a:srgbClr>
                  </a:outerShdw>
                </a:effectLst>
              </a:rPr>
              <a:t> Чацкому, </a:t>
            </a:r>
            <a:r>
              <a:rPr lang="ru-RU" sz="1600" dirty="0" err="1" smtClean="0">
                <a:ln w="10160">
                  <a:solidFill>
                    <a:schemeClr val="accent1"/>
                  </a:solidFill>
                  <a:prstDash val="solid"/>
                </a:ln>
                <a:solidFill>
                  <a:srgbClr val="FFFFFF"/>
                </a:solidFill>
                <a:effectLst>
                  <a:outerShdw blurRad="38100" dist="32000" dir="5400000" algn="tl">
                    <a:srgbClr val="000000">
                      <a:alpha val="30000"/>
                    </a:srgbClr>
                  </a:outerShdw>
                </a:effectLst>
              </a:rPr>
              <a:t>Горич</a:t>
            </a:r>
            <a:r>
              <a:rPr lang="ru-RU" sz="1600" dirty="0" smtClean="0">
                <a:ln w="10160">
                  <a:solidFill>
                    <a:schemeClr val="accent1"/>
                  </a:solidFill>
                  <a:prstDash val="solid"/>
                </a:ln>
                <a:solidFill>
                  <a:srgbClr val="FFFFFF"/>
                </a:solidFill>
                <a:effectLst>
                  <a:outerShdw blurRad="38100" dist="32000" dir="5400000" algn="tl">
                    <a:srgbClr val="000000">
                      <a:alpha val="30000"/>
                    </a:srgbClr>
                  </a:outerShdw>
                </a:effectLst>
              </a:rPr>
              <a:t> говорит:</a:t>
            </a:r>
          </a:p>
          <a:p>
            <a:pPr algn="r">
              <a:buNone/>
            </a:pPr>
            <a:r>
              <a:rPr lang="ru-RU" sz="1600" dirty="0" smtClean="0">
                <a:ln w="10160">
                  <a:solidFill>
                    <a:schemeClr val="accent1"/>
                  </a:solidFill>
                  <a:prstDash val="solid"/>
                </a:ln>
                <a:solidFill>
                  <a:srgbClr val="FFFFFF"/>
                </a:solidFill>
                <a:effectLst>
                  <a:outerShdw blurRad="38100" dist="32000" dir="5400000" algn="tl">
                    <a:srgbClr val="000000">
                      <a:alpha val="30000"/>
                    </a:srgbClr>
                  </a:outerShdw>
                </a:effectLst>
              </a:rPr>
              <a:t>Человек он светский,</a:t>
            </a:r>
          </a:p>
          <a:p>
            <a:pPr algn="r">
              <a:buNone/>
            </a:pPr>
            <a:r>
              <a:rPr lang="ru-RU" sz="1600" dirty="0" smtClean="0">
                <a:ln w="10160">
                  <a:solidFill>
                    <a:schemeClr val="accent1"/>
                  </a:solidFill>
                  <a:prstDash val="solid"/>
                </a:ln>
                <a:solidFill>
                  <a:srgbClr val="FFFFFF"/>
                </a:solidFill>
                <a:effectLst>
                  <a:outerShdw blurRad="38100" dist="32000" dir="5400000" algn="tl">
                    <a:srgbClr val="000000">
                      <a:alpha val="30000"/>
                    </a:srgbClr>
                  </a:outerShdw>
                </a:effectLst>
              </a:rPr>
              <a:t>Отъявленный мошенник, плут:</a:t>
            </a:r>
          </a:p>
          <a:p>
            <a:pPr algn="r">
              <a:buNone/>
            </a:pPr>
            <a:r>
              <a:rPr lang="ru-RU" sz="1600" dirty="0" smtClean="0">
                <a:ln w="10160">
                  <a:solidFill>
                    <a:schemeClr val="accent1"/>
                  </a:solidFill>
                  <a:prstDash val="solid"/>
                </a:ln>
                <a:solidFill>
                  <a:srgbClr val="FFFFFF"/>
                </a:solidFill>
                <a:effectLst>
                  <a:outerShdw blurRad="38100" dist="32000" dir="5400000" algn="tl">
                    <a:srgbClr val="000000">
                      <a:alpha val="30000"/>
                    </a:srgbClr>
                  </a:outerShdw>
                </a:effectLst>
              </a:rPr>
              <a:t>Антон </a:t>
            </a:r>
            <a:r>
              <a:rPr lang="ru-RU" sz="1600" dirty="0" err="1" smtClean="0">
                <a:ln w="10160">
                  <a:solidFill>
                    <a:schemeClr val="accent1"/>
                  </a:solidFill>
                  <a:prstDash val="solid"/>
                </a:ln>
                <a:solidFill>
                  <a:srgbClr val="FFFFFF"/>
                </a:solidFill>
                <a:effectLst>
                  <a:outerShdw blurRad="38100" dist="32000" dir="5400000" algn="tl">
                    <a:srgbClr val="000000">
                      <a:alpha val="30000"/>
                    </a:srgbClr>
                  </a:outerShdw>
                </a:effectLst>
              </a:rPr>
              <a:t>Антоныч</a:t>
            </a:r>
            <a:r>
              <a:rPr lang="ru-RU" sz="1600" dirty="0" smtClean="0">
                <a:ln w="10160">
                  <a:solidFill>
                    <a:schemeClr val="accent1"/>
                  </a:solidFill>
                  <a:prstDash val="solid"/>
                </a:ln>
                <a:solidFill>
                  <a:srgbClr val="FFFFFF"/>
                </a:solidFill>
                <a:effectLst>
                  <a:outerShdw blurRad="38100" dist="32000" dir="5400000" algn="tl">
                    <a:srgbClr val="000000">
                      <a:alpha val="30000"/>
                    </a:srgbClr>
                  </a:outerShdw>
                </a:effectLst>
              </a:rPr>
              <a:t> </a:t>
            </a:r>
            <a:r>
              <a:rPr lang="ru-RU" sz="1600" dirty="0" err="1" smtClean="0">
                <a:ln w="10160">
                  <a:solidFill>
                    <a:schemeClr val="accent1"/>
                  </a:solidFill>
                  <a:prstDash val="solid"/>
                </a:ln>
                <a:solidFill>
                  <a:srgbClr val="FFFFFF"/>
                </a:solidFill>
                <a:effectLst>
                  <a:outerShdw blurRad="38100" dist="32000" dir="5400000" algn="tl">
                    <a:srgbClr val="000000">
                      <a:alpha val="30000"/>
                    </a:srgbClr>
                  </a:outerShdw>
                </a:effectLst>
              </a:rPr>
              <a:t>Загорецкий</a:t>
            </a:r>
            <a:r>
              <a:rPr lang="ru-RU" sz="1600" dirty="0" smtClean="0">
                <a:ln w="10160">
                  <a:solidFill>
                    <a:schemeClr val="accent1"/>
                  </a:solidFill>
                  <a:prstDash val="solid"/>
                </a:ln>
                <a:solidFill>
                  <a:srgbClr val="FFFFFF"/>
                </a:solidFill>
                <a:effectLst>
                  <a:outerShdw blurRad="38100" dist="32000" dir="5400000" algn="tl">
                    <a:srgbClr val="000000">
                      <a:alpha val="30000"/>
                    </a:srgbClr>
                  </a:outerShdw>
                </a:effectLst>
              </a:rPr>
              <a:t>,</a:t>
            </a:r>
          </a:p>
          <a:p>
            <a:pPr algn="r">
              <a:buNone/>
            </a:pPr>
            <a:r>
              <a:rPr lang="ru-RU" sz="1600" dirty="0" smtClean="0">
                <a:ln w="10160">
                  <a:solidFill>
                    <a:schemeClr val="accent1"/>
                  </a:solidFill>
                  <a:prstDash val="solid"/>
                </a:ln>
                <a:solidFill>
                  <a:srgbClr val="FFFFFF"/>
                </a:solidFill>
                <a:effectLst>
                  <a:outerShdw blurRad="38100" dist="32000" dir="5400000" algn="tl">
                    <a:srgbClr val="000000">
                      <a:alpha val="30000"/>
                    </a:srgbClr>
                  </a:outerShdw>
                </a:effectLst>
              </a:rPr>
              <a:t>При нём остерегись, переносить горазд,</a:t>
            </a:r>
          </a:p>
          <a:p>
            <a:pPr algn="r">
              <a:buNone/>
            </a:pPr>
            <a:r>
              <a:rPr lang="ru-RU" sz="1600" dirty="0" smtClean="0">
                <a:ln w="10160">
                  <a:solidFill>
                    <a:schemeClr val="accent1"/>
                  </a:solidFill>
                  <a:prstDash val="solid"/>
                </a:ln>
                <a:solidFill>
                  <a:srgbClr val="FFFFFF"/>
                </a:solidFill>
                <a:effectLst>
                  <a:outerShdw blurRad="38100" dist="32000" dir="5400000" algn="tl">
                    <a:srgbClr val="000000">
                      <a:alpha val="30000"/>
                    </a:srgbClr>
                  </a:outerShdw>
                </a:effectLst>
              </a:rPr>
              <a:t>И в карты не садись: продаст!</a:t>
            </a:r>
          </a:p>
        </p:txBody>
      </p:sp>
      <p:sp>
        <p:nvSpPr>
          <p:cNvPr id="4" name="Прямоугольник 3"/>
          <p:cNvSpPr/>
          <p:nvPr/>
        </p:nvSpPr>
        <p:spPr>
          <a:xfrm>
            <a:off x="4588768" y="2852936"/>
            <a:ext cx="4572000" cy="3693319"/>
          </a:xfrm>
          <a:prstGeom prst="rect">
            <a:avLst/>
          </a:prstGeom>
        </p:spPr>
        <p:txBody>
          <a:bodyPr>
            <a:spAutoFit/>
          </a:bodyPr>
          <a:lstStyle/>
          <a:p>
            <a:pPr algn="ctr">
              <a:buNone/>
            </a:pPr>
            <a:r>
              <a:rPr lang="ru-RU" dirty="0">
                <a:ln w="10160">
                  <a:solidFill>
                    <a:schemeClr val="accent1"/>
                  </a:solidFill>
                  <a:prstDash val="solid"/>
                </a:ln>
                <a:solidFill>
                  <a:srgbClr val="FFFFFF"/>
                </a:solidFill>
                <a:effectLst>
                  <a:outerShdw blurRad="38100" dist="32000" dir="5400000" algn="tl">
                    <a:srgbClr val="000000">
                      <a:alpha val="30000"/>
                    </a:srgbClr>
                  </a:outerShdw>
                </a:effectLst>
              </a:rPr>
              <a:t>Эту характеристику </a:t>
            </a:r>
            <a:r>
              <a:rPr lang="ru-RU" dirty="0" err="1">
                <a:ln w="10160">
                  <a:solidFill>
                    <a:schemeClr val="accent1"/>
                  </a:solidFill>
                  <a:prstDash val="solid"/>
                </a:ln>
                <a:solidFill>
                  <a:srgbClr val="FFFFFF"/>
                </a:solidFill>
                <a:effectLst>
                  <a:outerShdw blurRad="38100" dist="32000" dir="5400000" algn="tl">
                    <a:srgbClr val="000000">
                      <a:alpha val="30000"/>
                    </a:srgbClr>
                  </a:outerShdw>
                </a:effectLst>
              </a:rPr>
              <a:t>Загорецкого</a:t>
            </a:r>
            <a:r>
              <a:rPr lang="ru-RU" dirty="0">
                <a:ln w="10160">
                  <a:solidFill>
                    <a:schemeClr val="accent1"/>
                  </a:solidFill>
                  <a:prstDash val="solid"/>
                </a:ln>
                <a:solidFill>
                  <a:srgbClr val="FFFFFF"/>
                </a:solidFill>
                <a:effectLst>
                  <a:outerShdw blurRad="38100" dist="32000" dir="5400000" algn="tl">
                    <a:srgbClr val="000000">
                      <a:alpha val="30000"/>
                    </a:srgbClr>
                  </a:outerShdw>
                </a:effectLst>
              </a:rPr>
              <a:t> подтверждает и </a:t>
            </a:r>
            <a:r>
              <a:rPr lang="ru-RU" dirty="0" err="1">
                <a:ln w="10160">
                  <a:solidFill>
                    <a:schemeClr val="accent1"/>
                  </a:solidFill>
                  <a:prstDash val="solid"/>
                </a:ln>
                <a:solidFill>
                  <a:srgbClr val="FFFFFF"/>
                </a:solidFill>
                <a:effectLst>
                  <a:outerShdw blurRad="38100" dist="32000" dir="5400000" algn="tl">
                    <a:srgbClr val="000000">
                      <a:alpha val="30000"/>
                    </a:srgbClr>
                  </a:outerShdw>
                </a:effectLst>
              </a:rPr>
              <a:t>Хлёстова</a:t>
            </a:r>
            <a:r>
              <a:rPr lang="ru-RU" dirty="0">
                <a:ln w="10160">
                  <a:solidFill>
                    <a:schemeClr val="accent1"/>
                  </a:solidFill>
                  <a:prstDash val="solid"/>
                </a:ln>
                <a:solidFill>
                  <a:srgbClr val="FFFFFF"/>
                </a:solidFill>
                <a:effectLst>
                  <a:outerShdw blurRad="38100" dist="32000" dir="5400000" algn="tl">
                    <a:srgbClr val="000000">
                      <a:alpha val="30000"/>
                    </a:srgbClr>
                  </a:outerShdw>
                </a:effectLst>
              </a:rPr>
              <a:t>:</a:t>
            </a:r>
          </a:p>
          <a:p>
            <a:pPr algn="ctr">
              <a:buNone/>
            </a:pPr>
            <a:r>
              <a:rPr lang="ru-RU" dirty="0">
                <a:ln w="10160">
                  <a:solidFill>
                    <a:schemeClr val="accent1"/>
                  </a:solidFill>
                  <a:prstDash val="solid"/>
                </a:ln>
                <a:solidFill>
                  <a:srgbClr val="FFFFFF"/>
                </a:solidFill>
                <a:effectLst>
                  <a:outerShdw blurRad="38100" dist="32000" dir="5400000" algn="tl">
                    <a:srgbClr val="000000">
                      <a:alpha val="30000"/>
                    </a:srgbClr>
                  </a:outerShdw>
                </a:effectLst>
              </a:rPr>
              <a:t>Лгунишка он, картёжник, вор.</a:t>
            </a:r>
          </a:p>
          <a:p>
            <a:pPr algn="ctr">
              <a:buNone/>
            </a:pPr>
            <a:r>
              <a:rPr lang="ru-RU" dirty="0">
                <a:ln w="10160">
                  <a:solidFill>
                    <a:schemeClr val="accent1"/>
                  </a:solidFill>
                  <a:prstDash val="solid"/>
                </a:ln>
                <a:solidFill>
                  <a:srgbClr val="FFFFFF"/>
                </a:solidFill>
                <a:effectLst>
                  <a:outerShdw blurRad="38100" dist="32000" dir="5400000" algn="tl">
                    <a:srgbClr val="000000">
                      <a:alpha val="30000"/>
                    </a:srgbClr>
                  </a:outerShdw>
                </a:effectLst>
              </a:rPr>
              <a:t>Не лишено основания мнение, что </a:t>
            </a:r>
            <a:r>
              <a:rPr lang="ru-RU" dirty="0" err="1">
                <a:ln w="10160">
                  <a:solidFill>
                    <a:schemeClr val="accent1"/>
                  </a:solidFill>
                  <a:prstDash val="solid"/>
                </a:ln>
                <a:solidFill>
                  <a:srgbClr val="FFFFFF"/>
                </a:solidFill>
                <a:effectLst>
                  <a:outerShdw blurRad="38100" dist="32000" dir="5400000" algn="tl">
                    <a:srgbClr val="000000">
                      <a:alpha val="30000"/>
                    </a:srgbClr>
                  </a:outerShdw>
                </a:effectLst>
              </a:rPr>
              <a:t>Загорецкий</a:t>
            </a:r>
            <a:r>
              <a:rPr lang="ru-RU" dirty="0">
                <a:ln w="10160">
                  <a:solidFill>
                    <a:schemeClr val="accent1"/>
                  </a:solidFill>
                  <a:prstDash val="solid"/>
                </a:ln>
                <a:solidFill>
                  <a:srgbClr val="FFFFFF"/>
                </a:solidFill>
                <a:effectLst>
                  <a:outerShdw blurRad="38100" dist="32000" dir="5400000" algn="tl">
                    <a:srgbClr val="000000">
                      <a:alpha val="30000"/>
                    </a:srgbClr>
                  </a:outerShdw>
                </a:effectLst>
              </a:rPr>
              <a:t> — ≪человек, близкий к политическому сыску≫. Недаром </a:t>
            </a:r>
            <a:r>
              <a:rPr lang="ru-RU" dirty="0" err="1">
                <a:ln w="10160">
                  <a:solidFill>
                    <a:schemeClr val="accent1"/>
                  </a:solidFill>
                  <a:prstDash val="solid"/>
                </a:ln>
                <a:solidFill>
                  <a:srgbClr val="FFFFFF"/>
                </a:solidFill>
                <a:effectLst>
                  <a:outerShdw blurRad="38100" dist="32000" dir="5400000" algn="tl">
                    <a:srgbClr val="000000">
                      <a:alpha val="30000"/>
                    </a:srgbClr>
                  </a:outerShdw>
                </a:effectLst>
              </a:rPr>
              <a:t>Загорецкий</a:t>
            </a:r>
            <a:r>
              <a:rPr lang="ru-RU" dirty="0">
                <a:ln w="10160">
                  <a:solidFill>
                    <a:schemeClr val="accent1"/>
                  </a:solidFill>
                  <a:prstDash val="solid"/>
                </a:ln>
                <a:solidFill>
                  <a:srgbClr val="FFFFFF"/>
                </a:solidFill>
                <a:effectLst>
                  <a:outerShdw blurRad="38100" dist="32000" dir="5400000" algn="tl">
                    <a:srgbClr val="000000">
                      <a:alpha val="30000"/>
                    </a:srgbClr>
                  </a:outerShdw>
                </a:effectLst>
              </a:rPr>
              <a:t> говорит: что если бы он был назначен цензором, то налёг бы на </a:t>
            </a:r>
            <a:r>
              <a:rPr lang="ru-RU" dirty="0" err="1">
                <a:ln w="10160">
                  <a:solidFill>
                    <a:schemeClr val="accent1"/>
                  </a:solidFill>
                  <a:prstDash val="solid"/>
                </a:ln>
                <a:solidFill>
                  <a:srgbClr val="FFFFFF"/>
                </a:solidFill>
                <a:effectLst>
                  <a:outerShdw blurRad="38100" dist="32000" dir="5400000" algn="tl">
                    <a:srgbClr val="000000">
                      <a:alpha val="30000"/>
                    </a:srgbClr>
                  </a:outerShdw>
                </a:effectLst>
              </a:rPr>
              <a:t>басни,где</a:t>
            </a:r>
            <a:endParaRPr lang="ru-RU" dirty="0">
              <a:ln w="10160">
                <a:solidFill>
                  <a:schemeClr val="accent1"/>
                </a:solidFill>
                <a:prstDash val="solid"/>
              </a:ln>
              <a:solidFill>
                <a:srgbClr val="FFFFFF"/>
              </a:solidFill>
              <a:effectLst>
                <a:outerShdw blurRad="38100" dist="32000" dir="5400000" algn="tl">
                  <a:srgbClr val="000000">
                    <a:alpha val="30000"/>
                  </a:srgbClr>
                </a:outerShdw>
              </a:effectLst>
            </a:endParaRPr>
          </a:p>
          <a:p>
            <a:pPr algn="ctr">
              <a:buNone/>
            </a:pPr>
            <a:r>
              <a:rPr lang="ru-RU" dirty="0">
                <a:ln w="10160">
                  <a:solidFill>
                    <a:schemeClr val="accent1"/>
                  </a:solidFill>
                  <a:prstDash val="solid"/>
                </a:ln>
                <a:solidFill>
                  <a:srgbClr val="FFFFFF"/>
                </a:solidFill>
                <a:effectLst>
                  <a:outerShdw blurRad="38100" dist="32000" dir="5400000" algn="tl">
                    <a:srgbClr val="000000">
                      <a:alpha val="30000"/>
                    </a:srgbClr>
                  </a:outerShdw>
                </a:effectLst>
              </a:rPr>
              <a:t>Насмешки вечные над львами! над орлами!</a:t>
            </a:r>
          </a:p>
          <a:p>
            <a:pPr algn="ctr">
              <a:buNone/>
            </a:pPr>
            <a:r>
              <a:rPr lang="ru-RU" dirty="0">
                <a:ln w="10160">
                  <a:solidFill>
                    <a:schemeClr val="accent1"/>
                  </a:solidFill>
                  <a:prstDash val="solid"/>
                </a:ln>
                <a:solidFill>
                  <a:srgbClr val="FFFFFF"/>
                </a:solidFill>
                <a:effectLst>
                  <a:outerShdw blurRad="38100" dist="32000" dir="5400000" algn="tl">
                    <a:srgbClr val="000000">
                      <a:alpha val="30000"/>
                    </a:srgbClr>
                  </a:outerShdw>
                </a:effectLst>
              </a:rPr>
              <a:t>Кто что ни говори:</a:t>
            </a:r>
          </a:p>
          <a:p>
            <a:pPr algn="ctr">
              <a:buNone/>
            </a:pPr>
            <a:r>
              <a:rPr lang="ru-RU" dirty="0">
                <a:ln w="10160">
                  <a:solidFill>
                    <a:schemeClr val="accent1"/>
                  </a:solidFill>
                  <a:prstDash val="solid"/>
                </a:ln>
                <a:solidFill>
                  <a:srgbClr val="FFFFFF"/>
                </a:solidFill>
                <a:effectLst>
                  <a:outerShdw blurRad="38100" dist="32000" dir="5400000" algn="tl">
                    <a:srgbClr val="000000">
                      <a:alpha val="30000"/>
                    </a:srgbClr>
                  </a:outerShdw>
                </a:effectLst>
              </a:rPr>
              <a:t>Хотя животные, а всё-таки цари</a:t>
            </a:r>
            <a:r>
              <a:rPr lang="ru-RU" sz="1600" dirty="0">
                <a:ln w="10160">
                  <a:solidFill>
                    <a:schemeClr val="accent1"/>
                  </a:solidFill>
                  <a:prstDash val="solid"/>
                </a:ln>
                <a:solidFill>
                  <a:srgbClr val="FFFFFF"/>
                </a:solidFill>
                <a:effectLst>
                  <a:outerShdw blurRad="38100" dist="32000" dir="5400000" algn="tl">
                    <a:srgbClr val="000000">
                      <a:alpha val="30000"/>
                    </a:srgbClr>
                  </a:outerShdw>
                </a:effectLst>
              </a:rPr>
              <a:t>.</a:t>
            </a:r>
          </a:p>
        </p:txBody>
      </p:sp>
      <p:pic>
        <p:nvPicPr>
          <p:cNvPr id="8195" name="Picture 3" descr="F:\images (2).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71600" y="1844824"/>
            <a:ext cx="3362672" cy="4588646"/>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5121"/>
            <a:ext cx="8229600" cy="811591"/>
          </a:xfrm>
        </p:spPr>
        <p:txBody>
          <a:bodyPr/>
          <a:lstStyle/>
          <a:p>
            <a:pPr algn="ctr"/>
            <a:r>
              <a:rPr lang="ru-RU" dirty="0" smtClean="0"/>
              <a:t>Определение.</a:t>
            </a:r>
            <a:endParaRPr lang="ru-RU" dirty="0"/>
          </a:p>
        </p:txBody>
      </p:sp>
      <p:sp>
        <p:nvSpPr>
          <p:cNvPr id="3" name="Содержимое 2"/>
          <p:cNvSpPr>
            <a:spLocks noGrp="1"/>
          </p:cNvSpPr>
          <p:nvPr>
            <p:ph idx="1"/>
          </p:nvPr>
        </p:nvSpPr>
        <p:spPr>
          <a:xfrm>
            <a:off x="27175" y="764704"/>
            <a:ext cx="9036496" cy="6093296"/>
          </a:xfrm>
        </p:spPr>
        <p:txBody>
          <a:bodyPr>
            <a:noAutofit/>
          </a:bodyPr>
          <a:lstStyle/>
          <a:p>
            <a:pPr algn="ctr">
              <a:buNone/>
            </a:pPr>
            <a:r>
              <a:rPr lang="ru-RU" sz="2700" b="1" dirty="0" smtClean="0">
                <a:solidFill>
                  <a:schemeClr val="accent2">
                    <a:lumMod val="20000"/>
                    <a:lumOff val="80000"/>
                  </a:schemeClr>
                </a:solidFill>
              </a:rPr>
              <a:t>Речевая характеристика</a:t>
            </a:r>
            <a:r>
              <a:rPr lang="ru-RU" sz="2700" dirty="0" smtClean="0">
                <a:solidFill>
                  <a:schemeClr val="accent1">
                    <a:lumMod val="60000"/>
                    <a:lumOff val="40000"/>
                  </a:schemeClr>
                </a:solidFill>
              </a:rPr>
              <a:t>(речевой портрет) -подбор особых для каждого действующего        лица литературного произведения слов и выражений как средство художественного изображения     персонажей. В одних случаях для этой цели используются          слова и синтаксические конструкции книжной речи, в других средством речевой характеристики служат      просторечная лексика, необработанный синтаксис и т. д., а также излюбленные “словечки” и обороты речи</a:t>
            </a:r>
            <a:r>
              <a:rPr lang="ru-RU" sz="2700" dirty="0">
                <a:solidFill>
                  <a:schemeClr val="accent1">
                    <a:lumMod val="60000"/>
                    <a:lumOff val="40000"/>
                  </a:schemeClr>
                </a:solidFill>
              </a:rPr>
              <a:t>.</a:t>
            </a:r>
            <a:endParaRPr lang="ru-RU" sz="27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139952" y="188640"/>
            <a:ext cx="4546848" cy="6266168"/>
          </a:xfrm>
        </p:spPr>
        <p:txBody>
          <a:bodyPr>
            <a:normAutofit fontScale="70000" lnSpcReduction="20000"/>
          </a:bodyPr>
          <a:lstStyle/>
          <a:p>
            <a:pPr algn="ctr">
              <a:buNone/>
            </a:pPr>
            <a:r>
              <a:rPr lang="ru-RU" sz="3200" dirty="0">
                <a:ln w="10160">
                  <a:solidFill>
                    <a:schemeClr val="accent1"/>
                  </a:solidFill>
                  <a:prstDash val="solid"/>
                </a:ln>
                <a:solidFill>
                  <a:srgbClr val="FFFFFF"/>
                </a:solidFill>
                <a:effectLst>
                  <a:outerShdw blurRad="38100" dist="32000" dir="5400000" algn="tl">
                    <a:srgbClr val="000000">
                      <a:alpha val="30000"/>
                    </a:srgbClr>
                  </a:outerShdw>
                </a:effectLst>
              </a:rPr>
              <a:t>Говорит </a:t>
            </a:r>
            <a:r>
              <a:rPr lang="ru-RU" sz="3200" dirty="0" err="1">
                <a:ln w="10160">
                  <a:solidFill>
                    <a:schemeClr val="accent1"/>
                  </a:solidFill>
                  <a:prstDash val="solid"/>
                </a:ln>
                <a:solidFill>
                  <a:srgbClr val="FFFFFF"/>
                </a:solidFill>
                <a:effectLst>
                  <a:outerShdw blurRad="38100" dist="32000" dir="5400000" algn="tl">
                    <a:srgbClr val="000000">
                      <a:alpha val="30000"/>
                    </a:srgbClr>
                  </a:outerShdw>
                </a:effectLst>
              </a:rPr>
              <a:t>Загорецкий</a:t>
            </a:r>
            <a:r>
              <a:rPr lang="ru-RU" sz="3200" dirty="0">
                <a:ln w="10160">
                  <a:solidFill>
                    <a:schemeClr val="accent1"/>
                  </a:solidFill>
                  <a:prstDash val="solid"/>
                </a:ln>
                <a:solidFill>
                  <a:srgbClr val="FFFFFF"/>
                </a:solidFill>
                <a:effectLst>
                  <a:outerShdw blurRad="38100" dist="32000" dir="5400000" algn="tl">
                    <a:srgbClr val="000000">
                      <a:alpha val="30000"/>
                    </a:srgbClr>
                  </a:outerShdw>
                </a:effectLst>
              </a:rPr>
              <a:t> стремительно, с ≪жаром≫, всё невероятно преувеличивая, быстро подхватывая сплетню и раздувая </a:t>
            </a:r>
            <a:r>
              <a:rPr lang="ru-RU" sz="3200" dirty="0" err="1">
                <a:ln w="10160">
                  <a:solidFill>
                    <a:schemeClr val="accent1"/>
                  </a:solidFill>
                  <a:prstDash val="solid"/>
                </a:ln>
                <a:solidFill>
                  <a:srgbClr val="FFFFFF"/>
                </a:solidFill>
                <a:effectLst>
                  <a:outerShdw blurRad="38100" dist="32000" dir="5400000" algn="tl">
                    <a:srgbClr val="000000">
                      <a:alpha val="30000"/>
                    </a:srgbClr>
                  </a:outerShdw>
                </a:effectLst>
              </a:rPr>
              <a:t>её.На</a:t>
            </a:r>
            <a:r>
              <a:rPr lang="ru-RU" sz="3200" dirty="0">
                <a:ln w="10160">
                  <a:solidFill>
                    <a:schemeClr val="accent1"/>
                  </a:solidFill>
                  <a:prstDash val="solid"/>
                </a:ln>
                <a:solidFill>
                  <a:srgbClr val="FFFFFF"/>
                </a:solidFill>
                <a:effectLst>
                  <a:outerShdw blurRad="38100" dist="32000" dir="5400000" algn="tl">
                    <a:srgbClr val="000000">
                      <a:alpha val="30000"/>
                    </a:srgbClr>
                  </a:outerShdw>
                </a:effectLst>
              </a:rPr>
              <a:t> резкие отзывы о нём не обижается, сводя всё к шутке. На язвительный отзыв </a:t>
            </a:r>
            <a:r>
              <a:rPr lang="ru-RU" sz="3200" dirty="0" err="1">
                <a:ln w="10160">
                  <a:solidFill>
                    <a:schemeClr val="accent1"/>
                  </a:solidFill>
                  <a:prstDash val="solid"/>
                </a:ln>
                <a:solidFill>
                  <a:srgbClr val="FFFFFF"/>
                </a:solidFill>
                <a:effectLst>
                  <a:outerShdw blurRad="38100" dist="32000" dir="5400000" algn="tl">
                    <a:srgbClr val="000000">
                      <a:alpha val="30000"/>
                    </a:srgbClr>
                  </a:outerShdw>
                </a:effectLst>
              </a:rPr>
              <a:t>Горича</a:t>
            </a:r>
            <a:r>
              <a:rPr lang="ru-RU" sz="3200" dirty="0">
                <a:ln w="10160">
                  <a:solidFill>
                    <a:schemeClr val="accent1"/>
                  </a:solidFill>
                  <a:prstDash val="solid"/>
                </a:ln>
                <a:solidFill>
                  <a:srgbClr val="FFFFFF"/>
                </a:solidFill>
                <a:effectLst>
                  <a:outerShdw blurRad="38100" dist="32000" dir="5400000" algn="tl">
                    <a:srgbClr val="000000">
                      <a:alpha val="30000"/>
                    </a:srgbClr>
                  </a:outerShdw>
                </a:effectLst>
              </a:rPr>
              <a:t> отвечает: ≪Оригинал, брюзглив, а без малейшей злобы≫. ≪Мастер услужить≫, </a:t>
            </a:r>
            <a:r>
              <a:rPr lang="ru-RU" sz="3200" dirty="0" err="1">
                <a:ln w="10160">
                  <a:solidFill>
                    <a:schemeClr val="accent1"/>
                  </a:solidFill>
                  <a:prstDash val="solid"/>
                </a:ln>
                <a:solidFill>
                  <a:srgbClr val="FFFFFF"/>
                </a:solidFill>
                <a:effectLst>
                  <a:outerShdw blurRad="38100" dist="32000" dir="5400000" algn="tl">
                    <a:srgbClr val="000000">
                      <a:alpha val="30000"/>
                    </a:srgbClr>
                  </a:outerShdw>
                </a:effectLst>
              </a:rPr>
              <a:t>Загорецкий</a:t>
            </a:r>
            <a:r>
              <a:rPr lang="ru-RU" sz="3200" dirty="0">
                <a:ln w="10160">
                  <a:solidFill>
                    <a:schemeClr val="accent1"/>
                  </a:solidFill>
                  <a:prstDash val="solid"/>
                </a:ln>
                <a:solidFill>
                  <a:srgbClr val="FFFFFF"/>
                </a:solidFill>
                <a:effectLst>
                  <a:outerShdw blurRad="38100" dist="32000" dir="5400000" algn="tl">
                    <a:srgbClr val="000000">
                      <a:alpha val="30000"/>
                    </a:srgbClr>
                  </a:outerShdw>
                </a:effectLst>
              </a:rPr>
              <a:t>, несмотря</a:t>
            </a:r>
          </a:p>
          <a:p>
            <a:pPr algn="ctr">
              <a:buNone/>
            </a:pPr>
            <a:r>
              <a:rPr lang="ru-RU" sz="3200" dirty="0">
                <a:ln w="10160">
                  <a:solidFill>
                    <a:schemeClr val="accent1"/>
                  </a:solidFill>
                  <a:prstDash val="solid"/>
                </a:ln>
                <a:solidFill>
                  <a:srgbClr val="FFFFFF"/>
                </a:solidFill>
                <a:effectLst>
                  <a:outerShdw blurRad="38100" dist="32000" dir="5400000" algn="tl">
                    <a:srgbClr val="000000">
                      <a:alpha val="30000"/>
                    </a:srgbClr>
                  </a:outerShdw>
                </a:effectLst>
              </a:rPr>
              <a:t>на свои отрицательные качества, всюду принят, вхож в дворянские</a:t>
            </a:r>
          </a:p>
          <a:p>
            <a:pPr algn="ctr">
              <a:buNone/>
            </a:pPr>
            <a:r>
              <a:rPr lang="ru-RU" sz="3200" dirty="0">
                <a:ln w="10160">
                  <a:solidFill>
                    <a:schemeClr val="accent1"/>
                  </a:solidFill>
                  <a:prstDash val="solid"/>
                </a:ln>
                <a:solidFill>
                  <a:srgbClr val="FFFFFF"/>
                </a:solidFill>
                <a:effectLst>
                  <a:outerShdw blurRad="38100" dist="32000" dir="5400000" algn="tl">
                    <a:srgbClr val="000000">
                      <a:alpha val="30000"/>
                    </a:srgbClr>
                  </a:outerShdw>
                </a:effectLst>
              </a:rPr>
              <a:t>дома Москвы. Недаром </a:t>
            </a:r>
            <a:r>
              <a:rPr lang="ru-RU" sz="3200" dirty="0" err="1">
                <a:ln w="10160">
                  <a:solidFill>
                    <a:schemeClr val="accent1"/>
                  </a:solidFill>
                  <a:prstDash val="solid"/>
                </a:ln>
                <a:solidFill>
                  <a:srgbClr val="FFFFFF"/>
                </a:solidFill>
                <a:effectLst>
                  <a:outerShdw blurRad="38100" dist="32000" dir="5400000" algn="tl">
                    <a:srgbClr val="000000">
                      <a:alpha val="30000"/>
                    </a:srgbClr>
                  </a:outerShdw>
                </a:effectLst>
              </a:rPr>
              <a:t>Горич</a:t>
            </a:r>
            <a:r>
              <a:rPr lang="ru-RU" sz="3200" dirty="0">
                <a:ln w="10160">
                  <a:solidFill>
                    <a:schemeClr val="accent1"/>
                  </a:solidFill>
                  <a:prstDash val="solid"/>
                </a:ln>
                <a:solidFill>
                  <a:srgbClr val="FFFFFF"/>
                </a:solidFill>
                <a:effectLst>
                  <a:outerShdw blurRad="38100" dist="32000" dir="5400000" algn="tl">
                    <a:srgbClr val="000000">
                      <a:alpha val="30000"/>
                    </a:srgbClr>
                  </a:outerShdw>
                </a:effectLst>
              </a:rPr>
              <a:t> говорит: ≪У нас везде ругают,</a:t>
            </a:r>
          </a:p>
          <a:p>
            <a:pPr algn="ctr">
              <a:buNone/>
            </a:pPr>
            <a:r>
              <a:rPr lang="ru-RU" sz="3200" dirty="0">
                <a:ln w="10160">
                  <a:solidFill>
                    <a:schemeClr val="accent1"/>
                  </a:solidFill>
                  <a:prstDash val="solid"/>
                </a:ln>
                <a:solidFill>
                  <a:srgbClr val="FFFFFF"/>
                </a:solidFill>
                <a:effectLst>
                  <a:outerShdw blurRad="38100" dist="32000" dir="5400000" algn="tl">
                    <a:srgbClr val="000000">
                      <a:alpha val="30000"/>
                    </a:srgbClr>
                  </a:outerShdw>
                </a:effectLst>
              </a:rPr>
              <a:t>а всюду принимают≫.</a:t>
            </a:r>
          </a:p>
        </p:txBody>
      </p:sp>
      <p:pic>
        <p:nvPicPr>
          <p:cNvPr id="9218" name="Picture 2" descr="F:\images (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3528" y="1196752"/>
            <a:ext cx="4153964" cy="458100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385282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Репетилов.</a:t>
            </a:r>
            <a:endParaRPr lang="ru-RU" dirty="0"/>
          </a:p>
        </p:txBody>
      </p:sp>
      <p:sp>
        <p:nvSpPr>
          <p:cNvPr id="3" name="Содержимое 2"/>
          <p:cNvSpPr>
            <a:spLocks noGrp="1"/>
          </p:cNvSpPr>
          <p:nvPr>
            <p:ph idx="1"/>
          </p:nvPr>
        </p:nvSpPr>
        <p:spPr/>
        <p:txBody>
          <a:bodyPr/>
          <a:lstStyle/>
          <a:p>
            <a:endParaRPr lang="ru-RU"/>
          </a:p>
        </p:txBody>
      </p:sp>
      <p:pic>
        <p:nvPicPr>
          <p:cNvPr id="38914" name="Picture 2" descr="Константин Александрович Зубов в роли Репетилова"/>
          <p:cNvPicPr>
            <a:picLocks noChangeAspect="1" noChangeArrowheads="1"/>
          </p:cNvPicPr>
          <p:nvPr/>
        </p:nvPicPr>
        <p:blipFill>
          <a:blip r:embed="rId2" cstate="print"/>
          <a:srcRect/>
          <a:stretch>
            <a:fillRect/>
          </a:stretch>
        </p:blipFill>
        <p:spPr bwMode="auto">
          <a:xfrm>
            <a:off x="2643174" y="1500174"/>
            <a:ext cx="3705225" cy="5143501"/>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582594"/>
          </a:xfrm>
        </p:spPr>
        <p:txBody>
          <a:bodyPr>
            <a:normAutofit fontScale="90000"/>
          </a:bodyPr>
          <a:lstStyle/>
          <a:p>
            <a:endParaRPr lang="ru-RU" dirty="0"/>
          </a:p>
        </p:txBody>
      </p:sp>
      <p:sp>
        <p:nvSpPr>
          <p:cNvPr id="3" name="Содержимое 2"/>
          <p:cNvSpPr>
            <a:spLocks noGrp="1"/>
          </p:cNvSpPr>
          <p:nvPr>
            <p:ph idx="1"/>
          </p:nvPr>
        </p:nvSpPr>
        <p:spPr>
          <a:xfrm>
            <a:off x="457200" y="714356"/>
            <a:ext cx="8229600" cy="6000792"/>
          </a:xfrm>
        </p:spPr>
        <p:txBody>
          <a:bodyPr>
            <a:noAutofit/>
          </a:bodyPr>
          <a:lstStyle/>
          <a:p>
            <a:pPr algn="ctr">
              <a:buNone/>
            </a:pPr>
            <a:r>
              <a:rPr lang="ru-RU" sz="1600" dirty="0" smtClean="0">
                <a:ln w="10160">
                  <a:solidFill>
                    <a:schemeClr val="accent1"/>
                  </a:solidFill>
                  <a:prstDash val="solid"/>
                </a:ln>
                <a:solidFill>
                  <a:srgbClr val="FFFFFF"/>
                </a:solidFill>
                <a:effectLst>
                  <a:outerShdw blurRad="38100" dist="32000" dir="5400000" algn="tl">
                    <a:srgbClr val="000000">
                      <a:alpha val="30000"/>
                    </a:srgbClr>
                  </a:outerShdw>
                </a:effectLst>
              </a:rPr>
              <a:t>В письме к А. А. Бестужеву-Марлинскому (писателю-декабристу) Пушкин писал: ≪Кстати, что такое Репетилов? В нём 2, 3,10 характеров≫. Пушкин отмечает в нём и глупость, и смирение, и ветреность, и простодушие. К этому можно прибавить необычайную общительность, увлечение всем модным. Фамилия его, происходящая от французского слова ≪</a:t>
            </a:r>
            <a:r>
              <a:rPr lang="ru-RU" sz="1600" dirty="0" err="1" smtClean="0">
                <a:ln w="10160">
                  <a:solidFill>
                    <a:schemeClr val="accent1"/>
                  </a:solidFill>
                  <a:prstDash val="solid"/>
                </a:ln>
                <a:solidFill>
                  <a:srgbClr val="FFFFFF"/>
                </a:solidFill>
                <a:effectLst>
                  <a:outerShdw blurRad="38100" dist="32000" dir="5400000" algn="tl">
                    <a:srgbClr val="000000">
                      <a:alpha val="30000"/>
                    </a:srgbClr>
                  </a:outerShdw>
                </a:effectLst>
              </a:rPr>
              <a:t>репете</a:t>
            </a:r>
            <a:r>
              <a:rPr lang="ru-RU" sz="1600" dirty="0" smtClean="0">
                <a:ln w="10160">
                  <a:solidFill>
                    <a:schemeClr val="accent1"/>
                  </a:solidFill>
                  <a:prstDash val="solid"/>
                </a:ln>
                <a:solidFill>
                  <a:srgbClr val="FFFFFF"/>
                </a:solidFill>
                <a:effectLst>
                  <a:outerShdw blurRad="38100" dist="32000" dir="5400000" algn="tl">
                    <a:srgbClr val="000000">
                      <a:alpha val="30000"/>
                    </a:srgbClr>
                  </a:outerShdw>
                </a:effectLst>
              </a:rPr>
              <a:t>≫, означающего ≪повторять≫, указывает на отличительную его черту — потребность повторять то, что слышал от других, отсутствие собственных взглядов и мнений. Репетилов, по его собственному определению, ≪пустомеля≫. Он стремится прослыть передовым человеком, но всё, о чём он говорит, не является его убеждением; он ничего не понимает в тех вопросах, которые волновали тогда передовых людей. Такие лица, как Репетилов, ≪шумят, и только≫.</a:t>
            </a:r>
            <a:r>
              <a:rPr lang="ru-RU" sz="1600" dirty="0" smtClean="0"/>
              <a:t>.</a:t>
            </a:r>
            <a:endParaRPr lang="ru-RU" sz="1600" dirty="0"/>
          </a:p>
        </p:txBody>
      </p:sp>
      <p:pic>
        <p:nvPicPr>
          <p:cNvPr id="10244" name="Picture 4" descr="F:\5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71600" y="4048952"/>
            <a:ext cx="3240360" cy="2365574"/>
          </a:xfrm>
          <a:prstGeom prst="rect">
            <a:avLst/>
          </a:prstGeom>
          <a:noFill/>
          <a:extLst>
            <a:ext uri="{909E8E84-426E-40DD-AFC4-6F175D3DCCD1}">
              <a14:hiddenFill xmlns:a14="http://schemas.microsoft.com/office/drawing/2010/main" xmlns="">
                <a:solidFill>
                  <a:srgbClr val="FFFFFF"/>
                </a:solidFill>
              </a14:hiddenFill>
            </a:ext>
          </a:extLst>
        </p:spPr>
      </p:pic>
      <p:pic>
        <p:nvPicPr>
          <p:cNvPr id="10245" name="Picture 5" descr="F:\52.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860032" y="4095750"/>
            <a:ext cx="3434680" cy="2289787"/>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Прямоугольник 3"/>
          <p:cNvSpPr/>
          <p:nvPr/>
        </p:nvSpPr>
        <p:spPr>
          <a:xfrm>
            <a:off x="179512" y="360512"/>
            <a:ext cx="4572000" cy="5909310"/>
          </a:xfrm>
          <a:prstGeom prst="rect">
            <a:avLst/>
          </a:prstGeom>
        </p:spPr>
        <p:txBody>
          <a:bodyPr>
            <a:spAutoFit/>
          </a:bodyPr>
          <a:lstStyle/>
          <a:p>
            <a:pPr algn="ctr">
              <a:buNone/>
            </a:pPr>
            <a:r>
              <a:rPr lang="ru-RU" dirty="0">
                <a:ln w="10160">
                  <a:solidFill>
                    <a:schemeClr val="accent1"/>
                  </a:solidFill>
                  <a:prstDash val="solid"/>
                </a:ln>
                <a:solidFill>
                  <a:srgbClr val="FFFFFF"/>
                </a:solidFill>
                <a:effectLst>
                  <a:outerShdw blurRad="38100" dist="32000" dir="5400000" algn="tl">
                    <a:srgbClr val="000000">
                      <a:alpha val="30000"/>
                    </a:srgbClr>
                  </a:outerShdw>
                </a:effectLst>
              </a:rPr>
              <a:t>Речь Репетилова по своему лексическому (словарному) составу</a:t>
            </a:r>
          </a:p>
          <a:p>
            <a:pPr algn="ctr">
              <a:buNone/>
            </a:pPr>
            <a:r>
              <a:rPr lang="ru-RU" dirty="0">
                <a:ln w="10160">
                  <a:solidFill>
                    <a:schemeClr val="accent1"/>
                  </a:solidFill>
                  <a:prstDash val="solid"/>
                </a:ln>
                <a:solidFill>
                  <a:srgbClr val="FFFFFF"/>
                </a:solidFill>
                <a:effectLst>
                  <a:outerShdw blurRad="38100" dist="32000" dir="5400000" algn="tl">
                    <a:srgbClr val="000000">
                      <a:alpha val="30000"/>
                    </a:srgbClr>
                  </a:outerShdw>
                </a:effectLst>
              </a:rPr>
              <a:t> — речь москвича 20-х годов XIX века. Такие слова, как </a:t>
            </a:r>
            <a:r>
              <a:rPr lang="ru-RU" i="1" dirty="0" err="1">
                <a:ln w="10160">
                  <a:solidFill>
                    <a:schemeClr val="accent1"/>
                  </a:solidFill>
                  <a:prstDash val="solid"/>
                </a:ln>
                <a:solidFill>
                  <a:srgbClr val="FFFFFF"/>
                </a:solidFill>
                <a:effectLst>
                  <a:outerShdw blurRad="38100" dist="32000" dir="5400000" algn="tl">
                    <a:srgbClr val="000000">
                      <a:alpha val="30000"/>
                    </a:srgbClr>
                  </a:outerShdw>
                </a:effectLst>
              </a:rPr>
              <a:t>откудова</a:t>
            </a:r>
            <a:r>
              <a:rPr lang="ru-RU" i="1" dirty="0">
                <a:ln w="10160">
                  <a:solidFill>
                    <a:schemeClr val="accent1"/>
                  </a:solidFill>
                  <a:prstDash val="solid"/>
                </a:ln>
                <a:solidFill>
                  <a:srgbClr val="FFFFFF"/>
                </a:solidFill>
                <a:effectLst>
                  <a:outerShdw blurRad="38100" dist="32000" dir="5400000" algn="tl">
                    <a:srgbClr val="000000">
                      <a:alpha val="30000"/>
                    </a:srgbClr>
                  </a:outerShdw>
                </a:effectLst>
              </a:rPr>
              <a:t>, невзначай, особливо вместо особенно, </a:t>
            </a:r>
            <a:r>
              <a:rPr lang="ru-RU" i="1" dirty="0" err="1">
                <a:ln w="10160">
                  <a:solidFill>
                    <a:schemeClr val="accent1"/>
                  </a:solidFill>
                  <a:prstDash val="solid"/>
                </a:ln>
                <a:solidFill>
                  <a:srgbClr val="FFFFFF"/>
                </a:solidFill>
                <a:effectLst>
                  <a:outerShdw blurRad="38100" dist="32000" dir="5400000" algn="tl">
                    <a:srgbClr val="000000">
                      <a:alpha val="30000"/>
                    </a:srgbClr>
                  </a:outerShdw>
                </a:effectLst>
              </a:rPr>
              <a:t>зауряд</a:t>
            </a:r>
            <a:r>
              <a:rPr lang="ru-RU" i="1" dirty="0">
                <a:ln w="10160">
                  <a:solidFill>
                    <a:schemeClr val="accent1"/>
                  </a:solidFill>
                  <a:prstDash val="solid"/>
                </a:ln>
                <a:solidFill>
                  <a:srgbClr val="FFFFFF"/>
                </a:solidFill>
                <a:effectLst>
                  <a:outerShdw blurRad="38100" dist="32000" dir="5400000" algn="tl">
                    <a:srgbClr val="000000">
                      <a:alpha val="30000"/>
                    </a:srgbClr>
                  </a:outerShdw>
                </a:effectLst>
              </a:rPr>
              <a:t> вместо заурядный,— типичные для Москвы, той поры, так и слетают с </a:t>
            </a:r>
            <a:r>
              <a:rPr lang="ru-RU" dirty="0">
                <a:ln w="10160">
                  <a:solidFill>
                    <a:schemeClr val="accent1"/>
                  </a:solidFill>
                  <a:prstDash val="solid"/>
                </a:ln>
                <a:solidFill>
                  <a:srgbClr val="FFFFFF"/>
                </a:solidFill>
                <a:effectLst>
                  <a:outerShdw blurRad="38100" dist="32000" dir="5400000" algn="tl">
                    <a:srgbClr val="000000">
                      <a:alpha val="30000"/>
                    </a:srgbClr>
                  </a:outerShdw>
                </a:effectLst>
              </a:rPr>
              <a:t>его языка. Увлечение театром вносит в его речь такие слова, как </a:t>
            </a:r>
            <a:r>
              <a:rPr lang="ru-RU" i="1" dirty="0">
                <a:ln w="10160">
                  <a:solidFill>
                    <a:schemeClr val="accent1"/>
                  </a:solidFill>
                  <a:prstDash val="solid"/>
                </a:ln>
                <a:solidFill>
                  <a:srgbClr val="FFFFFF"/>
                </a:solidFill>
                <a:effectLst>
                  <a:outerShdw blurRad="38100" dist="32000" dir="5400000" algn="tl">
                    <a:srgbClr val="000000">
                      <a:alpha val="30000"/>
                    </a:srgbClr>
                  </a:outerShdw>
                </a:effectLst>
              </a:rPr>
              <a:t>фарс, водевильчик, прелюдии и другие. Репетилов любит вставлять в </a:t>
            </a:r>
            <a:r>
              <a:rPr lang="ru-RU" dirty="0">
                <a:ln w="10160">
                  <a:solidFill>
                    <a:schemeClr val="accent1"/>
                  </a:solidFill>
                  <a:prstDash val="solid"/>
                </a:ln>
                <a:solidFill>
                  <a:srgbClr val="FFFFFF"/>
                </a:solidFill>
                <a:effectLst>
                  <a:outerShdw blurRad="38100" dist="32000" dir="5400000" algn="tl">
                    <a:srgbClr val="000000">
                      <a:alpha val="30000"/>
                    </a:srgbClr>
                  </a:outerShdw>
                </a:effectLst>
              </a:rPr>
              <a:t>речь французские слова, переиначивать на французский лад русские имена — </a:t>
            </a:r>
            <a:r>
              <a:rPr lang="ru-RU" i="1" dirty="0">
                <a:ln w="10160">
                  <a:solidFill>
                    <a:schemeClr val="accent1"/>
                  </a:solidFill>
                  <a:prstDash val="solid"/>
                </a:ln>
                <a:solidFill>
                  <a:srgbClr val="FFFFFF"/>
                </a:solidFill>
                <a:effectLst>
                  <a:outerShdw blurRad="38100" dist="32000" dir="5400000" algn="tl">
                    <a:srgbClr val="000000">
                      <a:alpha val="30000"/>
                    </a:srgbClr>
                  </a:outerShdw>
                </a:effectLst>
              </a:rPr>
              <a:t>Левон вместо Лев. Но рядом с этим в речах Репетилова </a:t>
            </a:r>
            <a:r>
              <a:rPr lang="ru-RU" dirty="0">
                <a:ln w="10160">
                  <a:solidFill>
                    <a:schemeClr val="accent1"/>
                  </a:solidFill>
                  <a:prstDash val="solid"/>
                </a:ln>
                <a:solidFill>
                  <a:srgbClr val="FFFFFF"/>
                </a:solidFill>
                <a:effectLst>
                  <a:outerShdw blurRad="38100" dist="32000" dir="5400000" algn="tl">
                    <a:srgbClr val="000000">
                      <a:alpha val="30000"/>
                    </a:srgbClr>
                  </a:outerShdw>
                </a:effectLst>
              </a:rPr>
              <a:t>много русских выражений: </a:t>
            </a:r>
            <a:r>
              <a:rPr lang="ru-RU" i="1" dirty="0">
                <a:ln w="10160">
                  <a:solidFill>
                    <a:schemeClr val="accent1"/>
                  </a:solidFill>
                  <a:prstDash val="solid"/>
                </a:ln>
                <a:solidFill>
                  <a:srgbClr val="FFFFFF"/>
                </a:solidFill>
                <a:effectLst>
                  <a:outerShdw blurRad="38100" dist="32000" dir="5400000" algn="tl">
                    <a:srgbClr val="000000">
                      <a:alpha val="30000"/>
                    </a:srgbClr>
                  </a:outerShdw>
                </a:effectLst>
              </a:rPr>
              <a:t>≪пил мёртвую≫, ≪мы благо на ходу≫ и т. д. </a:t>
            </a:r>
            <a:r>
              <a:rPr lang="ru-RU" dirty="0">
                <a:ln w="10160">
                  <a:solidFill>
                    <a:schemeClr val="accent1"/>
                  </a:solidFill>
                  <a:prstDash val="solid"/>
                </a:ln>
                <a:solidFill>
                  <a:srgbClr val="FFFFFF"/>
                </a:solidFill>
                <a:effectLst>
                  <a:outerShdw blurRad="38100" dist="32000" dir="5400000" algn="tl">
                    <a:srgbClr val="000000">
                      <a:alpha val="30000"/>
                    </a:srgbClr>
                  </a:outerShdw>
                </a:effectLst>
              </a:rPr>
              <a:t>Говорливость, быстрые переходы с одной темы на другую выразительно характеризуют внутреннюю пустоту Репетилова</a:t>
            </a:r>
            <a:endParaRPr lang="ru-RU" dirty="0"/>
          </a:p>
        </p:txBody>
      </p:sp>
      <p:pic>
        <p:nvPicPr>
          <p:cNvPr id="5" name="Picture 2" descr="F:\0278240244.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004048" y="1628800"/>
            <a:ext cx="3456384" cy="500925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622667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1143000"/>
          </a:xfrm>
        </p:spPr>
        <p:txBody>
          <a:bodyPr/>
          <a:lstStyle/>
          <a:p>
            <a:r>
              <a:rPr lang="ru-RU" dirty="0" smtClean="0"/>
              <a:t>Софья.</a:t>
            </a:r>
            <a:endParaRPr lang="ru-RU" dirty="0"/>
          </a:p>
        </p:txBody>
      </p:sp>
      <p:sp>
        <p:nvSpPr>
          <p:cNvPr id="3" name="Содержимое 2"/>
          <p:cNvSpPr>
            <a:spLocks noGrp="1"/>
          </p:cNvSpPr>
          <p:nvPr>
            <p:ph idx="1"/>
          </p:nvPr>
        </p:nvSpPr>
        <p:spPr/>
        <p:txBody>
          <a:bodyPr/>
          <a:lstStyle/>
          <a:p>
            <a:endParaRPr lang="ru-RU"/>
          </a:p>
        </p:txBody>
      </p:sp>
      <p:pic>
        <p:nvPicPr>
          <p:cNvPr id="33794" name="Picture 2" descr="Софья Фамусова ВКонтакте"/>
          <p:cNvPicPr>
            <a:picLocks noChangeAspect="1" noChangeArrowheads="1"/>
          </p:cNvPicPr>
          <p:nvPr/>
        </p:nvPicPr>
        <p:blipFill>
          <a:blip r:embed="rId2" cstate="print"/>
          <a:srcRect/>
          <a:stretch>
            <a:fillRect/>
          </a:stretch>
        </p:blipFill>
        <p:spPr bwMode="auto">
          <a:xfrm>
            <a:off x="2285984" y="1071546"/>
            <a:ext cx="4500594" cy="546858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1362" y="116632"/>
            <a:ext cx="8903814" cy="2810299"/>
          </a:xfrm>
        </p:spPr>
        <p:txBody>
          <a:bodyPr>
            <a:normAutofit fontScale="55000" lnSpcReduction="20000"/>
          </a:bodyPr>
          <a:lstStyle/>
          <a:p>
            <a:pPr algn="r">
              <a:buNone/>
            </a:pPr>
            <a:r>
              <a:rPr lang="ru-RU" dirty="0" smtClean="0">
                <a:ln w="10160">
                  <a:solidFill>
                    <a:schemeClr val="accent1"/>
                  </a:solidFill>
                  <a:prstDash val="solid"/>
                </a:ln>
                <a:solidFill>
                  <a:srgbClr val="FFFFFF"/>
                </a:solidFill>
                <a:effectLst>
                  <a:outerShdw blurRad="38100" dist="32000" dir="5400000" algn="tl">
                    <a:srgbClr val="000000">
                      <a:alpha val="30000"/>
                    </a:srgbClr>
                  </a:outerShdw>
                </a:effectLst>
              </a:rPr>
              <a:t>Образ Софьи Павловны Фамусовой сложен.</a:t>
            </a:r>
          </a:p>
          <a:p>
            <a:pPr algn="r">
              <a:buNone/>
            </a:pPr>
            <a:r>
              <a:rPr lang="ru-RU" dirty="0" smtClean="0">
                <a:ln w="10160">
                  <a:solidFill>
                    <a:schemeClr val="accent1"/>
                  </a:solidFill>
                  <a:prstDash val="solid"/>
                </a:ln>
                <a:solidFill>
                  <a:srgbClr val="FFFFFF"/>
                </a:solidFill>
                <a:effectLst>
                  <a:outerShdw blurRad="38100" dist="32000" dir="5400000" algn="tl">
                    <a:srgbClr val="000000">
                      <a:alpha val="30000"/>
                    </a:srgbClr>
                  </a:outerShdw>
                </a:effectLst>
              </a:rPr>
              <a:t>От природы она наделена хорошими качествами.</a:t>
            </a:r>
          </a:p>
          <a:p>
            <a:pPr algn="r">
              <a:buNone/>
            </a:pPr>
            <a:r>
              <a:rPr lang="ru-RU" dirty="0" smtClean="0">
                <a:ln w="10160">
                  <a:solidFill>
                    <a:schemeClr val="accent1"/>
                  </a:solidFill>
                  <a:prstDash val="solid"/>
                </a:ln>
                <a:solidFill>
                  <a:srgbClr val="FFFFFF"/>
                </a:solidFill>
                <a:effectLst>
                  <a:outerShdw blurRad="38100" dist="32000" dir="5400000" algn="tl">
                    <a:srgbClr val="000000">
                      <a:alpha val="30000"/>
                    </a:srgbClr>
                  </a:outerShdw>
                </a:effectLst>
              </a:rPr>
              <a:t>Это девушка умная, гордая, с сильным и независимым характером,</a:t>
            </a:r>
          </a:p>
          <a:p>
            <a:pPr algn="r">
              <a:buNone/>
            </a:pPr>
            <a:r>
              <a:rPr lang="ru-RU" dirty="0" smtClean="0">
                <a:ln w="10160">
                  <a:solidFill>
                    <a:schemeClr val="accent1"/>
                  </a:solidFill>
                  <a:prstDash val="solid"/>
                </a:ln>
                <a:solidFill>
                  <a:srgbClr val="FFFFFF"/>
                </a:solidFill>
                <a:effectLst>
                  <a:outerShdw blurRad="38100" dist="32000" dir="5400000" algn="tl">
                    <a:srgbClr val="000000">
                      <a:alpha val="30000"/>
                    </a:srgbClr>
                  </a:outerShdw>
                </a:effectLst>
              </a:rPr>
              <a:t>с горячим сердцем, мечтательная. Эти черты отчётливо</a:t>
            </a:r>
          </a:p>
          <a:p>
            <a:pPr algn="r">
              <a:buNone/>
            </a:pPr>
            <a:r>
              <a:rPr lang="ru-RU" dirty="0" smtClean="0">
                <a:ln w="10160">
                  <a:solidFill>
                    <a:schemeClr val="accent1"/>
                  </a:solidFill>
                  <a:prstDash val="solid"/>
                </a:ln>
                <a:solidFill>
                  <a:srgbClr val="FFFFFF"/>
                </a:solidFill>
                <a:effectLst>
                  <a:outerShdw blurRad="38100" dist="32000" dir="5400000" algn="tl">
                    <a:srgbClr val="000000">
                      <a:alpha val="30000"/>
                    </a:srgbClr>
                  </a:outerShdw>
                </a:effectLst>
              </a:rPr>
              <a:t>проявляются и в её поведении, и в её языке. О ней так говорит народная артистка СССР А.А. Яблочкина, одна из лучших исполнительниц роли Софьи: ≪Разве особый язык грибоедов-</a:t>
            </a:r>
          </a:p>
          <a:p>
            <a:pPr algn="r">
              <a:buNone/>
            </a:pPr>
            <a:r>
              <a:rPr lang="ru-RU" dirty="0" err="1" smtClean="0">
                <a:ln w="10160">
                  <a:solidFill>
                    <a:schemeClr val="accent1"/>
                  </a:solidFill>
                  <a:prstDash val="solid"/>
                </a:ln>
                <a:solidFill>
                  <a:srgbClr val="FFFFFF"/>
                </a:solidFill>
                <a:effectLst>
                  <a:outerShdw blurRad="38100" dist="32000" dir="5400000" algn="tl">
                    <a:srgbClr val="000000">
                      <a:alpha val="30000"/>
                    </a:srgbClr>
                  </a:outerShdw>
                </a:effectLst>
              </a:rPr>
              <a:t>ской</a:t>
            </a:r>
            <a:r>
              <a:rPr lang="ru-RU" dirty="0" smtClean="0">
                <a:ln w="10160">
                  <a:solidFill>
                    <a:schemeClr val="accent1"/>
                  </a:solidFill>
                  <a:prstDash val="solid"/>
                </a:ln>
                <a:solidFill>
                  <a:srgbClr val="FFFFFF"/>
                </a:solidFill>
                <a:effectLst>
                  <a:outerShdw blurRad="38100" dist="32000" dir="5400000" algn="tl">
                    <a:srgbClr val="000000">
                      <a:alpha val="30000"/>
                    </a:srgbClr>
                  </a:outerShdw>
                </a:effectLst>
              </a:rPr>
              <a:t> Софьи, такой отличный от языка других персонажей ≪Горя</a:t>
            </a:r>
          </a:p>
          <a:p>
            <a:pPr algn="r">
              <a:buNone/>
            </a:pPr>
            <a:r>
              <a:rPr lang="ru-RU" dirty="0" smtClean="0">
                <a:ln w="10160">
                  <a:solidFill>
                    <a:schemeClr val="accent1"/>
                  </a:solidFill>
                  <a:prstDash val="solid"/>
                </a:ln>
                <a:solidFill>
                  <a:srgbClr val="FFFFFF"/>
                </a:solidFill>
                <a:effectLst>
                  <a:outerShdw blurRad="38100" dist="32000" dir="5400000" algn="tl">
                    <a:srgbClr val="000000">
                      <a:alpha val="30000"/>
                    </a:srgbClr>
                  </a:outerShdw>
                </a:effectLst>
              </a:rPr>
              <a:t>от ума≫, не раскрывает её образ? Её речь ясно показывает, что,</a:t>
            </a:r>
          </a:p>
          <a:p>
            <a:pPr algn="r">
              <a:buNone/>
            </a:pPr>
            <a:r>
              <a:rPr lang="ru-RU" dirty="0" smtClean="0">
                <a:ln w="10160">
                  <a:solidFill>
                    <a:schemeClr val="accent1"/>
                  </a:solidFill>
                  <a:prstDash val="solid"/>
                </a:ln>
                <a:solidFill>
                  <a:srgbClr val="FFFFFF"/>
                </a:solidFill>
                <a:effectLst>
                  <a:outerShdw blurRad="38100" dist="32000" dir="5400000" algn="tl">
                    <a:srgbClr val="000000">
                      <a:alpha val="30000"/>
                    </a:srgbClr>
                  </a:outerShdw>
                </a:effectLst>
              </a:rPr>
              <a:t>несмотря на то, что ей семнадцать лет,— это... не речь девушки,</a:t>
            </a:r>
          </a:p>
          <a:p>
            <a:pPr algn="r">
              <a:buNone/>
            </a:pPr>
            <a:r>
              <a:rPr lang="ru-RU" dirty="0" smtClean="0">
                <a:ln w="10160">
                  <a:solidFill>
                    <a:schemeClr val="accent1"/>
                  </a:solidFill>
                  <a:prstDash val="solid"/>
                </a:ln>
                <a:solidFill>
                  <a:srgbClr val="FFFFFF"/>
                </a:solidFill>
                <a:effectLst>
                  <a:outerShdw blurRad="38100" dist="32000" dir="5400000" algn="tl">
                    <a:srgbClr val="000000">
                      <a:alpha val="30000"/>
                    </a:srgbClr>
                  </a:outerShdw>
                </a:effectLst>
              </a:rPr>
              <a:t>а хозяйки дома, привычной к общему подчинению.</a:t>
            </a:r>
          </a:p>
        </p:txBody>
      </p:sp>
      <p:sp>
        <p:nvSpPr>
          <p:cNvPr id="2" name="Прямоугольник 1"/>
          <p:cNvSpPr/>
          <p:nvPr/>
        </p:nvSpPr>
        <p:spPr>
          <a:xfrm>
            <a:off x="4211960" y="3082334"/>
            <a:ext cx="4572000" cy="3693319"/>
          </a:xfrm>
          <a:prstGeom prst="rect">
            <a:avLst/>
          </a:prstGeom>
        </p:spPr>
        <p:txBody>
          <a:bodyPr>
            <a:spAutoFit/>
          </a:bodyPr>
          <a:lstStyle/>
          <a:p>
            <a:pPr algn="r">
              <a:buNone/>
            </a:pPr>
            <a:r>
              <a:rPr lang="ru-RU" dirty="0" smtClean="0">
                <a:ln w="10160">
                  <a:solidFill>
                    <a:schemeClr val="accent1"/>
                  </a:solidFill>
                  <a:prstDash val="solid"/>
                </a:ln>
                <a:solidFill>
                  <a:srgbClr val="FFFFFF"/>
                </a:solidFill>
                <a:effectLst>
                  <a:outerShdw blurRad="38100" dist="32000" dir="5400000" algn="tl">
                    <a:srgbClr val="000000">
                      <a:alpha val="30000"/>
                    </a:srgbClr>
                  </a:outerShdw>
                </a:effectLst>
              </a:rPr>
              <a:t> </a:t>
            </a:r>
            <a:r>
              <a:rPr lang="ru-RU" dirty="0">
                <a:ln w="10160">
                  <a:solidFill>
                    <a:schemeClr val="accent1"/>
                  </a:solidFill>
                  <a:prstDash val="solid"/>
                </a:ln>
                <a:solidFill>
                  <a:srgbClr val="FFFFFF"/>
                </a:solidFill>
                <a:effectLst>
                  <a:outerShdw blurRad="38100" dist="32000" dir="5400000" algn="tl">
                    <a:srgbClr val="000000">
                      <a:alpha val="30000"/>
                    </a:srgbClr>
                  </a:outerShdw>
                </a:effectLst>
              </a:rPr>
              <a:t>Она давно</a:t>
            </a:r>
          </a:p>
          <a:p>
            <a:pPr algn="r">
              <a:buNone/>
            </a:pPr>
            <a:r>
              <a:rPr lang="ru-RU" dirty="0">
                <a:ln w="10160">
                  <a:solidFill>
                    <a:schemeClr val="accent1"/>
                  </a:solidFill>
                  <a:prstDash val="solid"/>
                </a:ln>
                <a:solidFill>
                  <a:srgbClr val="FFFFFF"/>
                </a:solidFill>
                <a:effectLst>
                  <a:outerShdw blurRad="38100" dist="32000" dir="5400000" algn="tl">
                    <a:srgbClr val="000000">
                      <a:alpha val="30000"/>
                    </a:srgbClr>
                  </a:outerShdw>
                </a:effectLst>
              </a:rPr>
              <a:t>без матери, она чувствует себя госпожой. Отсюда её властный</a:t>
            </a:r>
          </a:p>
          <a:p>
            <a:pPr algn="r">
              <a:buNone/>
            </a:pPr>
            <a:r>
              <a:rPr lang="ru-RU" dirty="0">
                <a:ln w="10160">
                  <a:solidFill>
                    <a:schemeClr val="accent1"/>
                  </a:solidFill>
                  <a:prstDash val="solid"/>
                </a:ln>
                <a:solidFill>
                  <a:srgbClr val="FFFFFF"/>
                </a:solidFill>
                <a:effectLst>
                  <a:outerShdw blurRad="38100" dist="32000" dir="5400000" algn="tl">
                    <a:srgbClr val="000000">
                      <a:alpha val="30000"/>
                    </a:srgbClr>
                  </a:outerShdw>
                </a:effectLst>
              </a:rPr>
              <a:t>тон, её самостоятельность. </a:t>
            </a:r>
          </a:p>
          <a:p>
            <a:pPr algn="ctr">
              <a:buNone/>
            </a:pPr>
            <a:r>
              <a:rPr lang="ru-RU" dirty="0" smtClean="0">
                <a:ln w="10160">
                  <a:solidFill>
                    <a:schemeClr val="accent1"/>
                  </a:solidFill>
                  <a:prstDash val="solid"/>
                </a:ln>
                <a:solidFill>
                  <a:srgbClr val="FFFFFF"/>
                </a:solidFill>
                <a:effectLst>
                  <a:outerShdw blurRad="38100" dist="32000" dir="5400000" algn="tl">
                    <a:srgbClr val="000000">
                      <a:alpha val="30000"/>
                    </a:srgbClr>
                  </a:outerShdw>
                </a:effectLst>
              </a:rPr>
              <a:t>Вместе </a:t>
            </a:r>
            <a:r>
              <a:rPr lang="ru-RU" dirty="0">
                <a:ln w="10160">
                  <a:solidFill>
                    <a:schemeClr val="accent1"/>
                  </a:solidFill>
                  <a:prstDash val="solid"/>
                </a:ln>
                <a:solidFill>
                  <a:srgbClr val="FFFFFF"/>
                </a:solidFill>
                <a:effectLst>
                  <a:outerShdw blurRad="38100" dist="32000" dir="5400000" algn="tl">
                    <a:srgbClr val="000000">
                      <a:alpha val="30000"/>
                    </a:srgbClr>
                  </a:outerShdw>
                </a:effectLst>
              </a:rPr>
              <a:t>с тем она себе на уме, насмешлива,</a:t>
            </a:r>
          </a:p>
          <a:p>
            <a:pPr algn="ctr">
              <a:buNone/>
            </a:pPr>
            <a:r>
              <a:rPr lang="ru-RU" dirty="0">
                <a:ln w="10160">
                  <a:solidFill>
                    <a:schemeClr val="accent1"/>
                  </a:solidFill>
                  <a:prstDash val="solid"/>
                </a:ln>
                <a:solidFill>
                  <a:srgbClr val="FFFFFF"/>
                </a:solidFill>
                <a:effectLst>
                  <a:outerShdw blurRad="38100" dist="32000" dir="5400000" algn="tl">
                    <a:srgbClr val="000000">
                      <a:alpha val="30000"/>
                    </a:srgbClr>
                  </a:outerShdw>
                </a:effectLst>
              </a:rPr>
              <a:t>мстительна: несомненно, она девушка с большим характером.</a:t>
            </a:r>
          </a:p>
          <a:p>
            <a:pPr algn="ctr">
              <a:buNone/>
            </a:pPr>
            <a:r>
              <a:rPr lang="ru-RU" dirty="0">
                <a:ln w="10160">
                  <a:solidFill>
                    <a:schemeClr val="accent1"/>
                  </a:solidFill>
                  <a:prstDash val="solid"/>
                </a:ln>
                <a:solidFill>
                  <a:srgbClr val="FFFFFF"/>
                </a:solidFill>
                <a:effectLst>
                  <a:outerShdw blurRad="38100" dist="32000" dir="5400000" algn="tl">
                    <a:srgbClr val="000000">
                      <a:alpha val="30000"/>
                    </a:srgbClr>
                  </a:outerShdw>
                </a:effectLst>
              </a:rPr>
              <a:t>В её речи есть что-то и от крепостных, с ними ей постоянно</a:t>
            </a:r>
          </a:p>
          <a:p>
            <a:pPr algn="ctr">
              <a:buNone/>
            </a:pPr>
            <a:r>
              <a:rPr lang="ru-RU" dirty="0">
                <a:ln w="10160">
                  <a:solidFill>
                    <a:schemeClr val="accent1"/>
                  </a:solidFill>
                  <a:prstDash val="solid"/>
                </a:ln>
                <a:solidFill>
                  <a:srgbClr val="FFFFFF"/>
                </a:solidFill>
                <a:effectLst>
                  <a:outerShdw blurRad="38100" dist="32000" dir="5400000" algn="tl">
                    <a:srgbClr val="000000">
                      <a:alpha val="30000"/>
                    </a:srgbClr>
                  </a:outerShdw>
                </a:effectLst>
              </a:rPr>
              <a:t>приходится иметь дело, и, с другой стороны, от французских мадам</a:t>
            </a:r>
          </a:p>
          <a:p>
            <a:pPr algn="ctr">
              <a:buNone/>
            </a:pPr>
            <a:r>
              <a:rPr lang="ru-RU" dirty="0">
                <a:ln w="10160">
                  <a:solidFill>
                    <a:schemeClr val="accent1"/>
                  </a:solidFill>
                  <a:prstDash val="solid"/>
                </a:ln>
                <a:solidFill>
                  <a:srgbClr val="FFFFFF"/>
                </a:solidFill>
                <a:effectLst>
                  <a:outerShdw blurRad="38100" dist="32000" dir="5400000" algn="tl">
                    <a:srgbClr val="000000">
                      <a:alpha val="30000"/>
                    </a:srgbClr>
                  </a:outerShdw>
                </a:effectLst>
              </a:rPr>
              <a:t>и французских книг≫.</a:t>
            </a:r>
          </a:p>
        </p:txBody>
      </p:sp>
      <p:pic>
        <p:nvPicPr>
          <p:cNvPr id="5" name="Рисунок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51520" y="2690836"/>
            <a:ext cx="2808312" cy="4084817"/>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F:\мол.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20585" y="3207537"/>
            <a:ext cx="4525972" cy="364502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107504" y="332656"/>
            <a:ext cx="9036496" cy="2664296"/>
          </a:xfrm>
        </p:spPr>
        <p:txBody>
          <a:bodyPr>
            <a:normAutofit fontScale="85000" lnSpcReduction="20000"/>
          </a:bodyPr>
          <a:lstStyle/>
          <a:p>
            <a:pPr>
              <a:buNone/>
            </a:pPr>
            <a:r>
              <a:rPr lang="ru-RU" dirty="0">
                <a:ln w="10160">
                  <a:solidFill>
                    <a:schemeClr val="accent1"/>
                  </a:solidFill>
                  <a:prstDash val="solid"/>
                </a:ln>
                <a:solidFill>
                  <a:srgbClr val="FFFFFF"/>
                </a:solidFill>
                <a:effectLst>
                  <a:outerShdw blurRad="38100" dist="32000" dir="5400000" algn="tl">
                    <a:srgbClr val="000000">
                      <a:alpha val="30000"/>
                    </a:srgbClr>
                  </a:outerShdw>
                </a:effectLst>
              </a:rPr>
              <a:t>Софья постоянно говорит о различных душевных переживаниях:</a:t>
            </a:r>
          </a:p>
          <a:p>
            <a:pPr>
              <a:buNone/>
            </a:pPr>
            <a:r>
              <a:rPr lang="ru-RU" dirty="0">
                <a:ln w="10160">
                  <a:solidFill>
                    <a:schemeClr val="accent1"/>
                  </a:solidFill>
                  <a:prstDash val="solid"/>
                </a:ln>
                <a:solidFill>
                  <a:srgbClr val="FFFFFF"/>
                </a:solidFill>
                <a:effectLst>
                  <a:outerShdw blurRad="38100" dist="32000" dir="5400000" algn="tl">
                    <a:srgbClr val="000000">
                      <a:alpha val="30000"/>
                    </a:srgbClr>
                  </a:outerShdw>
                </a:effectLst>
              </a:rPr>
              <a:t>≪прикинулся влюблённым, взыскательным и огорчённым≫,</a:t>
            </a:r>
          </a:p>
          <a:p>
            <a:pPr>
              <a:buNone/>
            </a:pPr>
            <a:r>
              <a:rPr lang="ru-RU" dirty="0">
                <a:ln w="10160">
                  <a:solidFill>
                    <a:schemeClr val="accent1"/>
                  </a:solidFill>
                  <a:prstDash val="solid"/>
                </a:ln>
                <a:solidFill>
                  <a:srgbClr val="FFFFFF"/>
                </a:solidFill>
                <a:effectLst>
                  <a:outerShdw blurRad="38100" dist="32000" dir="5400000" algn="tl">
                    <a:srgbClr val="000000">
                      <a:alpha val="30000"/>
                    </a:srgbClr>
                  </a:outerShdw>
                </a:effectLst>
              </a:rPr>
              <a:t>≪убийственны холодностью своей≫, ≪из глубины души вздохнёт≫</a:t>
            </a:r>
          </a:p>
          <a:p>
            <a:pPr>
              <a:buNone/>
            </a:pPr>
            <a:r>
              <a:rPr lang="ru-RU" dirty="0">
                <a:ln w="10160">
                  <a:solidFill>
                    <a:schemeClr val="accent1"/>
                  </a:solidFill>
                  <a:prstDash val="solid"/>
                </a:ln>
                <a:solidFill>
                  <a:srgbClr val="FFFFFF"/>
                </a:solidFill>
                <a:effectLst>
                  <a:outerShdw blurRad="38100" dist="32000" dir="5400000" algn="tl">
                    <a:srgbClr val="000000">
                      <a:alpha val="30000"/>
                    </a:srgbClr>
                  </a:outerShdw>
                </a:effectLst>
              </a:rPr>
              <a:t>и т. д</a:t>
            </a:r>
            <a:r>
              <a:rPr lang="ru-RU" dirty="0" smtClean="0">
                <a:ln w="10160">
                  <a:solidFill>
                    <a:schemeClr val="accent1"/>
                  </a:solidFill>
                  <a:prstDash val="solid"/>
                </a:ln>
                <a:solidFill>
                  <a:srgbClr val="FFFFFF"/>
                </a:solidFill>
                <a:effectLst>
                  <a:outerShdw blurRad="38100" dist="32000" dir="5400000" algn="tl">
                    <a:srgbClr val="000000">
                      <a:alpha val="30000"/>
                    </a:srgbClr>
                  </a:outerShdw>
                </a:effectLst>
              </a:rPr>
              <a:t>.</a:t>
            </a:r>
            <a:endParaRPr lang="ru-RU"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4" name="Прямоугольник 3"/>
          <p:cNvSpPr/>
          <p:nvPr/>
        </p:nvSpPr>
        <p:spPr>
          <a:xfrm>
            <a:off x="49476" y="2924944"/>
            <a:ext cx="4572000" cy="3046988"/>
          </a:xfrm>
          <a:prstGeom prst="rect">
            <a:avLst/>
          </a:prstGeom>
        </p:spPr>
        <p:txBody>
          <a:bodyPr>
            <a:spAutoFit/>
          </a:bodyPr>
          <a:lstStyle/>
          <a:p>
            <a:pPr>
              <a:buNone/>
            </a:pPr>
            <a:r>
              <a:rPr lang="ru-RU" sz="2400" dirty="0">
                <a:ln w="10160">
                  <a:solidFill>
                    <a:schemeClr val="accent1"/>
                  </a:solidFill>
                  <a:prstDash val="solid"/>
                </a:ln>
                <a:solidFill>
                  <a:srgbClr val="FFFFFF"/>
                </a:solidFill>
                <a:effectLst>
                  <a:outerShdw blurRad="38100" dist="32000" dir="5400000" algn="tl">
                    <a:srgbClr val="000000">
                      <a:alpha val="30000"/>
                    </a:srgbClr>
                  </a:outerShdw>
                </a:effectLst>
              </a:rPr>
              <a:t>Её ум проявляется в высказываниях обобщающего характера:</a:t>
            </a:r>
          </a:p>
          <a:p>
            <a:pPr>
              <a:buNone/>
            </a:pPr>
            <a:r>
              <a:rPr lang="ru-RU" sz="2400" dirty="0">
                <a:ln w="10160">
                  <a:solidFill>
                    <a:schemeClr val="accent1"/>
                  </a:solidFill>
                  <a:prstDash val="solid"/>
                </a:ln>
                <a:solidFill>
                  <a:srgbClr val="FFFFFF"/>
                </a:solidFill>
                <a:effectLst>
                  <a:outerShdw blurRad="38100" dist="32000" dir="5400000" algn="tl">
                    <a:srgbClr val="000000">
                      <a:alpha val="30000"/>
                    </a:srgbClr>
                  </a:outerShdw>
                </a:effectLst>
              </a:rPr>
              <a:t>≪Счастливые часов не наблюдают≫, ≪Подумаешь, как счастье</a:t>
            </a:r>
          </a:p>
          <a:p>
            <a:pPr>
              <a:buNone/>
            </a:pPr>
            <a:r>
              <a:rPr lang="ru-RU" sz="2400" dirty="0">
                <a:ln w="10160">
                  <a:solidFill>
                    <a:schemeClr val="accent1"/>
                  </a:solidFill>
                  <a:prstDash val="solid"/>
                </a:ln>
                <a:solidFill>
                  <a:srgbClr val="FFFFFF"/>
                </a:solidFill>
                <a:effectLst>
                  <a:outerShdw blurRad="38100" dist="32000" dir="5400000" algn="tl">
                    <a:srgbClr val="000000">
                      <a:alpha val="30000"/>
                    </a:srgbClr>
                  </a:outerShdw>
                </a:effectLst>
              </a:rPr>
              <a:t>своенравно, а горе ждёт из-за угла≫ и т. п.</a:t>
            </a:r>
          </a:p>
        </p:txBody>
      </p:sp>
    </p:spTree>
    <p:extLst>
      <p:ext uri="{BB962C8B-B14F-4D97-AF65-F5344CB8AC3E}">
        <p14:creationId xmlns:p14="http://schemas.microsoft.com/office/powerpoint/2010/main" xmlns="" val="16845654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781032" y="116632"/>
            <a:ext cx="8229600" cy="2134590"/>
          </a:xfrm>
        </p:spPr>
        <p:txBody>
          <a:bodyPr>
            <a:normAutofit fontScale="62500" lnSpcReduction="20000"/>
          </a:bodyPr>
          <a:lstStyle/>
          <a:p>
            <a:pPr algn="r">
              <a:buNone/>
            </a:pPr>
            <a:r>
              <a:rPr lang="ru-RU" dirty="0" smtClean="0">
                <a:ln w="10160">
                  <a:solidFill>
                    <a:schemeClr val="accent1"/>
                  </a:solidFill>
                  <a:prstDash val="solid"/>
                </a:ln>
                <a:solidFill>
                  <a:srgbClr val="FFFFFF"/>
                </a:solidFill>
                <a:effectLst>
                  <a:outerShdw blurRad="38100" dist="32000" dir="5400000" algn="tl">
                    <a:srgbClr val="000000">
                      <a:alpha val="30000"/>
                    </a:srgbClr>
                  </a:outerShdw>
                </a:effectLst>
              </a:rPr>
              <a:t>Воспитание Софья получила под руководством француженок-</a:t>
            </a:r>
          </a:p>
          <a:p>
            <a:pPr algn="r">
              <a:buNone/>
            </a:pPr>
            <a:r>
              <a:rPr lang="ru-RU" dirty="0" smtClean="0">
                <a:ln w="10160">
                  <a:solidFill>
                    <a:schemeClr val="accent1"/>
                  </a:solidFill>
                  <a:prstDash val="solid"/>
                </a:ln>
                <a:solidFill>
                  <a:srgbClr val="FFFFFF"/>
                </a:solidFill>
                <a:effectLst>
                  <a:outerShdw blurRad="38100" dist="32000" dir="5400000" algn="tl">
                    <a:srgbClr val="000000">
                      <a:alpha val="30000"/>
                    </a:srgbClr>
                  </a:outerShdw>
                </a:effectLst>
              </a:rPr>
              <a:t>гувернанток. Отсюда —обилие галлицизмов •в её речи: ≪сказать</a:t>
            </a:r>
          </a:p>
          <a:p>
            <a:pPr algn="r">
              <a:buNone/>
            </a:pPr>
            <a:r>
              <a:rPr lang="ru-RU" dirty="0" smtClean="0">
                <a:ln w="10160">
                  <a:solidFill>
                    <a:schemeClr val="accent1"/>
                  </a:solidFill>
                  <a:prstDash val="solid"/>
                </a:ln>
                <a:solidFill>
                  <a:srgbClr val="FFFFFF"/>
                </a:solidFill>
                <a:effectLst>
                  <a:outerShdw blurRad="38100" dist="32000" dir="5400000" algn="tl">
                    <a:srgbClr val="000000">
                      <a:alpha val="30000"/>
                    </a:srgbClr>
                  </a:outerShdw>
                </a:effectLst>
              </a:rPr>
              <a:t>вам сон≫, ≪делить смех≫. С другой стороны, в её языке есть и</a:t>
            </a:r>
          </a:p>
          <a:p>
            <a:pPr algn="r">
              <a:buNone/>
            </a:pPr>
            <a:r>
              <a:rPr lang="ru-RU" dirty="0" smtClean="0">
                <a:ln w="10160">
                  <a:solidFill>
                    <a:schemeClr val="accent1"/>
                  </a:solidFill>
                  <a:prstDash val="solid"/>
                </a:ln>
                <a:solidFill>
                  <a:srgbClr val="FFFFFF"/>
                </a:solidFill>
                <a:effectLst>
                  <a:outerShdw blurRad="38100" dist="32000" dir="5400000" algn="tl">
                    <a:srgbClr val="000000">
                      <a:alpha val="30000"/>
                    </a:srgbClr>
                  </a:outerShdw>
                </a:effectLst>
              </a:rPr>
              <a:t>просторечия, например: ≪изволили вбежать≫, ≪пересмеять≫,</a:t>
            </a:r>
          </a:p>
          <a:p>
            <a:pPr algn="r">
              <a:buNone/>
            </a:pPr>
            <a:r>
              <a:rPr lang="ru-RU" dirty="0" smtClean="0">
                <a:ln w="10160">
                  <a:solidFill>
                    <a:schemeClr val="accent1"/>
                  </a:solidFill>
                  <a:prstDash val="solid"/>
                </a:ln>
                <a:solidFill>
                  <a:srgbClr val="FFFFFF"/>
                </a:solidFill>
                <a:effectLst>
                  <a:outerShdw blurRad="38100" dist="32000" dir="5400000" algn="tl">
                    <a:srgbClr val="000000">
                      <a:alpha val="30000"/>
                    </a:srgbClr>
                  </a:outerShdw>
                </a:effectLst>
              </a:rPr>
              <a:t>≪к парикмахеру, </a:t>
            </a:r>
            <a:r>
              <a:rPr lang="ru-RU" dirty="0" err="1" smtClean="0">
                <a:ln w="10160">
                  <a:solidFill>
                    <a:schemeClr val="accent1"/>
                  </a:solidFill>
                  <a:prstDash val="solid"/>
                </a:ln>
                <a:solidFill>
                  <a:srgbClr val="FFFFFF"/>
                </a:solidFill>
                <a:effectLst>
                  <a:outerShdw blurRad="38100" dist="32000" dir="5400000" algn="tl">
                    <a:srgbClr val="000000">
                      <a:alpha val="30000"/>
                    </a:srgbClr>
                  </a:outerShdw>
                </a:effectLst>
              </a:rPr>
              <a:t>шипцы</a:t>
            </a:r>
            <a:r>
              <a:rPr lang="ru-RU" dirty="0" smtClean="0">
                <a:ln w="10160">
                  <a:solidFill>
                    <a:schemeClr val="accent1"/>
                  </a:solidFill>
                  <a:prstDash val="solid"/>
                </a:ln>
                <a:solidFill>
                  <a:srgbClr val="FFFFFF"/>
                </a:solidFill>
                <a:effectLst>
                  <a:outerShdw blurRad="38100" dist="32000" dir="5400000" algn="tl">
                    <a:srgbClr val="000000">
                      <a:alpha val="30000"/>
                    </a:srgbClr>
                  </a:outerShdw>
                </a:effectLst>
              </a:rPr>
              <a:t> простудит≫.</a:t>
            </a:r>
          </a:p>
        </p:txBody>
      </p:sp>
      <p:pic>
        <p:nvPicPr>
          <p:cNvPr id="13314" name="Picture 2" descr="F:\скачанные файлы.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9340" y="2160539"/>
            <a:ext cx="3214936" cy="3740397"/>
          </a:xfrm>
          <a:prstGeom prst="rect">
            <a:avLst/>
          </a:prstGeom>
          <a:noFill/>
          <a:extLst>
            <a:ext uri="{909E8E84-426E-40DD-AFC4-6F175D3DCCD1}">
              <a14:hiddenFill xmlns:a14="http://schemas.microsoft.com/office/drawing/2010/main" xmlns="">
                <a:solidFill>
                  <a:srgbClr val="FFFFFF"/>
                </a:solidFill>
              </a14:hiddenFill>
            </a:ext>
          </a:extLst>
        </p:spPr>
      </p:pic>
      <p:sp>
        <p:nvSpPr>
          <p:cNvPr id="4" name="Прямоугольник 3"/>
          <p:cNvSpPr/>
          <p:nvPr/>
        </p:nvSpPr>
        <p:spPr>
          <a:xfrm>
            <a:off x="3341147" y="1916832"/>
            <a:ext cx="5652120" cy="5016758"/>
          </a:xfrm>
          <a:prstGeom prst="rect">
            <a:avLst/>
          </a:prstGeom>
        </p:spPr>
        <p:txBody>
          <a:bodyPr wrap="square">
            <a:spAutoFit/>
          </a:bodyPr>
          <a:lstStyle/>
          <a:p>
            <a:pPr algn="r">
              <a:buNone/>
            </a:pPr>
            <a:r>
              <a:rPr lang="ru-RU" sz="1600" dirty="0">
                <a:ln w="10160">
                  <a:solidFill>
                    <a:schemeClr val="accent1"/>
                  </a:solidFill>
                  <a:prstDash val="solid"/>
                </a:ln>
                <a:solidFill>
                  <a:srgbClr val="FFFFFF"/>
                </a:solidFill>
                <a:effectLst>
                  <a:outerShdw blurRad="38100" dist="32000" dir="5400000" algn="tl">
                    <a:srgbClr val="000000">
                      <a:alpha val="30000"/>
                    </a:srgbClr>
                  </a:outerShdw>
                </a:effectLst>
              </a:rPr>
              <a:t>Хорошие черты и природные задатки Софьи не могли получить</a:t>
            </a:r>
          </a:p>
          <a:p>
            <a:pPr algn="r">
              <a:buNone/>
            </a:pPr>
            <a:r>
              <a:rPr lang="ru-RU" sz="1600" dirty="0">
                <a:ln w="10160">
                  <a:solidFill>
                    <a:schemeClr val="accent1"/>
                  </a:solidFill>
                  <a:prstDash val="solid"/>
                </a:ln>
                <a:solidFill>
                  <a:srgbClr val="FFFFFF"/>
                </a:solidFill>
                <a:effectLst>
                  <a:outerShdw blurRad="38100" dist="32000" dir="5400000" algn="tl">
                    <a:srgbClr val="000000">
                      <a:alpha val="30000"/>
                    </a:srgbClr>
                  </a:outerShdw>
                </a:effectLst>
              </a:rPr>
              <a:t>в </a:t>
            </a:r>
            <a:r>
              <a:rPr lang="ru-RU" sz="1600" dirty="0" err="1">
                <a:ln w="10160">
                  <a:solidFill>
                    <a:schemeClr val="accent1"/>
                  </a:solidFill>
                  <a:prstDash val="solid"/>
                </a:ln>
                <a:solidFill>
                  <a:srgbClr val="FFFFFF"/>
                </a:solidFill>
                <a:effectLst>
                  <a:outerShdw blurRad="38100" dist="32000" dir="5400000" algn="tl">
                    <a:srgbClr val="000000">
                      <a:alpha val="30000"/>
                    </a:srgbClr>
                  </a:outerShdw>
                </a:effectLst>
              </a:rPr>
              <a:t>фамусовском</a:t>
            </a:r>
            <a:r>
              <a:rPr lang="ru-RU" sz="1600" dirty="0">
                <a:ln w="10160">
                  <a:solidFill>
                    <a:schemeClr val="accent1"/>
                  </a:solidFill>
                  <a:prstDash val="solid"/>
                </a:ln>
                <a:solidFill>
                  <a:srgbClr val="FFFFFF"/>
                </a:solidFill>
                <a:effectLst>
                  <a:outerShdw blurRad="38100" dist="32000" dir="5400000" algn="tl">
                    <a:srgbClr val="000000">
                      <a:alpha val="30000"/>
                    </a:srgbClr>
                  </a:outerShdw>
                </a:effectLst>
              </a:rPr>
              <a:t> обществе своего развития. Наоборот, ложное</a:t>
            </a:r>
          </a:p>
          <a:p>
            <a:pPr algn="r">
              <a:buNone/>
            </a:pPr>
            <a:r>
              <a:rPr lang="ru-RU" sz="1600" dirty="0">
                <a:ln w="10160">
                  <a:solidFill>
                    <a:schemeClr val="accent1"/>
                  </a:solidFill>
                  <a:prstDash val="solid"/>
                </a:ln>
                <a:solidFill>
                  <a:srgbClr val="FFFFFF"/>
                </a:solidFill>
                <a:effectLst>
                  <a:outerShdw blurRad="38100" dist="32000" dir="5400000" algn="tl">
                    <a:srgbClr val="000000">
                      <a:alpha val="30000"/>
                    </a:srgbClr>
                  </a:outerShdw>
                </a:effectLst>
              </a:rPr>
              <a:t>воспитание привило Софье много отрицательного, сделало</a:t>
            </a:r>
          </a:p>
          <a:p>
            <a:pPr algn="r">
              <a:buNone/>
            </a:pPr>
            <a:r>
              <a:rPr lang="ru-RU" sz="1600" dirty="0">
                <a:ln w="10160">
                  <a:solidFill>
                    <a:schemeClr val="accent1"/>
                  </a:solidFill>
                  <a:prstDash val="solid"/>
                </a:ln>
                <a:solidFill>
                  <a:srgbClr val="FFFFFF"/>
                </a:solidFill>
                <a:effectLst>
                  <a:outerShdw blurRad="38100" dist="32000" dir="5400000" algn="tl">
                    <a:srgbClr val="000000">
                      <a:alpha val="30000"/>
                    </a:srgbClr>
                  </a:outerShdw>
                </a:effectLst>
              </a:rPr>
              <a:t>её представительницей общепринятых в этом кругу взглядов,</a:t>
            </a:r>
          </a:p>
          <a:p>
            <a:pPr algn="r">
              <a:buNone/>
            </a:pPr>
            <a:r>
              <a:rPr lang="ru-RU" sz="1600" dirty="0">
                <a:ln w="10160">
                  <a:solidFill>
                    <a:schemeClr val="accent1"/>
                  </a:solidFill>
                  <a:prstDash val="solid"/>
                </a:ln>
                <a:solidFill>
                  <a:srgbClr val="FFFFFF"/>
                </a:solidFill>
                <a:effectLst>
                  <a:outerShdw blurRad="38100" dist="32000" dir="5400000" algn="tl">
                    <a:srgbClr val="000000">
                      <a:alpha val="30000"/>
                    </a:srgbClr>
                  </a:outerShdw>
                </a:effectLst>
              </a:rPr>
              <a:t>приучило её ко лжи и лицемерию. И. А. Гончаров в своей статье</a:t>
            </a:r>
          </a:p>
          <a:p>
            <a:pPr algn="r">
              <a:buNone/>
            </a:pPr>
            <a:r>
              <a:rPr lang="ru-RU" sz="1600" dirty="0">
                <a:ln w="10160">
                  <a:solidFill>
                    <a:schemeClr val="accent1"/>
                  </a:solidFill>
                  <a:prstDash val="solid"/>
                </a:ln>
                <a:solidFill>
                  <a:srgbClr val="FFFFFF"/>
                </a:solidFill>
                <a:effectLst>
                  <a:outerShdw blurRad="38100" dist="32000" dir="5400000" algn="tl">
                    <a:srgbClr val="000000">
                      <a:alpha val="30000"/>
                    </a:srgbClr>
                  </a:outerShdw>
                </a:effectLst>
              </a:rPr>
              <a:t>≪</a:t>
            </a:r>
            <a:r>
              <a:rPr lang="ru-RU" sz="1600" dirty="0" err="1">
                <a:ln w="10160">
                  <a:solidFill>
                    <a:schemeClr val="accent1"/>
                  </a:solidFill>
                  <a:prstDash val="solid"/>
                </a:ln>
                <a:solidFill>
                  <a:srgbClr val="FFFFFF"/>
                </a:solidFill>
                <a:effectLst>
                  <a:outerShdw blurRad="38100" dist="32000" dir="5400000" algn="tl">
                    <a:srgbClr val="000000">
                      <a:alpha val="30000"/>
                    </a:srgbClr>
                  </a:outerShdw>
                </a:effectLst>
              </a:rPr>
              <a:t>Мильон</a:t>
            </a:r>
            <a:r>
              <a:rPr lang="ru-RU" sz="1600" dirty="0">
                <a:ln w="10160">
                  <a:solidFill>
                    <a:schemeClr val="accent1"/>
                  </a:solidFill>
                  <a:prstDash val="solid"/>
                </a:ln>
                <a:solidFill>
                  <a:srgbClr val="FFFFFF"/>
                </a:solidFill>
                <a:effectLst>
                  <a:outerShdw blurRad="38100" dist="32000" dir="5400000" algn="tl">
                    <a:srgbClr val="000000">
                      <a:alpha val="30000"/>
                    </a:srgbClr>
                  </a:outerShdw>
                </a:effectLst>
              </a:rPr>
              <a:t> терзаний≫ правильно говорит о Софье: ≪Это —смесь</a:t>
            </a:r>
          </a:p>
          <a:p>
            <a:pPr algn="r">
              <a:buNone/>
            </a:pPr>
            <a:r>
              <a:rPr lang="ru-RU" sz="1600" dirty="0">
                <a:ln w="10160">
                  <a:solidFill>
                    <a:schemeClr val="accent1"/>
                  </a:solidFill>
                  <a:prstDash val="solid"/>
                </a:ln>
                <a:solidFill>
                  <a:srgbClr val="FFFFFF"/>
                </a:solidFill>
                <a:effectLst>
                  <a:outerShdw blurRad="38100" dist="32000" dir="5400000" algn="tl">
                    <a:srgbClr val="000000">
                      <a:alpha val="30000"/>
                    </a:srgbClr>
                  </a:outerShdw>
                </a:effectLst>
              </a:rPr>
              <a:t>хороших инстинктов с ложью, живого ума с отсутствием всякого</a:t>
            </a:r>
          </a:p>
          <a:p>
            <a:pPr algn="r">
              <a:buNone/>
            </a:pPr>
            <a:r>
              <a:rPr lang="ru-RU" sz="1600" dirty="0">
                <a:ln w="10160">
                  <a:solidFill>
                    <a:schemeClr val="accent1"/>
                  </a:solidFill>
                  <a:prstDash val="solid"/>
                </a:ln>
                <a:solidFill>
                  <a:srgbClr val="FFFFFF"/>
                </a:solidFill>
                <a:effectLst>
                  <a:outerShdw blurRad="38100" dist="32000" dir="5400000" algn="tl">
                    <a:srgbClr val="000000">
                      <a:alpha val="30000"/>
                    </a:srgbClr>
                  </a:outerShdw>
                </a:effectLst>
              </a:rPr>
              <a:t>намёка на идеи и убеждения, путаница понятий, умственная и</a:t>
            </a:r>
          </a:p>
          <a:p>
            <a:pPr algn="r">
              <a:buNone/>
            </a:pPr>
            <a:r>
              <a:rPr lang="ru-RU" sz="1600" dirty="0">
                <a:ln w="10160">
                  <a:solidFill>
                    <a:schemeClr val="accent1"/>
                  </a:solidFill>
                  <a:prstDash val="solid"/>
                </a:ln>
                <a:solidFill>
                  <a:srgbClr val="FFFFFF"/>
                </a:solidFill>
                <a:effectLst>
                  <a:outerShdw blurRad="38100" dist="32000" dir="5400000" algn="tl">
                    <a:srgbClr val="000000">
                      <a:alpha val="30000"/>
                    </a:srgbClr>
                  </a:outerShdw>
                </a:effectLst>
              </a:rPr>
              <a:t>нравственная слепота —всё это не имеет в ней характера личных</a:t>
            </a:r>
          </a:p>
          <a:p>
            <a:pPr algn="r">
              <a:buNone/>
            </a:pPr>
            <a:r>
              <a:rPr lang="ru-RU" sz="1600" dirty="0">
                <a:ln w="10160">
                  <a:solidFill>
                    <a:schemeClr val="accent1"/>
                  </a:solidFill>
                  <a:prstDash val="solid"/>
                </a:ln>
                <a:solidFill>
                  <a:srgbClr val="FFFFFF"/>
                </a:solidFill>
                <a:effectLst>
                  <a:outerShdw blurRad="38100" dist="32000" dir="5400000" algn="tl">
                    <a:srgbClr val="000000">
                      <a:alpha val="30000"/>
                    </a:srgbClr>
                  </a:outerShdw>
                </a:effectLst>
              </a:rPr>
              <a:t>пороков, а является как общие черты её круга.</a:t>
            </a:r>
          </a:p>
          <a:p>
            <a:pPr algn="r"/>
            <a:endParaRPr lang="ru-RU" sz="16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sp>
        <p:nvSpPr>
          <p:cNvPr id="4" name="Прямоугольник 3"/>
          <p:cNvSpPr/>
          <p:nvPr/>
        </p:nvSpPr>
        <p:spPr>
          <a:xfrm>
            <a:off x="102924" y="2382151"/>
            <a:ext cx="5045140" cy="3693319"/>
          </a:xfrm>
          <a:prstGeom prst="rect">
            <a:avLst/>
          </a:prstGeom>
        </p:spPr>
        <p:txBody>
          <a:bodyPr wrap="square">
            <a:spAutoFit/>
          </a:bodyPr>
          <a:lstStyle/>
          <a:p>
            <a:pPr>
              <a:buNone/>
            </a:pPr>
            <a:r>
              <a:rPr lang="ru-RU" dirty="0" smtClean="0">
                <a:ln w="10160">
                  <a:solidFill>
                    <a:schemeClr val="accent1"/>
                  </a:solidFill>
                  <a:prstDash val="solid"/>
                </a:ln>
                <a:solidFill>
                  <a:srgbClr val="FFFFFF"/>
                </a:solidFill>
                <a:effectLst>
                  <a:outerShdw blurRad="38100" dist="32000" dir="5400000" algn="tl">
                    <a:srgbClr val="000000">
                      <a:alpha val="30000"/>
                    </a:srgbClr>
                  </a:outerShdw>
                </a:effectLst>
              </a:rPr>
              <a:t> </a:t>
            </a:r>
            <a:r>
              <a:rPr lang="ru-RU" dirty="0">
                <a:ln w="10160">
                  <a:solidFill>
                    <a:schemeClr val="accent1"/>
                  </a:solidFill>
                  <a:prstDash val="solid"/>
                </a:ln>
                <a:solidFill>
                  <a:srgbClr val="FFFFFF"/>
                </a:solidFill>
                <a:effectLst>
                  <a:outerShdw blurRad="38100" dist="32000" dir="5400000" algn="tl">
                    <a:srgbClr val="000000">
                      <a:alpha val="30000"/>
                    </a:srgbClr>
                  </a:outerShdw>
                </a:effectLst>
              </a:rPr>
              <a:t>В собственной,</a:t>
            </a:r>
          </a:p>
          <a:p>
            <a:pPr>
              <a:buNone/>
            </a:pPr>
            <a:r>
              <a:rPr lang="ru-RU" dirty="0">
                <a:ln w="10160">
                  <a:solidFill>
                    <a:schemeClr val="accent1"/>
                  </a:solidFill>
                  <a:prstDash val="solid"/>
                </a:ln>
                <a:solidFill>
                  <a:srgbClr val="FFFFFF"/>
                </a:solidFill>
                <a:effectLst>
                  <a:outerShdw blurRad="38100" dist="32000" dir="5400000" algn="tl">
                    <a:srgbClr val="000000">
                      <a:alpha val="30000"/>
                    </a:srgbClr>
                  </a:outerShdw>
                </a:effectLst>
              </a:rPr>
              <a:t>личной её физиономии прячется в тени что-то своё, горячее,</a:t>
            </a:r>
          </a:p>
          <a:p>
            <a:pPr>
              <a:buNone/>
            </a:pPr>
            <a:r>
              <a:rPr lang="ru-RU" dirty="0">
                <a:ln w="10160">
                  <a:solidFill>
                    <a:schemeClr val="accent1"/>
                  </a:solidFill>
                  <a:prstDash val="solid"/>
                </a:ln>
                <a:solidFill>
                  <a:srgbClr val="FFFFFF"/>
                </a:solidFill>
                <a:effectLst>
                  <a:outerShdw blurRad="38100" dist="32000" dir="5400000" algn="tl">
                    <a:srgbClr val="000000">
                      <a:alpha val="30000"/>
                    </a:srgbClr>
                  </a:outerShdw>
                </a:effectLst>
              </a:rPr>
              <a:t>нежное, даже мечтательное. Остальное принадлежит воспитанию≫.</a:t>
            </a:r>
          </a:p>
          <a:p>
            <a:pPr>
              <a:buNone/>
            </a:pPr>
            <a:r>
              <a:rPr lang="ru-RU" dirty="0">
                <a:ln w="10160">
                  <a:solidFill>
                    <a:schemeClr val="accent1"/>
                  </a:solidFill>
                  <a:prstDash val="solid"/>
                </a:ln>
                <a:solidFill>
                  <a:srgbClr val="FFFFFF"/>
                </a:solidFill>
                <a:effectLst>
                  <a:outerShdw blurRad="38100" dist="32000" dir="5400000" algn="tl">
                    <a:srgbClr val="000000">
                      <a:alpha val="30000"/>
                    </a:srgbClr>
                  </a:outerShdw>
                </a:effectLst>
              </a:rPr>
              <a:t>Представления о людях, о жизни Софья почерпнула из наблюдений</a:t>
            </a:r>
          </a:p>
          <a:p>
            <a:pPr>
              <a:buNone/>
            </a:pPr>
            <a:r>
              <a:rPr lang="ru-RU" dirty="0">
                <a:ln w="10160">
                  <a:solidFill>
                    <a:schemeClr val="accent1"/>
                  </a:solidFill>
                  <a:prstDash val="solid"/>
                </a:ln>
                <a:solidFill>
                  <a:srgbClr val="FFFFFF"/>
                </a:solidFill>
                <a:effectLst>
                  <a:outerShdw blurRad="38100" dist="32000" dir="5400000" algn="tl">
                    <a:srgbClr val="000000">
                      <a:alpha val="30000"/>
                    </a:srgbClr>
                  </a:outerShdw>
                </a:effectLst>
              </a:rPr>
              <a:t>над бытом людей своего круга да из французских сентиментальных</a:t>
            </a:r>
          </a:p>
          <a:p>
            <a:pPr>
              <a:buNone/>
            </a:pPr>
            <a:r>
              <a:rPr lang="ru-RU" dirty="0">
                <a:ln w="10160">
                  <a:solidFill>
                    <a:schemeClr val="accent1"/>
                  </a:solidFill>
                  <a:prstDash val="solid"/>
                </a:ln>
                <a:solidFill>
                  <a:srgbClr val="FFFFFF"/>
                </a:solidFill>
                <a:effectLst>
                  <a:outerShdw blurRad="38100" dist="32000" dir="5400000" algn="tl">
                    <a:srgbClr val="000000">
                      <a:alpha val="30000"/>
                    </a:srgbClr>
                  </a:outerShdw>
                </a:effectLst>
              </a:rPr>
              <a:t>романов, которые были тогда очень популярны</a:t>
            </a:r>
          </a:p>
          <a:p>
            <a:pPr>
              <a:buNone/>
            </a:pPr>
            <a:r>
              <a:rPr lang="ru-RU" dirty="0">
                <a:ln w="10160">
                  <a:solidFill>
                    <a:schemeClr val="accent1"/>
                  </a:solidFill>
                  <a:prstDash val="solid"/>
                </a:ln>
                <a:solidFill>
                  <a:srgbClr val="FFFFFF"/>
                </a:solidFill>
                <a:effectLst>
                  <a:outerShdw blurRad="38100" dist="32000" dir="5400000" algn="tl">
                    <a:srgbClr val="000000">
                      <a:alpha val="30000"/>
                    </a:srgbClr>
                  </a:outerShdw>
                </a:effectLst>
              </a:rPr>
              <a:t>в дворянской среде, особенно среди </a:t>
            </a:r>
            <a:r>
              <a:rPr lang="ru-RU" dirty="0" smtClean="0">
                <a:ln w="10160">
                  <a:solidFill>
                    <a:schemeClr val="accent1"/>
                  </a:solidFill>
                  <a:prstDash val="solid"/>
                </a:ln>
                <a:solidFill>
                  <a:srgbClr val="FFFFFF"/>
                </a:solidFill>
                <a:effectLst>
                  <a:outerShdw blurRad="38100" dist="32000" dir="5400000" algn="tl">
                    <a:srgbClr val="000000">
                      <a:alpha val="30000"/>
                    </a:srgbClr>
                  </a:outerShdw>
                </a:effectLst>
              </a:rPr>
              <a:t>девушек.</a:t>
            </a:r>
            <a:endParaRPr lang="ru-RU" dirty="0"/>
          </a:p>
        </p:txBody>
      </p:sp>
      <p:pic>
        <p:nvPicPr>
          <p:cNvPr id="14338" name="Picture 2" descr="F:\скачанные файлы (2).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436096" y="116632"/>
            <a:ext cx="3560616" cy="440670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37666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67544" y="6713"/>
            <a:ext cx="8229600" cy="5840435"/>
          </a:xfrm>
        </p:spPr>
        <p:txBody>
          <a:bodyPr>
            <a:noAutofit/>
          </a:bodyPr>
          <a:lstStyle/>
          <a:p>
            <a:pPr algn="ctr">
              <a:buNone/>
            </a:pPr>
            <a:r>
              <a:rPr lang="ru-RU" sz="1400" dirty="0" smtClean="0">
                <a:ln w="10160">
                  <a:solidFill>
                    <a:schemeClr val="accent1"/>
                  </a:solidFill>
                  <a:prstDash val="solid"/>
                </a:ln>
                <a:solidFill>
                  <a:srgbClr val="FFFFFF"/>
                </a:solidFill>
                <a:effectLst>
                  <a:outerShdw blurRad="38100" dist="32000" dir="5400000" algn="tl">
                    <a:srgbClr val="000000">
                      <a:alpha val="30000"/>
                    </a:srgbClr>
                  </a:outerShdw>
                </a:effectLst>
              </a:rPr>
              <a:t>Вот эта-то сентиментальная литература и развила в Софье</a:t>
            </a:r>
          </a:p>
          <a:p>
            <a:pPr algn="ctr">
              <a:buNone/>
            </a:pPr>
            <a:r>
              <a:rPr lang="ru-RU" sz="1400" dirty="0" smtClean="0">
                <a:ln w="10160">
                  <a:solidFill>
                    <a:schemeClr val="accent1"/>
                  </a:solidFill>
                  <a:prstDash val="solid"/>
                </a:ln>
                <a:solidFill>
                  <a:srgbClr val="FFFFFF"/>
                </a:solidFill>
                <a:effectLst>
                  <a:outerShdw blurRad="38100" dist="32000" dir="5400000" algn="tl">
                    <a:srgbClr val="000000">
                      <a:alpha val="30000"/>
                    </a:srgbClr>
                  </a:outerShdw>
                </a:effectLst>
              </a:rPr>
              <a:t>мечтательность и чувствительность, по ней она рисовала героя</a:t>
            </a:r>
          </a:p>
          <a:p>
            <a:pPr algn="ctr">
              <a:buNone/>
            </a:pPr>
            <a:r>
              <a:rPr lang="ru-RU" sz="1400" dirty="0" smtClean="0">
                <a:ln w="10160">
                  <a:solidFill>
                    <a:schemeClr val="accent1"/>
                  </a:solidFill>
                  <a:prstDash val="solid"/>
                </a:ln>
                <a:solidFill>
                  <a:srgbClr val="FFFFFF"/>
                </a:solidFill>
                <a:effectLst>
                  <a:outerShdw blurRad="38100" dist="32000" dir="5400000" algn="tl">
                    <a:srgbClr val="000000">
                      <a:alpha val="30000"/>
                    </a:srgbClr>
                  </a:outerShdw>
                </a:effectLst>
              </a:rPr>
              <a:t>своего романа —человека незнатного, чувствительного. Эти-то</a:t>
            </a:r>
          </a:p>
          <a:p>
            <a:pPr algn="ctr">
              <a:buNone/>
            </a:pPr>
            <a:r>
              <a:rPr lang="ru-RU" sz="1400" dirty="0" smtClean="0">
                <a:ln w="10160">
                  <a:solidFill>
                    <a:schemeClr val="accent1"/>
                  </a:solidFill>
                  <a:prstDash val="solid"/>
                </a:ln>
                <a:solidFill>
                  <a:srgbClr val="FFFFFF"/>
                </a:solidFill>
                <a:effectLst>
                  <a:outerShdw blurRad="38100" dist="32000" dir="5400000" algn="tl">
                    <a:srgbClr val="000000">
                      <a:alpha val="30000"/>
                    </a:srgbClr>
                  </a:outerShdw>
                </a:effectLst>
              </a:rPr>
              <a:t>романы и могли заставить её обратить внимание на Молчалина,</a:t>
            </a:r>
          </a:p>
          <a:p>
            <a:pPr algn="ctr">
              <a:buNone/>
            </a:pPr>
            <a:r>
              <a:rPr lang="ru-RU" sz="1400" dirty="0" smtClean="0">
                <a:ln w="10160">
                  <a:solidFill>
                    <a:schemeClr val="accent1"/>
                  </a:solidFill>
                  <a:prstDash val="solid"/>
                </a:ln>
                <a:solidFill>
                  <a:srgbClr val="FFFFFF"/>
                </a:solidFill>
                <a:effectLst>
                  <a:outerShdw blurRad="38100" dist="32000" dir="5400000" algn="tl">
                    <a:srgbClr val="000000">
                      <a:alpha val="30000"/>
                    </a:srgbClr>
                  </a:outerShdw>
                </a:effectLst>
              </a:rPr>
              <a:t>некоторыми своими чертами и поведением напоминающего её</a:t>
            </a:r>
          </a:p>
          <a:p>
            <a:pPr algn="ctr">
              <a:buNone/>
            </a:pPr>
            <a:r>
              <a:rPr lang="ru-RU" sz="1400" dirty="0" smtClean="0">
                <a:ln w="10160">
                  <a:solidFill>
                    <a:schemeClr val="accent1"/>
                  </a:solidFill>
                  <a:prstDash val="solid"/>
                </a:ln>
                <a:solidFill>
                  <a:srgbClr val="FFFFFF"/>
                </a:solidFill>
                <a:effectLst>
                  <a:outerShdw blurRad="38100" dist="32000" dir="5400000" algn="tl">
                    <a:srgbClr val="000000">
                      <a:alpha val="30000"/>
                    </a:srgbClr>
                  </a:outerShdw>
                </a:effectLst>
              </a:rPr>
              <a:t>любимых героев. Сыграло известную роль в её увлечении Молчалиным</a:t>
            </a:r>
          </a:p>
          <a:p>
            <a:pPr algn="ctr">
              <a:buNone/>
            </a:pPr>
            <a:r>
              <a:rPr lang="ru-RU" sz="1400" dirty="0" smtClean="0">
                <a:ln w="10160">
                  <a:solidFill>
                    <a:schemeClr val="accent1"/>
                  </a:solidFill>
                  <a:prstDash val="solid"/>
                </a:ln>
                <a:solidFill>
                  <a:srgbClr val="FFFFFF"/>
                </a:solidFill>
                <a:effectLst>
                  <a:outerShdw blurRad="38100" dist="32000" dir="5400000" algn="tl">
                    <a:srgbClr val="000000">
                      <a:alpha val="30000"/>
                    </a:srgbClr>
                  </a:outerShdw>
                </a:effectLst>
              </a:rPr>
              <a:t>и другое обстоятельство, на которое указывает Гончаров.</a:t>
            </a:r>
          </a:p>
          <a:p>
            <a:pPr algn="ctr">
              <a:buNone/>
            </a:pPr>
            <a:r>
              <a:rPr lang="ru-RU" sz="1400" dirty="0" smtClean="0">
                <a:ln w="10160">
                  <a:solidFill>
                    <a:schemeClr val="accent1"/>
                  </a:solidFill>
                  <a:prstDash val="solid"/>
                </a:ln>
                <a:solidFill>
                  <a:srgbClr val="FFFFFF"/>
                </a:solidFill>
                <a:effectLst>
                  <a:outerShdw blurRad="38100" dist="32000" dir="5400000" algn="tl">
                    <a:srgbClr val="000000">
                      <a:alpha val="30000"/>
                    </a:srgbClr>
                  </a:outerShdw>
                </a:effectLst>
              </a:rPr>
              <a:t>≪Влечение покровительствовать любимому человеку, бедному,</a:t>
            </a:r>
          </a:p>
          <a:p>
            <a:pPr algn="ctr">
              <a:buNone/>
            </a:pPr>
            <a:r>
              <a:rPr lang="ru-RU" sz="1400" dirty="0" smtClean="0">
                <a:ln w="10160">
                  <a:solidFill>
                    <a:schemeClr val="accent1"/>
                  </a:solidFill>
                  <a:prstDash val="solid"/>
                </a:ln>
                <a:solidFill>
                  <a:srgbClr val="FFFFFF"/>
                </a:solidFill>
                <a:effectLst>
                  <a:outerShdw blurRad="38100" dist="32000" dir="5400000" algn="tl">
                    <a:srgbClr val="000000">
                      <a:alpha val="30000"/>
                    </a:srgbClr>
                  </a:outerShdw>
                </a:effectLst>
              </a:rPr>
              <a:t>скромному, не смеющему поднять на неё глаза, возвысить его</a:t>
            </a:r>
          </a:p>
          <a:p>
            <a:pPr algn="ctr">
              <a:buNone/>
            </a:pPr>
            <a:r>
              <a:rPr lang="ru-RU" sz="1400" dirty="0" smtClean="0">
                <a:ln w="10160">
                  <a:solidFill>
                    <a:schemeClr val="accent1"/>
                  </a:solidFill>
                  <a:prstDash val="solid"/>
                </a:ln>
                <a:solidFill>
                  <a:srgbClr val="FFFFFF"/>
                </a:solidFill>
                <a:effectLst>
                  <a:outerShdw blurRad="38100" dist="32000" dir="5400000" algn="tl">
                    <a:srgbClr val="000000">
                      <a:alpha val="30000"/>
                    </a:srgbClr>
                  </a:outerShdw>
                </a:effectLst>
              </a:rPr>
              <a:t>до себя, до своего круга, дать ему семейные права</a:t>
            </a:r>
            <a:endParaRPr lang="ru-RU" sz="1400" dirty="0"/>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953250" y="3314700"/>
            <a:ext cx="2190750" cy="3543300"/>
          </a:xfrm>
          <a:prstGeom prst="rect">
            <a:avLst/>
          </a:prstGeom>
        </p:spPr>
      </p:pic>
      <p:pic>
        <p:nvPicPr>
          <p:cNvPr id="8" name="Picture 2" descr="F:\lit-347.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2926931"/>
            <a:ext cx="2762446" cy="3848722"/>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Прямоугольник 5"/>
          <p:cNvSpPr/>
          <p:nvPr/>
        </p:nvSpPr>
        <p:spPr>
          <a:xfrm>
            <a:off x="3059832" y="2866133"/>
            <a:ext cx="3533378" cy="3970318"/>
          </a:xfrm>
          <a:prstGeom prst="rect">
            <a:avLst/>
          </a:prstGeom>
        </p:spPr>
        <p:txBody>
          <a:bodyPr wrap="square">
            <a:spAutoFit/>
          </a:bodyPr>
          <a:lstStyle/>
          <a:p>
            <a:pPr algn="ctr">
              <a:buNone/>
            </a:pPr>
            <a:r>
              <a:rPr lang="ru-RU" dirty="0">
                <a:ln w="10160">
                  <a:solidFill>
                    <a:schemeClr val="accent1"/>
                  </a:solidFill>
                  <a:prstDash val="solid"/>
                </a:ln>
                <a:solidFill>
                  <a:srgbClr val="FFFFFF"/>
                </a:solidFill>
                <a:effectLst>
                  <a:outerShdw blurRad="38100" dist="32000" dir="5400000" algn="tl">
                    <a:srgbClr val="000000">
                      <a:alpha val="30000"/>
                    </a:srgbClr>
                  </a:outerShdw>
                </a:effectLst>
              </a:rPr>
              <a:t>. Без сомнения,</a:t>
            </a:r>
          </a:p>
          <a:p>
            <a:pPr algn="ctr">
              <a:buNone/>
            </a:pPr>
            <a:r>
              <a:rPr lang="ru-RU" dirty="0">
                <a:ln w="10160">
                  <a:solidFill>
                    <a:schemeClr val="accent1"/>
                  </a:solidFill>
                  <a:prstDash val="solid"/>
                </a:ln>
                <a:solidFill>
                  <a:srgbClr val="FFFFFF"/>
                </a:solidFill>
                <a:effectLst>
                  <a:outerShdw blurRad="38100" dist="32000" dir="5400000" algn="tl">
                    <a:srgbClr val="000000">
                      <a:alpha val="30000"/>
                    </a:srgbClr>
                  </a:outerShdw>
                </a:effectLst>
              </a:rPr>
              <a:t>ей в этом улыбалась роль властвовать над покорным созданием,</a:t>
            </a:r>
          </a:p>
          <a:p>
            <a:pPr algn="ctr">
              <a:buNone/>
            </a:pPr>
            <a:r>
              <a:rPr lang="ru-RU" dirty="0">
                <a:ln w="10160">
                  <a:solidFill>
                    <a:schemeClr val="accent1"/>
                  </a:solidFill>
                  <a:prstDash val="solid"/>
                </a:ln>
                <a:solidFill>
                  <a:srgbClr val="FFFFFF"/>
                </a:solidFill>
                <a:effectLst>
                  <a:outerShdw blurRad="38100" dist="32000" dir="5400000" algn="tl">
                    <a:srgbClr val="000000">
                      <a:alpha val="30000"/>
                    </a:srgbClr>
                  </a:outerShdw>
                </a:effectLst>
              </a:rPr>
              <a:t>сделать его счастливым и иметь в нём вечного раба. Не её</a:t>
            </a:r>
          </a:p>
          <a:p>
            <a:pPr algn="ctr">
              <a:buNone/>
            </a:pPr>
            <a:r>
              <a:rPr lang="ru-RU" dirty="0">
                <a:ln w="10160">
                  <a:solidFill>
                    <a:schemeClr val="accent1"/>
                  </a:solidFill>
                  <a:prstDash val="solid"/>
                </a:ln>
                <a:solidFill>
                  <a:srgbClr val="FFFFFF"/>
                </a:solidFill>
                <a:effectLst>
                  <a:outerShdw blurRad="38100" dist="32000" dir="5400000" algn="tl">
                    <a:srgbClr val="000000">
                      <a:alpha val="30000"/>
                    </a:srgbClr>
                  </a:outerShdw>
                </a:effectLst>
              </a:rPr>
              <a:t>вина, что из этого выходил будущий ≪муж-мальчик, муж-слуга —</a:t>
            </a:r>
          </a:p>
          <a:p>
            <a:pPr algn="ctr">
              <a:buNone/>
            </a:pPr>
            <a:r>
              <a:rPr lang="ru-RU" dirty="0">
                <a:ln w="10160">
                  <a:solidFill>
                    <a:schemeClr val="accent1"/>
                  </a:solidFill>
                  <a:prstDash val="solid"/>
                </a:ln>
                <a:solidFill>
                  <a:srgbClr val="FFFFFF"/>
                </a:solidFill>
                <a:effectLst>
                  <a:outerShdw blurRad="38100" dist="32000" dir="5400000" algn="tl">
                    <a:srgbClr val="000000">
                      <a:alpha val="30000"/>
                    </a:srgbClr>
                  </a:outerShdw>
                </a:effectLst>
              </a:rPr>
              <a:t>идеал московских мужей!≫ На другие идеалы негде было наткнуться</a:t>
            </a:r>
          </a:p>
          <a:p>
            <a:pPr algn="ctr">
              <a:buNone/>
            </a:pPr>
            <a:r>
              <a:rPr lang="ru-RU" dirty="0">
                <a:ln w="10160">
                  <a:solidFill>
                    <a:schemeClr val="accent1"/>
                  </a:solidFill>
                  <a:prstDash val="solid"/>
                </a:ln>
                <a:solidFill>
                  <a:srgbClr val="FFFFFF"/>
                </a:solidFill>
                <a:effectLst>
                  <a:outerShdw blurRad="38100" dist="32000" dir="5400000" algn="tl">
                    <a:srgbClr val="000000">
                      <a:alpha val="30000"/>
                    </a:srgbClr>
                  </a:outerShdw>
                </a:effectLst>
              </a:rPr>
              <a:t>в доме Фамусова≫.</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214290"/>
            <a:ext cx="8229600" cy="4525963"/>
          </a:xfrm>
        </p:spPr>
        <p:txBody>
          <a:bodyPr>
            <a:normAutofit fontScale="85000" lnSpcReduction="20000"/>
          </a:bodyPr>
          <a:lstStyle/>
          <a:p>
            <a:pPr algn="r">
              <a:buNone/>
            </a:pPr>
            <a:r>
              <a:rPr lang="ru-RU"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Современники Грибоедова восхищались языком комедии «Горе от ума». Еще Пушкин писал, что половина стихов пьесы войдет в пословицу. Затем Н. К. </a:t>
            </a:r>
            <a:r>
              <a:rPr lang="ru-RU"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Пиксанов</a:t>
            </a:r>
            <a:r>
              <a:rPr lang="ru-RU"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отмечал своеобразный речевой колорит комедии, «живость языка разговорного», характеристическую речь героев. Каждый из персонажей «Горя от ума» наделен особой речью, характерной для его положения, образа жизни, особенностей внутреннего облика и темперамента.</a:t>
            </a:r>
            <a:r>
              <a:rPr lang="ru-RU" dirty="0" smtClean="0"/>
              <a:t> </a:t>
            </a:r>
            <a:br>
              <a:rPr lang="ru-RU" dirty="0" smtClean="0"/>
            </a:br>
            <a:r>
              <a:rPr lang="ru-RU" dirty="0" smtClean="0"/>
              <a:t/>
            </a:r>
            <a:br>
              <a:rPr lang="ru-RU" dirty="0" smtClean="0"/>
            </a:br>
            <a:endParaRPr lang="ru-RU" dirty="0"/>
          </a:p>
        </p:txBody>
      </p:sp>
      <p:pic>
        <p:nvPicPr>
          <p:cNvPr id="1026" name="Picture 2" descr="Иллюстрации Д.Н.Кардовского к комедия А.С.Грибоедова &quot;Горе от ума&quot;"/>
          <p:cNvPicPr>
            <a:picLocks noChangeAspect="1" noChangeArrowheads="1"/>
          </p:cNvPicPr>
          <p:nvPr/>
        </p:nvPicPr>
        <p:blipFill>
          <a:blip r:embed="rId2" cstate="print"/>
          <a:srcRect/>
          <a:stretch>
            <a:fillRect/>
          </a:stretch>
        </p:blipFill>
        <p:spPr bwMode="auto">
          <a:xfrm>
            <a:off x="2857488" y="3836949"/>
            <a:ext cx="3714776" cy="3021051"/>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Прямоугольник 3"/>
          <p:cNvSpPr/>
          <p:nvPr/>
        </p:nvSpPr>
        <p:spPr>
          <a:xfrm>
            <a:off x="3707904" y="188640"/>
            <a:ext cx="5220072" cy="5443671"/>
          </a:xfrm>
          <a:prstGeom prst="rect">
            <a:avLst/>
          </a:prstGeom>
        </p:spPr>
        <p:txBody>
          <a:bodyPr wrap="square">
            <a:spAutoFit/>
          </a:bodyPr>
          <a:lstStyle/>
          <a:p>
            <a:pPr algn="r">
              <a:buNone/>
            </a:pPr>
            <a:r>
              <a:rPr lang="ru-RU" dirty="0">
                <a:ln w="10160">
                  <a:solidFill>
                    <a:schemeClr val="accent1"/>
                  </a:solidFill>
                  <a:prstDash val="solid"/>
                </a:ln>
                <a:solidFill>
                  <a:srgbClr val="FFFFFF"/>
                </a:solidFill>
                <a:effectLst>
                  <a:outerShdw blurRad="38100" dist="32000" dir="5400000" algn="tl">
                    <a:srgbClr val="000000">
                      <a:alpha val="30000"/>
                    </a:srgbClr>
                  </a:outerShdw>
                </a:effectLst>
              </a:rPr>
              <a:t>В Софье Гончаров видит ≪сильные задатки недюжинной натуры,</a:t>
            </a:r>
          </a:p>
          <a:p>
            <a:pPr algn="r">
              <a:buNone/>
            </a:pPr>
            <a:r>
              <a:rPr lang="ru-RU" dirty="0">
                <a:ln w="10160">
                  <a:solidFill>
                    <a:schemeClr val="accent1"/>
                  </a:solidFill>
                  <a:prstDash val="solid"/>
                </a:ln>
                <a:solidFill>
                  <a:srgbClr val="FFFFFF"/>
                </a:solidFill>
                <a:effectLst>
                  <a:outerShdw blurRad="38100" dist="32000" dir="5400000" algn="tl">
                    <a:srgbClr val="000000">
                      <a:alpha val="30000"/>
                    </a:srgbClr>
                  </a:outerShdw>
                </a:effectLst>
              </a:rPr>
              <a:t>живого ума, страстности и женской мягкости≫, но ≪она загублена</a:t>
            </a:r>
          </a:p>
          <a:p>
            <a:pPr algn="r">
              <a:buNone/>
            </a:pPr>
            <a:r>
              <a:rPr lang="ru-RU" dirty="0">
                <a:ln w="10160">
                  <a:solidFill>
                    <a:schemeClr val="accent1"/>
                  </a:solidFill>
                  <a:prstDash val="solid"/>
                </a:ln>
                <a:solidFill>
                  <a:srgbClr val="FFFFFF"/>
                </a:solidFill>
                <a:effectLst>
                  <a:outerShdw blurRad="38100" dist="32000" dir="5400000" algn="tl">
                    <a:srgbClr val="000000">
                      <a:alpha val="30000"/>
                    </a:srgbClr>
                  </a:outerShdw>
                </a:effectLst>
              </a:rPr>
              <a:t>в духоте, куда не проникал ни один луч света, ни одна</a:t>
            </a:r>
          </a:p>
          <a:p>
            <a:pPr algn="r">
              <a:buNone/>
            </a:pPr>
            <a:r>
              <a:rPr lang="ru-RU" dirty="0">
                <a:ln w="10160">
                  <a:solidFill>
                    <a:schemeClr val="accent1"/>
                  </a:solidFill>
                  <a:prstDash val="solid"/>
                </a:ln>
                <a:solidFill>
                  <a:srgbClr val="FFFFFF"/>
                </a:solidFill>
                <a:effectLst>
                  <a:outerShdw blurRad="38100" dist="32000" dir="5400000" algn="tl">
                    <a:srgbClr val="000000">
                      <a:alpha val="30000"/>
                    </a:srgbClr>
                  </a:outerShdw>
                </a:effectLst>
              </a:rPr>
              <a:t>струя свежего воздуха≫. За эти хорошие качества Софьи её и</a:t>
            </a:r>
          </a:p>
          <a:p>
            <a:pPr algn="r">
              <a:buNone/>
            </a:pPr>
            <a:r>
              <a:rPr lang="ru-RU" dirty="0">
                <a:ln w="10160">
                  <a:solidFill>
                    <a:schemeClr val="accent1"/>
                  </a:solidFill>
                  <a:prstDash val="solid"/>
                </a:ln>
                <a:solidFill>
                  <a:srgbClr val="FFFFFF"/>
                </a:solidFill>
                <a:effectLst>
                  <a:outerShdw blurRad="38100" dist="32000" dir="5400000" algn="tl">
                    <a:srgbClr val="000000">
                      <a:alpha val="30000"/>
                    </a:srgbClr>
                  </a:outerShdw>
                </a:effectLst>
              </a:rPr>
              <a:t>любил Чацкий, и тем больнее было ему увидеть в ней после трёхлетнего</a:t>
            </a:r>
          </a:p>
          <a:p>
            <a:pPr algn="r">
              <a:buNone/>
            </a:pPr>
            <a:r>
              <a:rPr lang="ru-RU" dirty="0">
                <a:ln w="10160">
                  <a:solidFill>
                    <a:schemeClr val="accent1"/>
                  </a:solidFill>
                  <a:prstDash val="solid"/>
                </a:ln>
                <a:solidFill>
                  <a:srgbClr val="FFFFFF"/>
                </a:solidFill>
                <a:effectLst>
                  <a:outerShdw blurRad="38100" dist="32000" dir="5400000" algn="tl">
                    <a:srgbClr val="000000">
                      <a:alpha val="30000"/>
                    </a:srgbClr>
                  </a:outerShdw>
                </a:effectLst>
              </a:rPr>
              <a:t>отсутствия в Москве типичную представительницу фа-</a:t>
            </a:r>
          </a:p>
          <a:p>
            <a:pPr algn="r">
              <a:buNone/>
            </a:pPr>
            <a:r>
              <a:rPr lang="ru-RU" dirty="0" err="1">
                <a:ln w="10160">
                  <a:solidFill>
                    <a:schemeClr val="accent1"/>
                  </a:solidFill>
                  <a:prstDash val="solid"/>
                </a:ln>
                <a:solidFill>
                  <a:srgbClr val="FFFFFF"/>
                </a:solidFill>
                <a:effectLst>
                  <a:outerShdw blurRad="38100" dist="32000" dir="5400000" algn="tl">
                    <a:srgbClr val="000000">
                      <a:alpha val="30000"/>
                    </a:srgbClr>
                  </a:outerShdw>
                </a:effectLst>
              </a:rPr>
              <a:t>мусовского</a:t>
            </a:r>
            <a:r>
              <a:rPr lang="ru-RU" dirty="0">
                <a:ln w="10160">
                  <a:solidFill>
                    <a:schemeClr val="accent1"/>
                  </a:solidFill>
                  <a:prstDash val="solid"/>
                </a:ln>
                <a:solidFill>
                  <a:srgbClr val="FFFFFF"/>
                </a:solidFill>
                <a:effectLst>
                  <a:outerShdw blurRad="38100" dist="32000" dir="5400000" algn="tl">
                    <a:srgbClr val="000000">
                      <a:alpha val="30000"/>
                    </a:srgbClr>
                  </a:outerShdw>
                </a:effectLst>
              </a:rPr>
              <a:t> круга. Но и Софья переживает трагедию, когда,</a:t>
            </a:r>
          </a:p>
          <a:p>
            <a:pPr algn="r">
              <a:buNone/>
            </a:pPr>
            <a:r>
              <a:rPr lang="ru-RU" dirty="0">
                <a:ln w="10160">
                  <a:solidFill>
                    <a:schemeClr val="accent1"/>
                  </a:solidFill>
                  <a:prstDash val="solid"/>
                </a:ln>
                <a:solidFill>
                  <a:srgbClr val="FFFFFF"/>
                </a:solidFill>
                <a:effectLst>
                  <a:outerShdw blurRad="38100" dist="32000" dir="5400000" algn="tl">
                    <a:srgbClr val="000000">
                      <a:alpha val="30000"/>
                    </a:srgbClr>
                  </a:outerShdw>
                </a:effectLst>
              </a:rPr>
              <a:t>подслушав разговор Молчалина с Лизой, видит любимого ею</a:t>
            </a:r>
          </a:p>
          <a:p>
            <a:pPr algn="r">
              <a:buNone/>
            </a:pPr>
            <a:r>
              <a:rPr lang="ru-RU" dirty="0">
                <a:ln w="10160">
                  <a:solidFill>
                    <a:schemeClr val="accent1"/>
                  </a:solidFill>
                  <a:prstDash val="solid"/>
                </a:ln>
                <a:solidFill>
                  <a:srgbClr val="FFFFFF"/>
                </a:solidFill>
                <a:effectLst>
                  <a:outerShdw blurRad="38100" dist="32000" dir="5400000" algn="tl">
                    <a:srgbClr val="000000">
                      <a:alpha val="30000"/>
                    </a:srgbClr>
                  </a:outerShdw>
                </a:effectLst>
              </a:rPr>
              <a:t>человека в настоящем свете. По замечанию Гончарова, ≪ей, конечно,</a:t>
            </a:r>
          </a:p>
          <a:p>
            <a:pPr algn="r">
              <a:buNone/>
            </a:pPr>
            <a:r>
              <a:rPr lang="ru-RU" dirty="0">
                <a:ln w="10160">
                  <a:solidFill>
                    <a:schemeClr val="accent1"/>
                  </a:solidFill>
                  <a:prstDash val="solid"/>
                </a:ln>
                <a:solidFill>
                  <a:srgbClr val="FFFFFF"/>
                </a:solidFill>
                <a:effectLst>
                  <a:outerShdw blurRad="38100" dist="32000" dir="5400000" algn="tl">
                    <a:srgbClr val="000000">
                      <a:alpha val="30000"/>
                    </a:srgbClr>
                  </a:outerShdw>
                </a:effectLst>
              </a:rPr>
              <a:t>тяжелее всех, тяжелее даже Чацкого≫.</a:t>
            </a:r>
          </a:p>
        </p:txBody>
      </p:sp>
      <p:pic>
        <p:nvPicPr>
          <p:cNvPr id="16386" name="Picture 2" descr="F:\lit-319.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7504" y="3981221"/>
            <a:ext cx="3905200" cy="2806863"/>
          </a:xfrm>
          <a:prstGeom prst="rect">
            <a:avLst/>
          </a:prstGeom>
          <a:noFill/>
          <a:extLst>
            <a:ext uri="{909E8E84-426E-40DD-AFC4-6F175D3DCCD1}">
              <a14:hiddenFill xmlns:a14="http://schemas.microsoft.com/office/drawing/2010/main" xmlns="">
                <a:solidFill>
                  <a:srgbClr val="FFFFFF"/>
                </a:solidFill>
              </a14:hiddenFill>
            </a:ext>
          </a:extLst>
        </p:spPr>
      </p:pic>
      <p:pic>
        <p:nvPicPr>
          <p:cNvPr id="16387" name="Picture 3" descr="F:\0013-013-Griboedov-Gore-ot-uma-urok.jp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26667" t="7070" r="23332" b="15960"/>
          <a:stretch/>
        </p:blipFill>
        <p:spPr bwMode="auto">
          <a:xfrm>
            <a:off x="395536" y="404664"/>
            <a:ext cx="2957536" cy="341461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298881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714356"/>
          </a:xfrm>
        </p:spPr>
        <p:txBody>
          <a:bodyPr>
            <a:normAutofit fontScale="90000"/>
          </a:bodyPr>
          <a:lstStyle/>
          <a:p>
            <a:r>
              <a:rPr lang="ru-RU" dirty="0" smtClean="0"/>
              <a:t>Александр </a:t>
            </a:r>
            <a:r>
              <a:rPr lang="ru-RU" dirty="0" err="1" smtClean="0"/>
              <a:t>Андреич</a:t>
            </a:r>
            <a:r>
              <a:rPr lang="ru-RU" dirty="0" smtClean="0"/>
              <a:t> Чацкий</a:t>
            </a:r>
            <a:endParaRPr lang="ru-RU" dirty="0"/>
          </a:p>
        </p:txBody>
      </p:sp>
      <p:sp>
        <p:nvSpPr>
          <p:cNvPr id="3" name="Содержимое 2"/>
          <p:cNvSpPr>
            <a:spLocks noGrp="1"/>
          </p:cNvSpPr>
          <p:nvPr>
            <p:ph idx="1"/>
          </p:nvPr>
        </p:nvSpPr>
        <p:spPr/>
        <p:txBody>
          <a:bodyPr/>
          <a:lstStyle/>
          <a:p>
            <a:endParaRPr lang="ru-RU"/>
          </a:p>
        </p:txBody>
      </p:sp>
      <p:pic>
        <p:nvPicPr>
          <p:cNvPr id="9218" name="Picture 2" descr="Образ чацкий сочинение"/>
          <p:cNvPicPr>
            <a:picLocks noChangeAspect="1" noChangeArrowheads="1"/>
          </p:cNvPicPr>
          <p:nvPr/>
        </p:nvPicPr>
        <p:blipFill>
          <a:blip r:embed="rId2" cstate="print"/>
          <a:srcRect/>
          <a:stretch>
            <a:fillRect/>
          </a:stretch>
        </p:blipFill>
        <p:spPr bwMode="auto">
          <a:xfrm>
            <a:off x="2357422" y="742950"/>
            <a:ext cx="4219575" cy="611505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362056" y="0"/>
            <a:ext cx="4324744" cy="6957392"/>
          </a:xfrm>
        </p:spPr>
        <p:txBody>
          <a:bodyPr>
            <a:noAutofit/>
          </a:bodyPr>
          <a:lstStyle/>
          <a:p>
            <a:pPr algn="r">
              <a:buNone/>
            </a:pPr>
            <a:r>
              <a:rPr lang="ru-RU" sz="1600" dirty="0" err="1" smtClean="0">
                <a:ln w="10160">
                  <a:solidFill>
                    <a:schemeClr val="accent1"/>
                  </a:solidFill>
                  <a:prstDash val="solid"/>
                </a:ln>
                <a:solidFill>
                  <a:srgbClr val="FFFFFF"/>
                </a:solidFill>
                <a:effectLst>
                  <a:outerShdw blurRad="38100" dist="32000" dir="5400000" algn="tl">
                    <a:srgbClr val="000000">
                      <a:alpha val="30000"/>
                    </a:srgbClr>
                  </a:outerShdw>
                </a:effectLst>
              </a:rPr>
              <a:t>Фамусовскому</a:t>
            </a:r>
            <a:r>
              <a:rPr lang="ru-RU" sz="1600" dirty="0" smtClean="0">
                <a:ln w="10160">
                  <a:solidFill>
                    <a:schemeClr val="accent1"/>
                  </a:solidFill>
                  <a:prstDash val="solid"/>
                </a:ln>
                <a:solidFill>
                  <a:srgbClr val="FFFFFF"/>
                </a:solidFill>
                <a:effectLst>
                  <a:outerShdw blurRad="38100" dist="32000" dir="5400000" algn="tl">
                    <a:srgbClr val="000000">
                      <a:alpha val="30000"/>
                    </a:srgbClr>
                  </a:outerShdw>
                </a:effectLst>
              </a:rPr>
              <a:t> обществу, твёрдо хранившему традиции ≪века минувшего≫, противопоставлен Александр</a:t>
            </a:r>
          </a:p>
          <a:p>
            <a:pPr algn="r">
              <a:buNone/>
            </a:pPr>
            <a:r>
              <a:rPr lang="ru-RU" sz="1600" dirty="0" err="1" smtClean="0">
                <a:ln w="10160">
                  <a:solidFill>
                    <a:schemeClr val="accent1"/>
                  </a:solidFill>
                  <a:prstDash val="solid"/>
                </a:ln>
                <a:solidFill>
                  <a:srgbClr val="FFFFFF"/>
                </a:solidFill>
                <a:effectLst>
                  <a:outerShdw blurRad="38100" dist="32000" dir="5400000" algn="tl">
                    <a:srgbClr val="000000">
                      <a:alpha val="30000"/>
                    </a:srgbClr>
                  </a:outerShdw>
                </a:effectLst>
              </a:rPr>
              <a:t>Андреич</a:t>
            </a:r>
            <a:r>
              <a:rPr lang="ru-RU" sz="1600" dirty="0" smtClean="0">
                <a:ln w="10160">
                  <a:solidFill>
                    <a:schemeClr val="accent1"/>
                  </a:solidFill>
                  <a:prstDash val="solid"/>
                </a:ln>
                <a:solidFill>
                  <a:srgbClr val="FFFFFF"/>
                </a:solidFill>
                <a:effectLst>
                  <a:outerShdw blurRad="38100" dist="32000" dir="5400000" algn="tl">
                    <a:srgbClr val="000000">
                      <a:alpha val="30000"/>
                    </a:srgbClr>
                  </a:outerShdw>
                </a:effectLst>
              </a:rPr>
              <a:t> Чацкий. Это передовой человек ≪века нынешнего≫, точнее, того времени, когда после Отечественной войны 1812 года, обострившей общественное самосознание русского народа, стали возникать и развиваться тайные революционные кружки, политические общества. Чацкий в литературе 20-х годов XIX века — это самый яркий образ ≪нового человека≫, положительного героя, декабриста по взглядам, общественному поведению, нравственным убеждениям, по всему складу ума и </a:t>
            </a:r>
            <a:r>
              <a:rPr lang="ru-RU" sz="1600" dirty="0" err="1" smtClean="0">
                <a:ln w="10160">
                  <a:solidFill>
                    <a:schemeClr val="accent1"/>
                  </a:solidFill>
                  <a:prstDash val="solid"/>
                </a:ln>
                <a:solidFill>
                  <a:srgbClr val="FFFFFF"/>
                </a:solidFill>
                <a:effectLst>
                  <a:outerShdw blurRad="38100" dist="32000" dir="5400000" algn="tl">
                    <a:srgbClr val="000000">
                      <a:alpha val="30000"/>
                    </a:srgbClr>
                  </a:outerShdw>
                </a:effectLst>
              </a:rPr>
              <a:t>души.Сын</a:t>
            </a:r>
            <a:r>
              <a:rPr lang="ru-RU" sz="1600" dirty="0" smtClean="0">
                <a:ln w="10160">
                  <a:solidFill>
                    <a:schemeClr val="accent1"/>
                  </a:solidFill>
                  <a:prstDash val="solid"/>
                </a:ln>
                <a:solidFill>
                  <a:srgbClr val="FFFFFF"/>
                </a:solidFill>
                <a:effectLst>
                  <a:outerShdw blurRad="38100" dist="32000" dir="5400000" algn="tl">
                    <a:srgbClr val="000000">
                      <a:alpha val="30000"/>
                    </a:srgbClr>
                  </a:outerShdw>
                </a:effectLst>
              </a:rPr>
              <a:t> покойного друга Фамусова, Чацкий вырос в его доме, в детстве воспитывался и учился вместе с Софьей под руководством русских и иностранных учителей и гувернёров. </a:t>
            </a:r>
            <a:endParaRPr lang="ru-RU" sz="16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pic>
        <p:nvPicPr>
          <p:cNvPr id="17410" name="Picture 2" descr="F:\62941242_1282285467_0007.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b="23417"/>
          <a:stretch/>
        </p:blipFill>
        <p:spPr bwMode="auto">
          <a:xfrm>
            <a:off x="251520" y="1556792"/>
            <a:ext cx="4110536" cy="4462584"/>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Прямоугольник 3"/>
          <p:cNvSpPr/>
          <p:nvPr/>
        </p:nvSpPr>
        <p:spPr>
          <a:xfrm>
            <a:off x="2771800" y="188640"/>
            <a:ext cx="6174432" cy="5355312"/>
          </a:xfrm>
          <a:prstGeom prst="rect">
            <a:avLst/>
          </a:prstGeom>
        </p:spPr>
        <p:txBody>
          <a:bodyPr wrap="square">
            <a:spAutoFit/>
          </a:bodyPr>
          <a:lstStyle/>
          <a:p>
            <a:pPr algn="r">
              <a:buNone/>
            </a:pPr>
            <a:r>
              <a:rPr lang="ru-RU" dirty="0">
                <a:ln w="10160">
                  <a:solidFill>
                    <a:schemeClr val="accent1"/>
                  </a:solidFill>
                  <a:prstDash val="solid"/>
                </a:ln>
                <a:solidFill>
                  <a:srgbClr val="FFFFFF"/>
                </a:solidFill>
                <a:effectLst>
                  <a:outerShdw blurRad="38100" dist="32000" dir="5400000" algn="tl">
                    <a:srgbClr val="000000">
                      <a:alpha val="30000"/>
                    </a:srgbClr>
                  </a:outerShdw>
                </a:effectLst>
              </a:rPr>
              <a:t>Рамки комедии не дали возможности Грибоедову подробно рассказать, где учился дальше Чацкий, как он рос и развивался. Мы знаем только, что он человек образованный, занимается литературной работой (≪он славно пишет, переводит≫), что он был на военной службе, имел связи с министрами, три года был за границей (очевидно, в составе русской армии). Пребывание за границей обогатило Чацкого новыми впечатлениями, расширило его умственный кругозор, но не сделало его поклонником всего иностранного. От этого низкопоклонства перед Европой, столь типичного для </a:t>
            </a:r>
            <a:r>
              <a:rPr lang="ru-RU" dirty="0" err="1">
                <a:ln w="10160">
                  <a:solidFill>
                    <a:schemeClr val="accent1"/>
                  </a:solidFill>
                  <a:prstDash val="solid"/>
                </a:ln>
                <a:solidFill>
                  <a:srgbClr val="FFFFFF"/>
                </a:solidFill>
                <a:effectLst>
                  <a:outerShdw blurRad="38100" dist="32000" dir="5400000" algn="tl">
                    <a:srgbClr val="000000">
                      <a:alpha val="30000"/>
                    </a:srgbClr>
                  </a:outerShdw>
                </a:effectLst>
              </a:rPr>
              <a:t>фамусовского</a:t>
            </a:r>
            <a:r>
              <a:rPr lang="ru-RU" dirty="0">
                <a:ln w="10160">
                  <a:solidFill>
                    <a:schemeClr val="accent1"/>
                  </a:solidFill>
                  <a:prstDash val="solid"/>
                </a:ln>
                <a:solidFill>
                  <a:srgbClr val="FFFFFF"/>
                </a:solidFill>
                <a:effectLst>
                  <a:outerShdw blurRad="38100" dist="32000" dir="5400000" algn="tl">
                    <a:srgbClr val="000000">
                      <a:alpha val="30000"/>
                    </a:srgbClr>
                  </a:outerShdw>
                </a:effectLst>
              </a:rPr>
              <a:t> общества, предохранили Чацкого присущие ему качества: подлинный патриотизм, любовь к родине, к её народу, критическое отношение к окружающей его действительности, независимость взглядов, развитое чувство личного и национального достоинства.</a:t>
            </a:r>
          </a:p>
        </p:txBody>
      </p:sp>
      <p:pic>
        <p:nvPicPr>
          <p:cNvPr id="18434" name="Picture 2" descr="F:\g107.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0550" y="3563175"/>
            <a:ext cx="2381250" cy="24098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340027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0" y="260648"/>
            <a:ext cx="8229600" cy="5197493"/>
          </a:xfrm>
        </p:spPr>
        <p:txBody>
          <a:bodyPr>
            <a:normAutofit fontScale="62500" lnSpcReduction="20000"/>
          </a:bodyPr>
          <a:lstStyle/>
          <a:p>
            <a:pPr>
              <a:buNone/>
            </a:pPr>
            <a:r>
              <a:rPr lang="ru-RU" dirty="0" smtClean="0">
                <a:ln w="10160">
                  <a:solidFill>
                    <a:schemeClr val="accent1"/>
                  </a:solidFill>
                  <a:prstDash val="solid"/>
                </a:ln>
                <a:solidFill>
                  <a:srgbClr val="FFFFFF"/>
                </a:solidFill>
                <a:effectLst>
                  <a:outerShdw blurRad="38100" dist="32000" dir="5400000" algn="tl">
                    <a:srgbClr val="000000">
                      <a:alpha val="30000"/>
                    </a:srgbClr>
                  </a:outerShdw>
                </a:effectLst>
              </a:rPr>
              <a:t>Возвратившись в Москву, Чацкий нашёл в жизни дворянского</a:t>
            </a:r>
          </a:p>
          <a:p>
            <a:pPr>
              <a:buNone/>
            </a:pPr>
            <a:r>
              <a:rPr lang="ru-RU" dirty="0" smtClean="0">
                <a:ln w="10160">
                  <a:solidFill>
                    <a:schemeClr val="accent1"/>
                  </a:solidFill>
                  <a:prstDash val="solid"/>
                </a:ln>
                <a:solidFill>
                  <a:srgbClr val="FFFFFF"/>
                </a:solidFill>
                <a:effectLst>
                  <a:outerShdw blurRad="38100" dist="32000" dir="5400000" algn="tl">
                    <a:srgbClr val="000000">
                      <a:alpha val="30000"/>
                    </a:srgbClr>
                  </a:outerShdw>
                </a:effectLst>
              </a:rPr>
              <a:t>общества ту же пошлость и пустоту, которые характеризовали</a:t>
            </a:r>
          </a:p>
          <a:p>
            <a:pPr>
              <a:buNone/>
            </a:pPr>
            <a:r>
              <a:rPr lang="ru-RU" dirty="0" smtClean="0">
                <a:ln w="10160">
                  <a:solidFill>
                    <a:schemeClr val="accent1"/>
                  </a:solidFill>
                  <a:prstDash val="solid"/>
                </a:ln>
                <a:solidFill>
                  <a:srgbClr val="FFFFFF"/>
                </a:solidFill>
                <a:effectLst>
                  <a:outerShdw blurRad="38100" dist="32000" dir="5400000" algn="tl">
                    <a:srgbClr val="000000">
                      <a:alpha val="30000"/>
                    </a:srgbClr>
                  </a:outerShdw>
                </a:effectLst>
              </a:rPr>
              <a:t>её и в старые годы. Он нашёл тот же дух нравственного</a:t>
            </a:r>
          </a:p>
          <a:p>
            <a:pPr>
              <a:buNone/>
            </a:pPr>
            <a:r>
              <a:rPr lang="ru-RU" dirty="0" smtClean="0">
                <a:ln w="10160">
                  <a:solidFill>
                    <a:schemeClr val="accent1"/>
                  </a:solidFill>
                  <a:prstDash val="solid"/>
                </a:ln>
                <a:solidFill>
                  <a:srgbClr val="FFFFFF"/>
                </a:solidFill>
                <a:effectLst>
                  <a:outerShdw blurRad="38100" dist="32000" dir="5400000" algn="tl">
                    <a:srgbClr val="000000">
                      <a:alpha val="30000"/>
                    </a:srgbClr>
                  </a:outerShdw>
                </a:effectLst>
              </a:rPr>
              <a:t>угнетения, подавления личности, который царил в этом обществе</a:t>
            </a:r>
          </a:p>
          <a:p>
            <a:pPr>
              <a:buNone/>
            </a:pPr>
            <a:r>
              <a:rPr lang="ru-RU" dirty="0" smtClean="0">
                <a:ln w="10160">
                  <a:solidFill>
                    <a:schemeClr val="accent1"/>
                  </a:solidFill>
                  <a:prstDash val="solid"/>
                </a:ln>
                <a:solidFill>
                  <a:srgbClr val="FFFFFF"/>
                </a:solidFill>
                <a:effectLst>
                  <a:outerShdw blurRad="38100" dist="32000" dir="5400000" algn="tl">
                    <a:srgbClr val="000000">
                      <a:alpha val="30000"/>
                    </a:srgbClr>
                  </a:outerShdw>
                </a:effectLst>
              </a:rPr>
              <a:t>и до войны 1812 года.</a:t>
            </a:r>
          </a:p>
          <a:p>
            <a:pPr>
              <a:buNone/>
            </a:pPr>
            <a:r>
              <a:rPr lang="ru-RU" dirty="0" smtClean="0">
                <a:ln w="10160">
                  <a:solidFill>
                    <a:schemeClr val="accent1"/>
                  </a:solidFill>
                  <a:prstDash val="solid"/>
                </a:ln>
                <a:solidFill>
                  <a:srgbClr val="FFFFFF"/>
                </a:solidFill>
                <a:effectLst>
                  <a:outerShdw blurRad="38100" dist="32000" dir="5400000" algn="tl">
                    <a:srgbClr val="000000">
                      <a:alpha val="30000"/>
                    </a:srgbClr>
                  </a:outerShdw>
                </a:effectLst>
              </a:rPr>
              <a:t>Столкновение Чацкого — человека с волевым характером,</a:t>
            </a:r>
          </a:p>
          <a:p>
            <a:pPr>
              <a:buNone/>
            </a:pPr>
            <a:r>
              <a:rPr lang="ru-RU" dirty="0" smtClean="0">
                <a:ln w="10160">
                  <a:solidFill>
                    <a:schemeClr val="accent1"/>
                  </a:solidFill>
                  <a:prstDash val="solid"/>
                </a:ln>
                <a:solidFill>
                  <a:srgbClr val="FFFFFF"/>
                </a:solidFill>
                <a:effectLst>
                  <a:outerShdw blurRad="38100" dist="32000" dir="5400000" algn="tl">
                    <a:srgbClr val="000000">
                      <a:alpha val="30000"/>
                    </a:srgbClr>
                  </a:outerShdw>
                </a:effectLst>
              </a:rPr>
              <a:t>цельного в своих чувствах, борца за идею — с </a:t>
            </a:r>
            <a:r>
              <a:rPr lang="ru-RU" dirty="0" err="1" smtClean="0">
                <a:ln w="10160">
                  <a:solidFill>
                    <a:schemeClr val="accent1"/>
                  </a:solidFill>
                  <a:prstDash val="solid"/>
                </a:ln>
                <a:solidFill>
                  <a:srgbClr val="FFFFFF"/>
                </a:solidFill>
                <a:effectLst>
                  <a:outerShdw blurRad="38100" dist="32000" dir="5400000" algn="tl">
                    <a:srgbClr val="000000">
                      <a:alpha val="30000"/>
                    </a:srgbClr>
                  </a:outerShdw>
                </a:effectLst>
              </a:rPr>
              <a:t>фамусовский</a:t>
            </a:r>
            <a:r>
              <a:rPr lang="ru-RU" dirty="0" smtClean="0">
                <a:ln w="10160">
                  <a:solidFill>
                    <a:schemeClr val="accent1"/>
                  </a:solidFill>
                  <a:prstDash val="solid"/>
                </a:ln>
                <a:solidFill>
                  <a:srgbClr val="FFFFFF"/>
                </a:solidFill>
                <a:effectLst>
                  <a:outerShdw blurRad="38100" dist="32000" dir="5400000" algn="tl">
                    <a:srgbClr val="000000">
                      <a:alpha val="30000"/>
                    </a:srgbClr>
                  </a:outerShdw>
                </a:effectLst>
              </a:rPr>
              <a:t> обществом</a:t>
            </a:r>
          </a:p>
          <a:p>
            <a:pPr>
              <a:buNone/>
            </a:pPr>
            <a:r>
              <a:rPr lang="ru-RU" dirty="0" smtClean="0">
                <a:ln w="10160">
                  <a:solidFill>
                    <a:schemeClr val="accent1"/>
                  </a:solidFill>
                  <a:prstDash val="solid"/>
                </a:ln>
                <a:solidFill>
                  <a:srgbClr val="FFFFFF"/>
                </a:solidFill>
                <a:effectLst>
                  <a:outerShdw blurRad="38100" dist="32000" dir="5400000" algn="tl">
                    <a:srgbClr val="000000">
                      <a:alpha val="30000"/>
                    </a:srgbClr>
                  </a:outerShdw>
                </a:effectLst>
              </a:rPr>
              <a:t>было неизбежно. Это столкновение принимает постепенно</a:t>
            </a:r>
          </a:p>
          <a:p>
            <a:pPr>
              <a:buNone/>
            </a:pPr>
            <a:r>
              <a:rPr lang="ru-RU" dirty="0" smtClean="0">
                <a:ln w="10160">
                  <a:solidFill>
                    <a:schemeClr val="accent1"/>
                  </a:solidFill>
                  <a:prstDash val="solid"/>
                </a:ln>
                <a:solidFill>
                  <a:srgbClr val="FFFFFF"/>
                </a:solidFill>
                <a:effectLst>
                  <a:outerShdw blurRad="38100" dist="32000" dir="5400000" algn="tl">
                    <a:srgbClr val="000000">
                      <a:alpha val="30000"/>
                    </a:srgbClr>
                  </a:outerShdw>
                </a:effectLst>
              </a:rPr>
              <a:t>всё более ожесточённый</a:t>
            </a:r>
          </a:p>
          <a:p>
            <a:pPr>
              <a:buNone/>
            </a:pPr>
            <a:r>
              <a:rPr lang="ru-RU" dirty="0" smtClean="0">
                <a:ln w="10160">
                  <a:solidFill>
                    <a:schemeClr val="accent1"/>
                  </a:solidFill>
                  <a:prstDash val="solid"/>
                </a:ln>
                <a:solidFill>
                  <a:srgbClr val="FFFFFF"/>
                </a:solidFill>
                <a:effectLst>
                  <a:outerShdw blurRad="38100" dist="32000" dir="5400000" algn="tl">
                    <a:srgbClr val="000000">
                      <a:alpha val="30000"/>
                    </a:srgbClr>
                  </a:outerShdw>
                </a:effectLst>
              </a:rPr>
              <a:t>характер, оно осложняется</a:t>
            </a:r>
          </a:p>
          <a:p>
            <a:pPr>
              <a:buNone/>
            </a:pPr>
            <a:r>
              <a:rPr lang="ru-RU" dirty="0" smtClean="0">
                <a:ln w="10160">
                  <a:solidFill>
                    <a:schemeClr val="accent1"/>
                  </a:solidFill>
                  <a:prstDash val="solid"/>
                </a:ln>
                <a:solidFill>
                  <a:srgbClr val="FFFFFF"/>
                </a:solidFill>
                <a:effectLst>
                  <a:outerShdw blurRad="38100" dist="32000" dir="5400000" algn="tl">
                    <a:srgbClr val="000000">
                      <a:alpha val="30000"/>
                    </a:srgbClr>
                  </a:outerShdw>
                </a:effectLst>
              </a:rPr>
              <a:t>личной драмой Чацкого</a:t>
            </a:r>
          </a:p>
          <a:p>
            <a:pPr>
              <a:buNone/>
            </a:pPr>
            <a:r>
              <a:rPr lang="ru-RU" dirty="0" smtClean="0">
                <a:ln w="10160">
                  <a:solidFill>
                    <a:schemeClr val="accent1"/>
                  </a:solidFill>
                  <a:prstDash val="solid"/>
                </a:ln>
                <a:solidFill>
                  <a:srgbClr val="FFFFFF"/>
                </a:solidFill>
                <a:effectLst>
                  <a:outerShdw blurRad="38100" dist="32000" dir="5400000" algn="tl">
                    <a:srgbClr val="000000">
                      <a:alpha val="30000"/>
                    </a:srgbClr>
                  </a:outerShdw>
                </a:effectLst>
              </a:rPr>
              <a:t>— крушением его надежд</a:t>
            </a:r>
          </a:p>
          <a:p>
            <a:pPr>
              <a:buNone/>
            </a:pPr>
            <a:r>
              <a:rPr lang="ru-RU" dirty="0" smtClean="0">
                <a:ln w="10160">
                  <a:solidFill>
                    <a:schemeClr val="accent1"/>
                  </a:solidFill>
                  <a:prstDash val="solid"/>
                </a:ln>
                <a:solidFill>
                  <a:srgbClr val="FFFFFF"/>
                </a:solidFill>
                <a:effectLst>
                  <a:outerShdw blurRad="38100" dist="32000" dir="5400000" algn="tl">
                    <a:srgbClr val="000000">
                      <a:alpha val="30000"/>
                    </a:srgbClr>
                  </a:outerShdw>
                </a:effectLst>
              </a:rPr>
              <a:t>на личное счастье;</a:t>
            </a:r>
          </a:p>
          <a:p>
            <a:pPr>
              <a:buNone/>
            </a:pPr>
            <a:r>
              <a:rPr lang="ru-RU" dirty="0" smtClean="0">
                <a:ln w="10160">
                  <a:solidFill>
                    <a:schemeClr val="accent1"/>
                  </a:solidFill>
                  <a:prstDash val="solid"/>
                </a:ln>
                <a:solidFill>
                  <a:srgbClr val="FFFFFF"/>
                </a:solidFill>
                <a:effectLst>
                  <a:outerShdw blurRad="38100" dist="32000" dir="5400000" algn="tl">
                    <a:srgbClr val="000000">
                      <a:alpha val="30000"/>
                    </a:srgbClr>
                  </a:outerShdw>
                </a:effectLst>
              </a:rPr>
              <a:t>его выпады против дворянского</a:t>
            </a:r>
          </a:p>
          <a:p>
            <a:pPr>
              <a:buNone/>
            </a:pPr>
            <a:r>
              <a:rPr lang="ru-RU" dirty="0" smtClean="0">
                <a:ln w="10160">
                  <a:solidFill>
                    <a:schemeClr val="accent1"/>
                  </a:solidFill>
                  <a:prstDash val="solid"/>
                </a:ln>
                <a:solidFill>
                  <a:srgbClr val="FFFFFF"/>
                </a:solidFill>
                <a:effectLst>
                  <a:outerShdw blurRad="38100" dist="32000" dir="5400000" algn="tl">
                    <a:srgbClr val="000000">
                      <a:alpha val="30000"/>
                    </a:srgbClr>
                  </a:outerShdw>
                </a:effectLst>
              </a:rPr>
              <a:t>общества становятся</a:t>
            </a:r>
          </a:p>
          <a:p>
            <a:pPr>
              <a:buNone/>
            </a:pPr>
            <a:r>
              <a:rPr lang="ru-RU" dirty="0" smtClean="0">
                <a:ln w="10160">
                  <a:solidFill>
                    <a:schemeClr val="accent1"/>
                  </a:solidFill>
                  <a:prstDash val="solid"/>
                </a:ln>
                <a:solidFill>
                  <a:srgbClr val="FFFFFF"/>
                </a:solidFill>
                <a:effectLst>
                  <a:outerShdw blurRad="38100" dist="32000" dir="5400000" algn="tl">
                    <a:srgbClr val="000000">
                      <a:alpha val="30000"/>
                    </a:srgbClr>
                  </a:outerShdw>
                </a:effectLst>
              </a:rPr>
              <a:t>всё более резкими.</a:t>
            </a:r>
            <a:endParaRPr lang="ru-RU"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pic>
        <p:nvPicPr>
          <p:cNvPr id="19458" name="Picture 2" descr="F:\kachalof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932040" y="3212976"/>
            <a:ext cx="3025001" cy="3674012"/>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107504" y="188640"/>
            <a:ext cx="5112568" cy="6269063"/>
          </a:xfrm>
        </p:spPr>
        <p:txBody>
          <a:bodyPr>
            <a:noAutofit/>
          </a:bodyPr>
          <a:lstStyle/>
          <a:p>
            <a:pPr>
              <a:buNone/>
            </a:pPr>
            <a:r>
              <a:rPr lang="ru-RU" sz="1800" dirty="0" smtClean="0">
                <a:ln w="10160">
                  <a:solidFill>
                    <a:schemeClr val="accent1"/>
                  </a:solidFill>
                  <a:prstDash val="solid"/>
                </a:ln>
                <a:solidFill>
                  <a:srgbClr val="FFFFFF"/>
                </a:solidFill>
                <a:effectLst>
                  <a:outerShdw blurRad="38100" dist="32000" dir="5400000" algn="tl">
                    <a:srgbClr val="000000">
                      <a:alpha val="30000"/>
                    </a:srgbClr>
                  </a:outerShdw>
                </a:effectLst>
              </a:rPr>
              <a:t>Чацкий вступает в борьбу с </a:t>
            </a:r>
            <a:r>
              <a:rPr lang="ru-RU" sz="1800" dirty="0" err="1" smtClean="0">
                <a:ln w="10160">
                  <a:solidFill>
                    <a:schemeClr val="accent1"/>
                  </a:solidFill>
                  <a:prstDash val="solid"/>
                </a:ln>
                <a:solidFill>
                  <a:srgbClr val="FFFFFF"/>
                </a:solidFill>
                <a:effectLst>
                  <a:outerShdw blurRad="38100" dist="32000" dir="5400000" algn="tl">
                    <a:srgbClr val="000000">
                      <a:alpha val="30000"/>
                    </a:srgbClr>
                  </a:outerShdw>
                </a:effectLst>
              </a:rPr>
              <a:t>фамусовский</a:t>
            </a:r>
            <a:r>
              <a:rPr lang="ru-RU" sz="1800" dirty="0" smtClean="0">
                <a:ln w="10160">
                  <a:solidFill>
                    <a:schemeClr val="accent1"/>
                  </a:solidFill>
                  <a:prstDash val="solid"/>
                </a:ln>
                <a:solidFill>
                  <a:srgbClr val="FFFFFF"/>
                </a:solidFill>
                <a:effectLst>
                  <a:outerShdw blurRad="38100" dist="32000" dir="5400000" algn="tl">
                    <a:srgbClr val="000000">
                      <a:alpha val="30000"/>
                    </a:srgbClr>
                  </a:outerShdw>
                </a:effectLst>
              </a:rPr>
              <a:t> </a:t>
            </a:r>
            <a:r>
              <a:rPr lang="ru-RU" sz="1800" dirty="0" err="1" smtClean="0">
                <a:ln w="10160">
                  <a:solidFill>
                    <a:schemeClr val="accent1"/>
                  </a:solidFill>
                  <a:prstDash val="solid"/>
                </a:ln>
                <a:solidFill>
                  <a:srgbClr val="FFFFFF"/>
                </a:solidFill>
                <a:effectLst>
                  <a:outerShdw blurRad="38100" dist="32000" dir="5400000" algn="tl">
                    <a:srgbClr val="000000">
                      <a:alpha val="30000"/>
                    </a:srgbClr>
                  </a:outerShdw>
                </a:effectLst>
              </a:rPr>
              <a:t>обществом.В</a:t>
            </a:r>
            <a:r>
              <a:rPr lang="ru-RU" sz="1800" dirty="0" smtClean="0">
                <a:ln w="10160">
                  <a:solidFill>
                    <a:schemeClr val="accent1"/>
                  </a:solidFill>
                  <a:prstDash val="solid"/>
                </a:ln>
                <a:solidFill>
                  <a:srgbClr val="FFFFFF"/>
                </a:solidFill>
                <a:effectLst>
                  <a:outerShdw blurRad="38100" dist="32000" dir="5400000" algn="tl">
                    <a:srgbClr val="000000">
                      <a:alpha val="30000"/>
                    </a:srgbClr>
                  </a:outerShdw>
                </a:effectLst>
              </a:rPr>
              <a:t> речах Чацкого со всей отчётливостью выступает противоположность его воззрений взглядам </a:t>
            </a:r>
            <a:r>
              <a:rPr lang="ru-RU" sz="1800" dirty="0" err="1" smtClean="0">
                <a:ln w="10160">
                  <a:solidFill>
                    <a:schemeClr val="accent1"/>
                  </a:solidFill>
                  <a:prstDash val="solid"/>
                </a:ln>
                <a:solidFill>
                  <a:srgbClr val="FFFFFF"/>
                </a:solidFill>
                <a:effectLst>
                  <a:outerShdw blurRad="38100" dist="32000" dir="5400000" algn="tl">
                    <a:srgbClr val="000000">
                      <a:alpha val="30000"/>
                    </a:srgbClr>
                  </a:outerShdw>
                </a:effectLst>
              </a:rPr>
              <a:t>фамусовской</a:t>
            </a:r>
            <a:r>
              <a:rPr lang="ru-RU" sz="1800" dirty="0" smtClean="0">
                <a:ln w="10160">
                  <a:solidFill>
                    <a:schemeClr val="accent1"/>
                  </a:solidFill>
                  <a:prstDash val="solid"/>
                </a:ln>
                <a:solidFill>
                  <a:srgbClr val="FFFFFF"/>
                </a:solidFill>
                <a:effectLst>
                  <a:outerShdw blurRad="38100" dist="32000" dir="5400000" algn="tl">
                    <a:srgbClr val="000000">
                      <a:alpha val="30000"/>
                    </a:srgbClr>
                  </a:outerShdw>
                </a:effectLst>
              </a:rPr>
              <a:t> Москвы.</a:t>
            </a:r>
          </a:p>
          <a:p>
            <a:pPr>
              <a:buNone/>
            </a:pPr>
            <a:r>
              <a:rPr lang="ru-RU" sz="1800" dirty="0" smtClean="0">
                <a:ln w="10160">
                  <a:solidFill>
                    <a:schemeClr val="accent1"/>
                  </a:solidFill>
                  <a:prstDash val="solid"/>
                </a:ln>
                <a:solidFill>
                  <a:srgbClr val="FFFFFF"/>
                </a:solidFill>
                <a:effectLst>
                  <a:outerShdw blurRad="38100" dist="32000" dir="5400000" algn="tl">
                    <a:srgbClr val="000000">
                      <a:alpha val="30000"/>
                    </a:srgbClr>
                  </a:outerShdw>
                </a:effectLst>
              </a:rPr>
              <a:t>1. Если Фамусов - защитник старого века; времени расцвета крепостничества, то Чацкий с негодованием революционера- декабриста говорит о крепостниках, о крепостном праве. В монологе ≪А судьи кто?≫ он гневно выступает против тех людей, которые являются столпами дворянского общества. Он резко высказывается против милых сердцу Фамусова порядков екатерининского века, ≪века покорности и страха — века лести и спеси≫. Идеал Чацкого не Максим Петрович, надменный вельможа и ≪охотник </a:t>
            </a:r>
            <a:r>
              <a:rPr lang="ru-RU" sz="1800" dirty="0" err="1" smtClean="0">
                <a:ln w="10160">
                  <a:solidFill>
                    <a:schemeClr val="accent1"/>
                  </a:solidFill>
                  <a:prstDash val="solid"/>
                </a:ln>
                <a:solidFill>
                  <a:srgbClr val="FFFFFF"/>
                </a:solidFill>
                <a:effectLst>
                  <a:outerShdw blurRad="38100" dist="32000" dir="5400000" algn="tl">
                    <a:srgbClr val="000000">
                      <a:alpha val="30000"/>
                    </a:srgbClr>
                  </a:outerShdw>
                </a:effectLst>
              </a:rPr>
              <a:t>поподличать</a:t>
            </a:r>
            <a:r>
              <a:rPr lang="ru-RU" sz="1800" dirty="0" smtClean="0">
                <a:ln w="10160">
                  <a:solidFill>
                    <a:schemeClr val="accent1"/>
                  </a:solidFill>
                  <a:prstDash val="solid"/>
                </a:ln>
                <a:solidFill>
                  <a:srgbClr val="FFFFFF"/>
                </a:solidFill>
                <a:effectLst>
                  <a:outerShdw blurRad="38100" dist="32000" dir="5400000" algn="tl">
                    <a:srgbClr val="000000">
                      <a:alpha val="30000"/>
                    </a:srgbClr>
                  </a:outerShdw>
                </a:effectLst>
              </a:rPr>
              <a:t>≫, а независимая, свободная личность, чуждая рабской приниженности.</a:t>
            </a:r>
          </a:p>
        </p:txBody>
      </p:sp>
      <p:pic>
        <p:nvPicPr>
          <p:cNvPr id="20482" name="Picture 2" descr="F:\lit-203.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076056" y="1916832"/>
            <a:ext cx="3833192" cy="283496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Прямоугольник 3"/>
          <p:cNvSpPr/>
          <p:nvPr/>
        </p:nvSpPr>
        <p:spPr>
          <a:xfrm>
            <a:off x="395536" y="188641"/>
            <a:ext cx="8352928" cy="4524315"/>
          </a:xfrm>
          <a:prstGeom prst="rect">
            <a:avLst/>
          </a:prstGeom>
        </p:spPr>
        <p:txBody>
          <a:bodyPr wrap="square">
            <a:spAutoFit/>
          </a:bodyPr>
          <a:lstStyle/>
          <a:p>
            <a:pPr algn="ctr">
              <a:buNone/>
            </a:pPr>
            <a:r>
              <a:rPr lang="ru-RU" sz="1600" dirty="0">
                <a:ln w="10160">
                  <a:solidFill>
                    <a:schemeClr val="accent1"/>
                  </a:solidFill>
                  <a:prstDash val="solid"/>
                </a:ln>
                <a:solidFill>
                  <a:srgbClr val="FFFFFF"/>
                </a:solidFill>
                <a:effectLst>
                  <a:outerShdw blurRad="38100" dist="32000" dir="5400000" algn="tl">
                    <a:srgbClr val="000000">
                      <a:alpha val="30000"/>
                    </a:srgbClr>
                  </a:outerShdw>
                </a:effectLst>
              </a:rPr>
              <a:t>2. Если Фамусов, Молчалин и Скалозуб рассматривают службу как источник личных выгод, службу лицам, а не делу, то Чацкий разрывает связи с министрами, уходит со службы именно потому, что он желал бы служить родине, а не прислуживаться начальству: ≪Служить бы рад, прислуживаться тошно≫ — говорит он. Он защищает право служить просвещению страны путём научной работы, литературы, искусства, хотя и сознаёт, как это трудно в условиях самодержавно-крепостнического строя:</a:t>
            </a:r>
          </a:p>
          <a:p>
            <a:pPr algn="ctr">
              <a:buNone/>
            </a:pPr>
            <a:r>
              <a:rPr lang="ru-RU" sz="1600" dirty="0">
                <a:ln w="10160">
                  <a:solidFill>
                    <a:schemeClr val="accent1"/>
                  </a:solidFill>
                  <a:prstDash val="solid"/>
                </a:ln>
                <a:solidFill>
                  <a:srgbClr val="FFFFFF"/>
                </a:solidFill>
                <a:effectLst>
                  <a:outerShdw blurRad="38100" dist="32000" dir="5400000" algn="tl">
                    <a:srgbClr val="000000">
                      <a:alpha val="30000"/>
                    </a:srgbClr>
                  </a:outerShdw>
                </a:effectLst>
              </a:rPr>
              <a:t>Теперь пускай из нас один,</a:t>
            </a:r>
          </a:p>
          <a:p>
            <a:pPr algn="ctr">
              <a:buNone/>
            </a:pPr>
            <a:r>
              <a:rPr lang="ru-RU" sz="1600" dirty="0">
                <a:ln w="10160">
                  <a:solidFill>
                    <a:schemeClr val="accent1"/>
                  </a:solidFill>
                  <a:prstDash val="solid"/>
                </a:ln>
                <a:solidFill>
                  <a:srgbClr val="FFFFFF"/>
                </a:solidFill>
                <a:effectLst>
                  <a:outerShdw blurRad="38100" dist="32000" dir="5400000" algn="tl">
                    <a:srgbClr val="000000">
                      <a:alpha val="30000"/>
                    </a:srgbClr>
                  </a:outerShdw>
                </a:effectLst>
              </a:rPr>
              <a:t>Из молодых людей, найдётся враг исканий,</a:t>
            </a:r>
          </a:p>
          <a:p>
            <a:pPr algn="ctr">
              <a:buNone/>
            </a:pPr>
            <a:r>
              <a:rPr lang="ru-RU" sz="1600" dirty="0">
                <a:ln w="10160">
                  <a:solidFill>
                    <a:schemeClr val="accent1"/>
                  </a:solidFill>
                  <a:prstDash val="solid"/>
                </a:ln>
                <a:solidFill>
                  <a:srgbClr val="FFFFFF"/>
                </a:solidFill>
                <a:effectLst>
                  <a:outerShdw blurRad="38100" dist="32000" dir="5400000" algn="tl">
                    <a:srgbClr val="000000">
                      <a:alpha val="30000"/>
                    </a:srgbClr>
                  </a:outerShdw>
                </a:effectLst>
              </a:rPr>
              <a:t>Не требуя ни мест, ни повышенья в чин,</a:t>
            </a:r>
          </a:p>
          <a:p>
            <a:pPr algn="ctr">
              <a:buNone/>
            </a:pPr>
            <a:r>
              <a:rPr lang="ru-RU" sz="1600" dirty="0">
                <a:ln w="10160">
                  <a:solidFill>
                    <a:schemeClr val="accent1"/>
                  </a:solidFill>
                  <a:prstDash val="solid"/>
                </a:ln>
                <a:solidFill>
                  <a:srgbClr val="FFFFFF"/>
                </a:solidFill>
                <a:effectLst>
                  <a:outerShdw blurRad="38100" dist="32000" dir="5400000" algn="tl">
                    <a:srgbClr val="000000">
                      <a:alpha val="30000"/>
                    </a:srgbClr>
                  </a:outerShdw>
                </a:effectLst>
              </a:rPr>
              <a:t>В науки он вперит ум, алчущий познаний;</a:t>
            </a:r>
          </a:p>
          <a:p>
            <a:pPr algn="ctr">
              <a:buNone/>
            </a:pPr>
            <a:r>
              <a:rPr lang="ru-RU" sz="1600" dirty="0">
                <a:ln w="10160">
                  <a:solidFill>
                    <a:schemeClr val="accent1"/>
                  </a:solidFill>
                  <a:prstDash val="solid"/>
                </a:ln>
                <a:solidFill>
                  <a:srgbClr val="FFFFFF"/>
                </a:solidFill>
                <a:effectLst>
                  <a:outerShdw blurRad="38100" dist="32000" dir="5400000" algn="tl">
                    <a:srgbClr val="000000">
                      <a:alpha val="30000"/>
                    </a:srgbClr>
                  </a:outerShdw>
                </a:effectLst>
              </a:rPr>
              <a:t>Или в душе его сам бог возбудит жар</a:t>
            </a:r>
          </a:p>
          <a:p>
            <a:pPr algn="ctr">
              <a:buNone/>
            </a:pPr>
            <a:r>
              <a:rPr lang="ru-RU" sz="1600" dirty="0">
                <a:ln w="10160">
                  <a:solidFill>
                    <a:schemeClr val="accent1"/>
                  </a:solidFill>
                  <a:prstDash val="solid"/>
                </a:ln>
                <a:solidFill>
                  <a:srgbClr val="FFFFFF"/>
                </a:solidFill>
                <a:effectLst>
                  <a:outerShdw blurRad="38100" dist="32000" dir="5400000" algn="tl">
                    <a:srgbClr val="000000">
                      <a:alpha val="30000"/>
                    </a:srgbClr>
                  </a:outerShdw>
                </a:effectLst>
              </a:rPr>
              <a:t>К искусствам творческим, высоким и прекрасным,</a:t>
            </a:r>
          </a:p>
          <a:p>
            <a:pPr algn="ctr">
              <a:buNone/>
            </a:pPr>
            <a:r>
              <a:rPr lang="ru-RU" sz="1600" dirty="0">
                <a:ln w="10160">
                  <a:solidFill>
                    <a:schemeClr val="accent1"/>
                  </a:solidFill>
                  <a:prstDash val="solid"/>
                </a:ln>
                <a:solidFill>
                  <a:srgbClr val="FFFFFF"/>
                </a:solidFill>
                <a:effectLst>
                  <a:outerShdw blurRad="38100" dist="32000" dir="5400000" algn="tl">
                    <a:srgbClr val="000000">
                      <a:alpha val="30000"/>
                    </a:srgbClr>
                  </a:outerShdw>
                </a:effectLst>
              </a:rPr>
              <a:t>Они тотчас: — разбой! пожар!</a:t>
            </a:r>
          </a:p>
          <a:p>
            <a:pPr algn="ctr">
              <a:buNone/>
            </a:pPr>
            <a:r>
              <a:rPr lang="ru-RU" sz="1600" dirty="0">
                <a:ln w="10160">
                  <a:solidFill>
                    <a:schemeClr val="accent1"/>
                  </a:solidFill>
                  <a:prstDash val="solid"/>
                </a:ln>
                <a:solidFill>
                  <a:srgbClr val="FFFFFF"/>
                </a:solidFill>
                <a:effectLst>
                  <a:outerShdw blurRad="38100" dist="32000" dir="5400000" algn="tl">
                    <a:srgbClr val="000000">
                      <a:alpha val="30000"/>
                    </a:srgbClr>
                  </a:outerShdw>
                </a:effectLst>
              </a:rPr>
              <a:t>И прослывёт у них мечтателем! опасным!!</a:t>
            </a:r>
          </a:p>
          <a:p>
            <a:pPr algn="ctr">
              <a:buNone/>
            </a:pPr>
            <a:r>
              <a:rPr lang="ru-RU" sz="1600" dirty="0">
                <a:ln w="10160">
                  <a:solidFill>
                    <a:schemeClr val="accent1"/>
                  </a:solidFill>
                  <a:prstDash val="solid"/>
                </a:ln>
                <a:solidFill>
                  <a:srgbClr val="FFFFFF"/>
                </a:solidFill>
                <a:effectLst>
                  <a:outerShdw blurRad="38100" dist="32000" dir="5400000" algn="tl">
                    <a:srgbClr val="000000">
                      <a:alpha val="30000"/>
                    </a:srgbClr>
                  </a:outerShdw>
                </a:effectLst>
              </a:rPr>
              <a:t>Под этими молодыми людьми разумеются такие люди, как Чацкий, двоюродный брат Скалозуба, племянник княгини Туго-</a:t>
            </a:r>
          </a:p>
          <a:p>
            <a:pPr algn="ctr">
              <a:buNone/>
            </a:pPr>
            <a:r>
              <a:rPr lang="ru-RU" sz="1600" dirty="0" err="1">
                <a:ln w="10160">
                  <a:solidFill>
                    <a:schemeClr val="accent1"/>
                  </a:solidFill>
                  <a:prstDash val="solid"/>
                </a:ln>
                <a:solidFill>
                  <a:srgbClr val="FFFFFF"/>
                </a:solidFill>
                <a:effectLst>
                  <a:outerShdw blurRad="38100" dist="32000" dir="5400000" algn="tl">
                    <a:srgbClr val="000000">
                      <a:alpha val="30000"/>
                    </a:srgbClr>
                  </a:outerShdw>
                </a:effectLst>
              </a:rPr>
              <a:t>уховской</a:t>
            </a:r>
            <a:r>
              <a:rPr lang="ru-RU" sz="1600" dirty="0">
                <a:ln w="10160">
                  <a:solidFill>
                    <a:schemeClr val="accent1"/>
                  </a:solidFill>
                  <a:prstDash val="solid"/>
                </a:ln>
                <a:solidFill>
                  <a:srgbClr val="FFFFFF"/>
                </a:solidFill>
                <a:effectLst>
                  <a:outerShdw blurRad="38100" dist="32000" dir="5400000" algn="tl">
                    <a:srgbClr val="000000">
                      <a:alpha val="30000"/>
                    </a:srgbClr>
                  </a:outerShdw>
                </a:effectLst>
              </a:rPr>
              <a:t> — ≪химик и ботаник≫.</a:t>
            </a:r>
          </a:p>
        </p:txBody>
      </p:sp>
      <p:pic>
        <p:nvPicPr>
          <p:cNvPr id="21506" name="Picture 2" descr="F:\58824.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618312" y="4437112"/>
            <a:ext cx="2160240" cy="2181842"/>
          </a:xfrm>
          <a:prstGeom prst="rect">
            <a:avLst/>
          </a:prstGeom>
          <a:noFill/>
          <a:extLst>
            <a:ext uri="{909E8E84-426E-40DD-AFC4-6F175D3DCCD1}">
              <a14:hiddenFill xmlns:a14="http://schemas.microsoft.com/office/drawing/2010/main" xmlns="">
                <a:solidFill>
                  <a:srgbClr val="FFFFFF"/>
                </a:solidFill>
              </a14:hiddenFill>
            </a:ext>
          </a:extLst>
        </p:spPr>
      </p:pic>
      <p:pic>
        <p:nvPicPr>
          <p:cNvPr id="21507" name="Picture 3" descr="F:\images.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28894" y="4510679"/>
            <a:ext cx="2171700" cy="21050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265161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3707903" y="0"/>
            <a:ext cx="5457265" cy="5626121"/>
          </a:xfrm>
        </p:spPr>
        <p:txBody>
          <a:bodyPr>
            <a:noAutofit/>
          </a:bodyPr>
          <a:lstStyle/>
          <a:p>
            <a:pPr algn="ctr">
              <a:buNone/>
            </a:pPr>
            <a:r>
              <a:rPr lang="ru-RU" sz="1500" dirty="0" smtClean="0">
                <a:ln w="10160">
                  <a:solidFill>
                    <a:schemeClr val="accent1"/>
                  </a:solidFill>
                  <a:prstDash val="solid"/>
                </a:ln>
                <a:solidFill>
                  <a:srgbClr val="FFFFFF"/>
                </a:solidFill>
                <a:effectLst>
                  <a:outerShdw blurRad="38100" dist="32000" dir="5400000" algn="tl">
                    <a:srgbClr val="000000">
                      <a:alpha val="30000"/>
                    </a:srgbClr>
                  </a:outerShdw>
                </a:effectLst>
              </a:rPr>
              <a:t>3. Если </a:t>
            </a:r>
            <a:r>
              <a:rPr lang="ru-RU" sz="1500" dirty="0" err="1" smtClean="0">
                <a:ln w="10160">
                  <a:solidFill>
                    <a:schemeClr val="accent1"/>
                  </a:solidFill>
                  <a:prstDash val="solid"/>
                </a:ln>
                <a:solidFill>
                  <a:srgbClr val="FFFFFF"/>
                </a:solidFill>
                <a:effectLst>
                  <a:outerShdw blurRad="38100" dist="32000" dir="5400000" algn="tl">
                    <a:srgbClr val="000000">
                      <a:alpha val="30000"/>
                    </a:srgbClr>
                  </a:outerShdw>
                </a:effectLst>
              </a:rPr>
              <a:t>фамусовское</a:t>
            </a:r>
            <a:r>
              <a:rPr lang="ru-RU" sz="1500" dirty="0" smtClean="0">
                <a:ln w="10160">
                  <a:solidFill>
                    <a:schemeClr val="accent1"/>
                  </a:solidFill>
                  <a:prstDash val="solid"/>
                </a:ln>
                <a:solidFill>
                  <a:srgbClr val="FFFFFF"/>
                </a:solidFill>
                <a:effectLst>
                  <a:outerShdw blurRad="38100" dist="32000" dir="5400000" algn="tl">
                    <a:srgbClr val="000000">
                      <a:alpha val="30000"/>
                    </a:srgbClr>
                  </a:outerShdw>
                </a:effectLst>
              </a:rPr>
              <a:t> общество с пренебрежением относится</a:t>
            </a:r>
          </a:p>
          <a:p>
            <a:pPr algn="ctr">
              <a:buNone/>
            </a:pPr>
            <a:r>
              <a:rPr lang="ru-RU" sz="1500" dirty="0" smtClean="0">
                <a:ln w="10160">
                  <a:solidFill>
                    <a:schemeClr val="accent1"/>
                  </a:solidFill>
                  <a:prstDash val="solid"/>
                </a:ln>
                <a:solidFill>
                  <a:srgbClr val="FFFFFF"/>
                </a:solidFill>
                <a:effectLst>
                  <a:outerShdw blurRad="38100" dist="32000" dir="5400000" algn="tl">
                    <a:srgbClr val="000000">
                      <a:alpha val="30000"/>
                    </a:srgbClr>
                  </a:outerShdw>
                </a:effectLst>
              </a:rPr>
              <a:t>ко всему народному, национальному, рабски подражает внешней</a:t>
            </a:r>
          </a:p>
          <a:p>
            <a:pPr algn="ctr">
              <a:buNone/>
            </a:pPr>
            <a:r>
              <a:rPr lang="ru-RU" sz="1500" dirty="0" smtClean="0">
                <a:ln w="10160">
                  <a:solidFill>
                    <a:schemeClr val="accent1"/>
                  </a:solidFill>
                  <a:prstDash val="solid"/>
                </a:ln>
                <a:solidFill>
                  <a:srgbClr val="FFFFFF"/>
                </a:solidFill>
                <a:effectLst>
                  <a:outerShdw blurRad="38100" dist="32000" dir="5400000" algn="tl">
                    <a:srgbClr val="000000">
                      <a:alpha val="30000"/>
                    </a:srgbClr>
                  </a:outerShdw>
                </a:effectLst>
              </a:rPr>
              <a:t>культуре Запада, особенно Франции, даже пренебрегая своим</a:t>
            </a:r>
          </a:p>
          <a:p>
            <a:pPr algn="ctr">
              <a:buNone/>
            </a:pPr>
            <a:r>
              <a:rPr lang="ru-RU" sz="1500" dirty="0" smtClean="0">
                <a:ln w="10160">
                  <a:solidFill>
                    <a:schemeClr val="accent1"/>
                  </a:solidFill>
                  <a:prstDash val="solid"/>
                </a:ln>
                <a:solidFill>
                  <a:srgbClr val="FFFFFF"/>
                </a:solidFill>
                <a:effectLst>
                  <a:outerShdw blurRad="38100" dist="32000" dir="5400000" algn="tl">
                    <a:srgbClr val="000000">
                      <a:alpha val="30000"/>
                    </a:srgbClr>
                  </a:outerShdw>
                </a:effectLst>
              </a:rPr>
              <a:t>родным языком, то Чацкий стоит за развитие национальной</a:t>
            </a:r>
          </a:p>
          <a:p>
            <a:pPr algn="ctr">
              <a:buNone/>
            </a:pPr>
            <a:r>
              <a:rPr lang="ru-RU" sz="1500" dirty="0" smtClean="0">
                <a:ln w="10160">
                  <a:solidFill>
                    <a:schemeClr val="accent1"/>
                  </a:solidFill>
                  <a:prstDash val="solid"/>
                </a:ln>
                <a:solidFill>
                  <a:srgbClr val="FFFFFF"/>
                </a:solidFill>
                <a:effectLst>
                  <a:outerShdw blurRad="38100" dist="32000" dir="5400000" algn="tl">
                    <a:srgbClr val="000000">
                      <a:alpha val="30000"/>
                    </a:srgbClr>
                  </a:outerShdw>
                </a:effectLst>
              </a:rPr>
              <a:t>культуры, осваивающей лучшие, передовые достижения европейской</a:t>
            </a:r>
          </a:p>
          <a:p>
            <a:pPr algn="ctr">
              <a:buNone/>
            </a:pPr>
            <a:r>
              <a:rPr lang="ru-RU" sz="1500" dirty="0" smtClean="0">
                <a:ln w="10160">
                  <a:solidFill>
                    <a:schemeClr val="accent1"/>
                  </a:solidFill>
                  <a:prstDash val="solid"/>
                </a:ln>
                <a:solidFill>
                  <a:srgbClr val="FFFFFF"/>
                </a:solidFill>
                <a:effectLst>
                  <a:outerShdw blurRad="38100" dist="32000" dir="5400000" algn="tl">
                    <a:srgbClr val="000000">
                      <a:alpha val="30000"/>
                    </a:srgbClr>
                  </a:outerShdw>
                </a:effectLst>
              </a:rPr>
              <a:t>цивилизации. Он сам ≪искал ума≫ во время пребывания на</a:t>
            </a:r>
          </a:p>
          <a:p>
            <a:pPr algn="ctr">
              <a:buNone/>
            </a:pPr>
            <a:r>
              <a:rPr lang="ru-RU" sz="1500" dirty="0" smtClean="0">
                <a:ln w="10160">
                  <a:solidFill>
                    <a:schemeClr val="accent1"/>
                  </a:solidFill>
                  <a:prstDash val="solid"/>
                </a:ln>
                <a:solidFill>
                  <a:srgbClr val="FFFFFF"/>
                </a:solidFill>
                <a:effectLst>
                  <a:outerShdw blurRad="38100" dist="32000" dir="5400000" algn="tl">
                    <a:srgbClr val="000000">
                      <a:alpha val="30000"/>
                    </a:srgbClr>
                  </a:outerShdw>
                </a:effectLst>
              </a:rPr>
              <a:t>Западе, но он против ≪пустого, рабского, слепого подражанья≫</a:t>
            </a:r>
          </a:p>
          <a:p>
            <a:pPr algn="ctr">
              <a:buNone/>
            </a:pPr>
            <a:r>
              <a:rPr lang="ru-RU" sz="1500" dirty="0" smtClean="0">
                <a:ln w="10160">
                  <a:solidFill>
                    <a:schemeClr val="accent1"/>
                  </a:solidFill>
                  <a:prstDash val="solid"/>
                </a:ln>
                <a:solidFill>
                  <a:srgbClr val="FFFFFF"/>
                </a:solidFill>
                <a:effectLst>
                  <a:outerShdw blurRad="38100" dist="32000" dir="5400000" algn="tl">
                    <a:srgbClr val="000000">
                      <a:alpha val="30000"/>
                    </a:srgbClr>
                  </a:outerShdw>
                </a:effectLst>
              </a:rPr>
              <a:t>иностранцам.</a:t>
            </a:r>
          </a:p>
          <a:p>
            <a:pPr algn="ctr">
              <a:buNone/>
            </a:pPr>
            <a:r>
              <a:rPr lang="ru-RU" sz="1500" dirty="0" smtClean="0">
                <a:ln w="10160">
                  <a:solidFill>
                    <a:schemeClr val="accent1"/>
                  </a:solidFill>
                  <a:prstDash val="solid"/>
                </a:ln>
                <a:solidFill>
                  <a:srgbClr val="FFFFFF"/>
                </a:solidFill>
                <a:effectLst>
                  <a:outerShdw blurRad="38100" dist="32000" dir="5400000" algn="tl">
                    <a:srgbClr val="000000">
                      <a:alpha val="30000"/>
                    </a:srgbClr>
                  </a:outerShdw>
                </a:effectLst>
              </a:rPr>
              <a:t>Чацкий стоит за единение интеллигенции с народом. Он высокого</a:t>
            </a:r>
          </a:p>
          <a:p>
            <a:pPr algn="ctr">
              <a:buNone/>
            </a:pPr>
            <a:r>
              <a:rPr lang="ru-RU" sz="1500" dirty="0" smtClean="0">
                <a:ln w="10160">
                  <a:solidFill>
                    <a:schemeClr val="accent1"/>
                  </a:solidFill>
                  <a:prstDash val="solid"/>
                </a:ln>
                <a:solidFill>
                  <a:srgbClr val="FFFFFF"/>
                </a:solidFill>
                <a:effectLst>
                  <a:outerShdw blurRad="38100" dist="32000" dir="5400000" algn="tl">
                    <a:srgbClr val="000000">
                      <a:alpha val="30000"/>
                    </a:srgbClr>
                  </a:outerShdw>
                </a:effectLst>
              </a:rPr>
              <a:t>мнения о русском народе. Называет его ≪умным≫ и ≪бод-</a:t>
            </a:r>
          </a:p>
          <a:p>
            <a:pPr algn="ctr">
              <a:buNone/>
            </a:pPr>
            <a:r>
              <a:rPr lang="ru-RU" sz="1500" dirty="0" smtClean="0">
                <a:ln w="10160">
                  <a:solidFill>
                    <a:schemeClr val="accent1"/>
                  </a:solidFill>
                  <a:prstDash val="solid"/>
                </a:ln>
                <a:solidFill>
                  <a:srgbClr val="FFFFFF"/>
                </a:solidFill>
                <a:effectLst>
                  <a:outerShdw blurRad="38100" dist="32000" dir="5400000" algn="tl">
                    <a:srgbClr val="000000">
                      <a:alpha val="30000"/>
                    </a:srgbClr>
                  </a:outerShdw>
                </a:effectLst>
              </a:rPr>
              <a:t>рым≫, то есть жизнерадостным.</a:t>
            </a:r>
          </a:p>
          <a:p>
            <a:pPr algn="ctr">
              <a:buNone/>
            </a:pPr>
            <a:r>
              <a:rPr lang="ru-RU" sz="1500" dirty="0" smtClean="0">
                <a:ln w="10160">
                  <a:solidFill>
                    <a:schemeClr val="accent1"/>
                  </a:solidFill>
                  <a:prstDash val="solid"/>
                </a:ln>
                <a:solidFill>
                  <a:srgbClr val="FFFFFF"/>
                </a:solidFill>
                <a:effectLst>
                  <a:outerShdw blurRad="38100" dist="32000" dir="5400000" algn="tl">
                    <a:srgbClr val="000000">
                      <a:alpha val="30000"/>
                    </a:srgbClr>
                  </a:outerShdw>
                </a:effectLst>
              </a:rPr>
              <a:t>4. Если </a:t>
            </a:r>
            <a:r>
              <a:rPr lang="ru-RU" sz="1500" dirty="0" err="1" smtClean="0">
                <a:ln w="10160">
                  <a:solidFill>
                    <a:schemeClr val="accent1"/>
                  </a:solidFill>
                  <a:prstDash val="solid"/>
                </a:ln>
                <a:solidFill>
                  <a:srgbClr val="FFFFFF"/>
                </a:solidFill>
                <a:effectLst>
                  <a:outerShdw blurRad="38100" dist="32000" dir="5400000" algn="tl">
                    <a:srgbClr val="000000">
                      <a:alpha val="30000"/>
                    </a:srgbClr>
                  </a:outerShdw>
                </a:effectLst>
              </a:rPr>
              <a:t>фамусовское</a:t>
            </a:r>
            <a:r>
              <a:rPr lang="ru-RU" sz="1500" dirty="0" smtClean="0">
                <a:ln w="10160">
                  <a:solidFill>
                    <a:schemeClr val="accent1"/>
                  </a:solidFill>
                  <a:prstDash val="solid"/>
                </a:ln>
                <a:solidFill>
                  <a:srgbClr val="FFFFFF"/>
                </a:solidFill>
                <a:effectLst>
                  <a:outerShdw blurRad="38100" dist="32000" dir="5400000" algn="tl">
                    <a:srgbClr val="000000">
                      <a:alpha val="30000"/>
                    </a:srgbClr>
                  </a:outerShdw>
                </a:effectLst>
              </a:rPr>
              <a:t> общество расценивает человека по его</a:t>
            </a:r>
          </a:p>
          <a:p>
            <a:pPr algn="ctr">
              <a:buNone/>
            </a:pPr>
            <a:r>
              <a:rPr lang="ru-RU" sz="1500" dirty="0" smtClean="0">
                <a:ln w="10160">
                  <a:solidFill>
                    <a:schemeClr val="accent1"/>
                  </a:solidFill>
                  <a:prstDash val="solid"/>
                </a:ln>
                <a:solidFill>
                  <a:srgbClr val="FFFFFF"/>
                </a:solidFill>
                <a:effectLst>
                  <a:outerShdw blurRad="38100" dist="32000" dir="5400000" algn="tl">
                    <a:srgbClr val="000000">
                      <a:alpha val="30000"/>
                    </a:srgbClr>
                  </a:outerShdw>
                </a:effectLst>
              </a:rPr>
              <a:t>происхождению и количеству крепостных душ, имеющихся у</a:t>
            </a:r>
          </a:p>
          <a:p>
            <a:pPr algn="ctr">
              <a:buNone/>
            </a:pPr>
            <a:r>
              <a:rPr lang="ru-RU" sz="1500" dirty="0" smtClean="0">
                <a:ln w="10160">
                  <a:solidFill>
                    <a:schemeClr val="accent1"/>
                  </a:solidFill>
                  <a:prstDash val="solid"/>
                </a:ln>
                <a:solidFill>
                  <a:srgbClr val="FFFFFF"/>
                </a:solidFill>
                <a:effectLst>
                  <a:outerShdw blurRad="38100" dist="32000" dir="5400000" algn="tl">
                    <a:srgbClr val="000000">
                      <a:alpha val="30000"/>
                    </a:srgbClr>
                  </a:outerShdw>
                </a:effectLst>
              </a:rPr>
              <a:t>него, то Чацкий ценность человека видит в его личных достоинствах.</a:t>
            </a:r>
          </a:p>
        </p:txBody>
      </p:sp>
      <p:pic>
        <p:nvPicPr>
          <p:cNvPr id="22530" name="Picture 2" descr="F:\200px-Woe_from_Wit_01_(Kardovsky).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5536" y="2204864"/>
            <a:ext cx="3312368" cy="317987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Прямоугольник 3"/>
          <p:cNvSpPr/>
          <p:nvPr/>
        </p:nvSpPr>
        <p:spPr>
          <a:xfrm>
            <a:off x="107504" y="332656"/>
            <a:ext cx="4572000" cy="5355312"/>
          </a:xfrm>
          <a:prstGeom prst="rect">
            <a:avLst/>
          </a:prstGeom>
        </p:spPr>
        <p:txBody>
          <a:bodyPr>
            <a:spAutoFit/>
          </a:bodyPr>
          <a:lstStyle/>
          <a:p>
            <a:pPr algn="ctr">
              <a:buNone/>
            </a:pPr>
            <a:r>
              <a:rPr lang="ru-RU" dirty="0">
                <a:ln w="10160">
                  <a:solidFill>
                    <a:schemeClr val="accent1"/>
                  </a:solidFill>
                  <a:prstDash val="solid"/>
                </a:ln>
                <a:solidFill>
                  <a:srgbClr val="FFFFFF"/>
                </a:solidFill>
                <a:effectLst>
                  <a:outerShdw blurRad="38100" dist="32000" dir="5400000" algn="tl">
                    <a:srgbClr val="000000">
                      <a:alpha val="30000"/>
                    </a:srgbClr>
                  </a:outerShdw>
                </a:effectLst>
              </a:rPr>
              <a:t>5. Для Фамусова и его круга свято и непогрешимо мнение</a:t>
            </a:r>
          </a:p>
          <a:p>
            <a:pPr algn="ctr">
              <a:buNone/>
            </a:pPr>
            <a:r>
              <a:rPr lang="ru-RU" dirty="0">
                <a:ln w="10160">
                  <a:solidFill>
                    <a:schemeClr val="accent1"/>
                  </a:solidFill>
                  <a:prstDash val="solid"/>
                </a:ln>
                <a:solidFill>
                  <a:srgbClr val="FFFFFF"/>
                </a:solidFill>
                <a:effectLst>
                  <a:outerShdw blurRad="38100" dist="32000" dir="5400000" algn="tl">
                    <a:srgbClr val="000000">
                      <a:alpha val="30000"/>
                    </a:srgbClr>
                  </a:outerShdw>
                </a:effectLst>
              </a:rPr>
              <a:t>аристократического общества, страшнее всего — ≪что станет говорить</a:t>
            </a:r>
          </a:p>
          <a:p>
            <a:pPr algn="ctr">
              <a:buNone/>
            </a:pPr>
            <a:r>
              <a:rPr lang="ru-RU" dirty="0">
                <a:ln w="10160">
                  <a:solidFill>
                    <a:schemeClr val="accent1"/>
                  </a:solidFill>
                  <a:prstDash val="solid"/>
                </a:ln>
                <a:solidFill>
                  <a:srgbClr val="FFFFFF"/>
                </a:solidFill>
                <a:effectLst>
                  <a:outerShdw blurRad="38100" dist="32000" dir="5400000" algn="tl">
                    <a:srgbClr val="000000">
                      <a:alpha val="30000"/>
                    </a:srgbClr>
                  </a:outerShdw>
                </a:effectLst>
              </a:rPr>
              <a:t>княгиня Марья </a:t>
            </a:r>
            <a:r>
              <a:rPr lang="ru-RU" dirty="0" err="1">
                <a:ln w="10160">
                  <a:solidFill>
                    <a:schemeClr val="accent1"/>
                  </a:solidFill>
                  <a:prstDash val="solid"/>
                </a:ln>
                <a:solidFill>
                  <a:srgbClr val="FFFFFF"/>
                </a:solidFill>
                <a:effectLst>
                  <a:outerShdw blurRad="38100" dist="32000" dir="5400000" algn="tl">
                    <a:srgbClr val="000000">
                      <a:alpha val="30000"/>
                    </a:srgbClr>
                  </a:outerShdw>
                </a:effectLst>
              </a:rPr>
              <a:t>Алексевна</a:t>
            </a:r>
            <a:r>
              <a:rPr lang="ru-RU" dirty="0">
                <a:ln w="10160">
                  <a:solidFill>
                    <a:schemeClr val="accent1"/>
                  </a:solidFill>
                  <a:prstDash val="solid"/>
                </a:ln>
                <a:solidFill>
                  <a:srgbClr val="FFFFFF"/>
                </a:solidFill>
                <a:effectLst>
                  <a:outerShdw blurRad="38100" dist="32000" dir="5400000" algn="tl">
                    <a:srgbClr val="000000">
                      <a:alpha val="30000"/>
                    </a:srgbClr>
                  </a:outerShdw>
                </a:effectLst>
              </a:rPr>
              <a:t>!≫ Чацкий отстаивает свободу</a:t>
            </a:r>
          </a:p>
          <a:p>
            <a:pPr algn="ctr">
              <a:buNone/>
            </a:pPr>
            <a:r>
              <a:rPr lang="ru-RU" dirty="0">
                <a:ln w="10160">
                  <a:solidFill>
                    <a:schemeClr val="accent1"/>
                  </a:solidFill>
                  <a:prstDash val="solid"/>
                </a:ln>
                <a:solidFill>
                  <a:srgbClr val="FFFFFF"/>
                </a:solidFill>
                <a:effectLst>
                  <a:outerShdw blurRad="38100" dist="32000" dir="5400000" algn="tl">
                    <a:srgbClr val="000000">
                      <a:alpha val="30000"/>
                    </a:srgbClr>
                  </a:outerShdw>
                </a:effectLst>
              </a:rPr>
              <a:t>мыслей, мнений, признаёт за каждым человеком право иметь</a:t>
            </a:r>
          </a:p>
          <a:p>
            <a:pPr algn="ctr">
              <a:buNone/>
            </a:pPr>
            <a:r>
              <a:rPr lang="ru-RU" dirty="0">
                <a:ln w="10160">
                  <a:solidFill>
                    <a:schemeClr val="accent1"/>
                  </a:solidFill>
                  <a:prstDash val="solid"/>
                </a:ln>
                <a:solidFill>
                  <a:srgbClr val="FFFFFF"/>
                </a:solidFill>
                <a:effectLst>
                  <a:outerShdw blurRad="38100" dist="32000" dir="5400000" algn="tl">
                    <a:srgbClr val="000000">
                      <a:alpha val="30000"/>
                    </a:srgbClr>
                  </a:outerShdw>
                </a:effectLst>
              </a:rPr>
              <a:t>свои убеждения и открыто их высказывать. Он спрашивает</a:t>
            </a:r>
          </a:p>
          <a:p>
            <a:pPr algn="ctr">
              <a:buNone/>
            </a:pPr>
            <a:r>
              <a:rPr lang="ru-RU" dirty="0">
                <a:ln w="10160">
                  <a:solidFill>
                    <a:schemeClr val="accent1"/>
                  </a:solidFill>
                  <a:prstDash val="solid"/>
                </a:ln>
                <a:solidFill>
                  <a:srgbClr val="FFFFFF"/>
                </a:solidFill>
                <a:effectLst>
                  <a:outerShdw blurRad="38100" dist="32000" dir="5400000" algn="tl">
                    <a:srgbClr val="000000">
                      <a:alpha val="30000"/>
                    </a:srgbClr>
                  </a:outerShdw>
                </a:effectLst>
              </a:rPr>
              <a:t>Молчалина: ≪Зачем же мнения чужие только святы?≫</a:t>
            </a:r>
          </a:p>
          <a:p>
            <a:pPr algn="ctr">
              <a:buNone/>
            </a:pPr>
            <a:r>
              <a:rPr lang="ru-RU" dirty="0">
                <a:ln w="10160">
                  <a:solidFill>
                    <a:schemeClr val="accent1"/>
                  </a:solidFill>
                  <a:prstDash val="solid"/>
                </a:ln>
                <a:solidFill>
                  <a:srgbClr val="FFFFFF"/>
                </a:solidFill>
                <a:effectLst>
                  <a:outerShdw blurRad="38100" dist="32000" dir="5400000" algn="tl">
                    <a:srgbClr val="000000">
                      <a:alpha val="30000"/>
                    </a:srgbClr>
                  </a:outerShdw>
                </a:effectLst>
              </a:rPr>
              <a:t>6. Чацкий резко выступает против произвола, деспотизма,</a:t>
            </a:r>
          </a:p>
          <a:p>
            <a:pPr algn="ctr">
              <a:buNone/>
            </a:pPr>
            <a:r>
              <a:rPr lang="ru-RU" dirty="0">
                <a:ln w="10160">
                  <a:solidFill>
                    <a:schemeClr val="accent1"/>
                  </a:solidFill>
                  <a:prstDash val="solid"/>
                </a:ln>
                <a:solidFill>
                  <a:srgbClr val="FFFFFF"/>
                </a:solidFill>
                <a:effectLst>
                  <a:outerShdw blurRad="38100" dist="32000" dir="5400000" algn="tl">
                    <a:srgbClr val="000000">
                      <a:alpha val="30000"/>
                    </a:srgbClr>
                  </a:outerShdw>
                </a:effectLst>
              </a:rPr>
              <a:t>против лести, лицемерия, против пустоты тех жизненных интересов,</a:t>
            </a:r>
          </a:p>
          <a:p>
            <a:pPr algn="ctr">
              <a:buNone/>
            </a:pPr>
            <a:r>
              <a:rPr lang="ru-RU" dirty="0">
                <a:ln w="10160">
                  <a:solidFill>
                    <a:schemeClr val="accent1"/>
                  </a:solidFill>
                  <a:prstDash val="solid"/>
                </a:ln>
                <a:solidFill>
                  <a:srgbClr val="FFFFFF"/>
                </a:solidFill>
                <a:effectLst>
                  <a:outerShdw blurRad="38100" dist="32000" dir="5400000" algn="tl">
                    <a:srgbClr val="000000">
                      <a:alpha val="30000"/>
                    </a:srgbClr>
                  </a:outerShdw>
                </a:effectLst>
              </a:rPr>
              <a:t>которыми живут консервативные круги дворянства.</a:t>
            </a:r>
          </a:p>
        </p:txBody>
      </p:sp>
      <p:pic>
        <p:nvPicPr>
          <p:cNvPr id="23555" name="Picture 3" descr="F:\0022-027-KHlestova-S-uma-soshel.pn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4679504" y="2204864"/>
            <a:ext cx="4218214" cy="42512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526527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1259632" y="116632"/>
            <a:ext cx="7776864" cy="5544617"/>
          </a:xfrm>
        </p:spPr>
        <p:txBody>
          <a:bodyPr>
            <a:normAutofit fontScale="55000" lnSpcReduction="20000"/>
          </a:bodyPr>
          <a:lstStyle/>
          <a:p>
            <a:pPr algn="r">
              <a:buNone/>
            </a:pPr>
            <a:r>
              <a:rPr lang="ru-RU" dirty="0" smtClean="0">
                <a:ln w="10160">
                  <a:solidFill>
                    <a:schemeClr val="accent1"/>
                  </a:solidFill>
                  <a:prstDash val="solid"/>
                </a:ln>
                <a:solidFill>
                  <a:srgbClr val="FFFFFF"/>
                </a:solidFill>
                <a:effectLst>
                  <a:outerShdw blurRad="38100" dist="32000" dir="5400000" algn="tl">
                    <a:srgbClr val="000000">
                      <a:alpha val="30000"/>
                    </a:srgbClr>
                  </a:outerShdw>
                </a:effectLst>
              </a:rPr>
              <a:t>С большой полнотой и чёткостью духовные качества Чацкого</a:t>
            </a:r>
          </a:p>
          <a:p>
            <a:pPr algn="r">
              <a:buNone/>
            </a:pPr>
            <a:r>
              <a:rPr lang="ru-RU" dirty="0" smtClean="0">
                <a:ln w="10160">
                  <a:solidFill>
                    <a:schemeClr val="accent1"/>
                  </a:solidFill>
                  <a:prstDash val="solid"/>
                </a:ln>
                <a:solidFill>
                  <a:srgbClr val="FFFFFF"/>
                </a:solidFill>
                <a:effectLst>
                  <a:outerShdw blurRad="38100" dist="32000" dir="5400000" algn="tl">
                    <a:srgbClr val="000000">
                      <a:alpha val="30000"/>
                    </a:srgbClr>
                  </a:outerShdw>
                </a:effectLst>
              </a:rPr>
              <a:t>выявляются в его языке: в подборе слов, в построении фразы,</a:t>
            </a:r>
          </a:p>
          <a:p>
            <a:pPr algn="r">
              <a:buNone/>
            </a:pPr>
            <a:r>
              <a:rPr lang="ru-RU" dirty="0" smtClean="0">
                <a:ln w="10160">
                  <a:solidFill>
                    <a:schemeClr val="accent1"/>
                  </a:solidFill>
                  <a:prstDash val="solid"/>
                </a:ln>
                <a:solidFill>
                  <a:srgbClr val="FFFFFF"/>
                </a:solidFill>
                <a:effectLst>
                  <a:outerShdw blurRad="38100" dist="32000" dir="5400000" algn="tl">
                    <a:srgbClr val="000000">
                      <a:alpha val="30000"/>
                    </a:srgbClr>
                  </a:outerShdw>
                </a:effectLst>
              </a:rPr>
              <a:t>интонациях, манере говорить.</a:t>
            </a:r>
          </a:p>
          <a:p>
            <a:pPr algn="r">
              <a:buNone/>
            </a:pPr>
            <a:r>
              <a:rPr lang="ru-RU" dirty="0" smtClean="0">
                <a:ln w="10160">
                  <a:solidFill>
                    <a:schemeClr val="accent1"/>
                  </a:solidFill>
                  <a:prstDash val="solid"/>
                </a:ln>
                <a:solidFill>
                  <a:srgbClr val="FFFFFF"/>
                </a:solidFill>
                <a:effectLst>
                  <a:outerShdw blurRad="38100" dist="32000" dir="5400000" algn="tl">
                    <a:srgbClr val="000000">
                      <a:alpha val="30000"/>
                    </a:srgbClr>
                  </a:outerShdw>
                </a:effectLst>
              </a:rPr>
              <a:t>Речь Чацкого — это речь оратора, прекрасно владеющего</a:t>
            </a:r>
          </a:p>
          <a:p>
            <a:pPr algn="r">
              <a:buNone/>
            </a:pPr>
            <a:r>
              <a:rPr lang="ru-RU" dirty="0" smtClean="0">
                <a:ln w="10160">
                  <a:solidFill>
                    <a:schemeClr val="accent1"/>
                  </a:solidFill>
                  <a:prstDash val="solid"/>
                </a:ln>
                <a:solidFill>
                  <a:srgbClr val="FFFFFF"/>
                </a:solidFill>
                <a:effectLst>
                  <a:outerShdw blurRad="38100" dist="32000" dir="5400000" algn="tl">
                    <a:srgbClr val="000000">
                      <a:alpha val="30000"/>
                    </a:srgbClr>
                  </a:outerShdw>
                </a:effectLst>
              </a:rPr>
              <a:t>словом, высокообразованного человека.</a:t>
            </a:r>
          </a:p>
          <a:p>
            <a:pPr algn="r">
              <a:buNone/>
            </a:pPr>
            <a:r>
              <a:rPr lang="ru-RU" dirty="0" smtClean="0">
                <a:ln w="10160">
                  <a:solidFill>
                    <a:schemeClr val="accent1"/>
                  </a:solidFill>
                  <a:prstDash val="solid"/>
                </a:ln>
                <a:solidFill>
                  <a:srgbClr val="FFFFFF"/>
                </a:solidFill>
                <a:effectLst>
                  <a:outerShdw blurRad="38100" dist="32000" dir="5400000" algn="tl">
                    <a:srgbClr val="000000">
                      <a:alpha val="30000"/>
                    </a:srgbClr>
                  </a:outerShdw>
                </a:effectLst>
              </a:rPr>
              <a:t>По своему словарному составу речь Чацкого богата и разнообразна.</a:t>
            </a:r>
          </a:p>
          <a:p>
            <a:pPr algn="r">
              <a:buNone/>
            </a:pPr>
            <a:r>
              <a:rPr lang="ru-RU" dirty="0" smtClean="0">
                <a:ln w="10160">
                  <a:solidFill>
                    <a:schemeClr val="accent1"/>
                  </a:solidFill>
                  <a:prstDash val="solid"/>
                </a:ln>
                <a:solidFill>
                  <a:srgbClr val="FFFFFF"/>
                </a:solidFill>
                <a:effectLst>
                  <a:outerShdw blurRad="38100" dist="32000" dir="5400000" algn="tl">
                    <a:srgbClr val="000000">
                      <a:alpha val="30000"/>
                    </a:srgbClr>
                  </a:outerShdw>
                </a:effectLst>
              </a:rPr>
              <a:t>Он может выразить любое понятие и чувство, дать меткую</a:t>
            </a:r>
          </a:p>
          <a:p>
            <a:pPr algn="r">
              <a:buNone/>
            </a:pPr>
            <a:r>
              <a:rPr lang="ru-RU" dirty="0" smtClean="0">
                <a:ln w="10160">
                  <a:solidFill>
                    <a:schemeClr val="accent1"/>
                  </a:solidFill>
                  <a:prstDash val="solid"/>
                </a:ln>
                <a:solidFill>
                  <a:srgbClr val="FFFFFF"/>
                </a:solidFill>
                <a:effectLst>
                  <a:outerShdw blurRad="38100" dist="32000" dir="5400000" algn="tl">
                    <a:srgbClr val="000000">
                      <a:alpha val="30000"/>
                    </a:srgbClr>
                  </a:outerShdw>
                </a:effectLst>
              </a:rPr>
              <a:t>характеристику любому человеку и затронуть разные стороны</a:t>
            </a:r>
          </a:p>
          <a:p>
            <a:pPr algn="r">
              <a:buNone/>
            </a:pPr>
            <a:r>
              <a:rPr lang="ru-RU" dirty="0" smtClean="0">
                <a:ln w="10160">
                  <a:solidFill>
                    <a:schemeClr val="accent1"/>
                  </a:solidFill>
                  <a:prstDash val="solid"/>
                </a:ln>
                <a:solidFill>
                  <a:srgbClr val="FFFFFF"/>
                </a:solidFill>
                <a:effectLst>
                  <a:outerShdw blurRad="38100" dist="32000" dir="5400000" algn="tl">
                    <a:srgbClr val="000000">
                      <a:alpha val="30000"/>
                    </a:srgbClr>
                  </a:outerShdw>
                </a:effectLst>
              </a:rPr>
              <a:t>жизни. Мы встречаем у него и народные слова </a:t>
            </a:r>
            <a:r>
              <a:rPr lang="ru-RU" i="1" dirty="0" smtClean="0">
                <a:ln w="10160">
                  <a:solidFill>
                    <a:schemeClr val="accent1"/>
                  </a:solidFill>
                  <a:prstDash val="solid"/>
                </a:ln>
                <a:solidFill>
                  <a:srgbClr val="FFFFFF"/>
                </a:solidFill>
                <a:effectLst>
                  <a:outerShdw blurRad="38100" dist="32000" dir="5400000" algn="tl">
                    <a:srgbClr val="000000">
                      <a:alpha val="30000"/>
                    </a:srgbClr>
                  </a:outerShdw>
                </a:effectLst>
              </a:rPr>
              <a:t>(давеча,</a:t>
            </a:r>
          </a:p>
          <a:p>
            <a:pPr algn="r">
              <a:buNone/>
            </a:pPr>
            <a:r>
              <a:rPr lang="ru-RU" i="1" dirty="0" smtClean="0">
                <a:ln w="10160">
                  <a:solidFill>
                    <a:schemeClr val="accent1"/>
                  </a:solidFill>
                  <a:prstDash val="solid"/>
                </a:ln>
                <a:solidFill>
                  <a:srgbClr val="FFFFFF"/>
                </a:solidFill>
                <a:effectLst>
                  <a:outerShdw blurRad="38100" dist="32000" dir="5400000" algn="tl">
                    <a:srgbClr val="000000">
                      <a:alpha val="30000"/>
                    </a:srgbClr>
                  </a:outerShdw>
                </a:effectLst>
              </a:rPr>
              <a:t>впрямь, пуще, чай), и выражения, свойственные только русскому</a:t>
            </a:r>
          </a:p>
          <a:p>
            <a:pPr algn="r">
              <a:buNone/>
            </a:pPr>
            <a:r>
              <a:rPr lang="ru-RU" dirty="0" smtClean="0">
                <a:ln w="10160">
                  <a:solidFill>
                    <a:schemeClr val="accent1"/>
                  </a:solidFill>
                  <a:prstDash val="solid"/>
                </a:ln>
                <a:solidFill>
                  <a:srgbClr val="FFFFFF"/>
                </a:solidFill>
                <a:effectLst>
                  <a:outerShdw blurRad="38100" dist="32000" dir="5400000" algn="tl">
                    <a:srgbClr val="000000">
                      <a:alpha val="30000"/>
                    </a:srgbClr>
                  </a:outerShdw>
                </a:effectLst>
              </a:rPr>
              <a:t>языку: ≪ни на волос любви≫, ≪она не ставит в грош его≫, ≪да</a:t>
            </a:r>
          </a:p>
          <a:p>
            <a:pPr algn="r">
              <a:buNone/>
            </a:pPr>
            <a:r>
              <a:rPr lang="ru-RU" dirty="0" smtClean="0">
                <a:ln w="10160">
                  <a:solidFill>
                    <a:schemeClr val="accent1"/>
                  </a:solidFill>
                  <a:prstDash val="solid"/>
                </a:ln>
                <a:solidFill>
                  <a:srgbClr val="FFFFFF"/>
                </a:solidFill>
                <a:effectLst>
                  <a:outerShdw blurRad="38100" dist="32000" dir="5400000" algn="tl">
                    <a:srgbClr val="000000">
                      <a:alpha val="30000"/>
                    </a:srgbClr>
                  </a:outerShdw>
                </a:effectLst>
              </a:rPr>
              <a:t>полно вздор молоть≫ и другие. Чацкий, как и декабристы, ценит</a:t>
            </a:r>
          </a:p>
          <a:p>
            <a:pPr algn="r">
              <a:buNone/>
            </a:pPr>
            <a:r>
              <a:rPr lang="ru-RU" dirty="0" smtClean="0">
                <a:ln w="10160">
                  <a:solidFill>
                    <a:schemeClr val="accent1"/>
                  </a:solidFill>
                  <a:prstDash val="solid"/>
                </a:ln>
                <a:solidFill>
                  <a:srgbClr val="FFFFFF"/>
                </a:solidFill>
                <a:effectLst>
                  <a:outerShdw blurRad="38100" dist="32000" dir="5400000" algn="tl">
                    <a:srgbClr val="000000">
                      <a:alpha val="30000"/>
                    </a:srgbClr>
                  </a:outerShdw>
                </a:effectLst>
              </a:rPr>
              <a:t>национальную культуру: в его речи много старинных слов </a:t>
            </a:r>
            <a:r>
              <a:rPr lang="ru-RU" i="1" dirty="0" smtClean="0">
                <a:ln w="10160">
                  <a:solidFill>
                    <a:schemeClr val="accent1"/>
                  </a:solidFill>
                  <a:prstDash val="solid"/>
                </a:ln>
                <a:solidFill>
                  <a:srgbClr val="FFFFFF"/>
                </a:solidFill>
                <a:effectLst>
                  <a:outerShdw blurRad="38100" dist="32000" dir="5400000" algn="tl">
                    <a:srgbClr val="000000">
                      <a:alpha val="30000"/>
                    </a:srgbClr>
                  </a:outerShdw>
                </a:effectLst>
              </a:rPr>
              <a:t>(вече,</a:t>
            </a:r>
          </a:p>
          <a:p>
            <a:pPr algn="r">
              <a:buNone/>
            </a:pPr>
            <a:r>
              <a:rPr lang="ru-RU" i="1" dirty="0" smtClean="0">
                <a:ln w="10160">
                  <a:solidFill>
                    <a:schemeClr val="accent1"/>
                  </a:solidFill>
                  <a:prstDash val="solid"/>
                </a:ln>
                <a:solidFill>
                  <a:srgbClr val="FFFFFF"/>
                </a:solidFill>
                <a:effectLst>
                  <a:outerShdw blurRad="38100" dist="32000" dir="5400000" algn="tl">
                    <a:srgbClr val="000000">
                      <a:alpha val="30000"/>
                    </a:srgbClr>
                  </a:outerShdw>
                </a:effectLst>
              </a:rPr>
              <a:t>перст, вперит ум, алчущий познаний и т. п.). Иностранные слова</a:t>
            </a:r>
          </a:p>
          <a:p>
            <a:pPr algn="r">
              <a:buNone/>
            </a:pPr>
            <a:r>
              <a:rPr lang="ru-RU" dirty="0" smtClean="0">
                <a:ln w="10160">
                  <a:solidFill>
                    <a:schemeClr val="accent1"/>
                  </a:solidFill>
                  <a:prstDash val="solid"/>
                </a:ln>
                <a:solidFill>
                  <a:srgbClr val="FFFFFF"/>
                </a:solidFill>
                <a:effectLst>
                  <a:outerShdw blurRad="38100" dist="32000" dir="5400000" algn="tl">
                    <a:srgbClr val="000000">
                      <a:alpha val="30000"/>
                    </a:srgbClr>
                  </a:outerShdw>
                </a:effectLst>
              </a:rPr>
              <a:t>он употребляет в том случае, если для выражения нужного понятия</a:t>
            </a:r>
          </a:p>
          <a:p>
            <a:pPr algn="r">
              <a:buNone/>
            </a:pPr>
            <a:r>
              <a:rPr lang="ru-RU" dirty="0" smtClean="0">
                <a:ln w="10160">
                  <a:solidFill>
                    <a:schemeClr val="accent1"/>
                  </a:solidFill>
                  <a:prstDash val="solid"/>
                </a:ln>
                <a:solidFill>
                  <a:srgbClr val="FFFFFF"/>
                </a:solidFill>
                <a:effectLst>
                  <a:outerShdw blurRad="38100" dist="32000" dir="5400000" algn="tl">
                    <a:srgbClr val="000000">
                      <a:alpha val="30000"/>
                    </a:srgbClr>
                  </a:outerShdw>
                </a:effectLst>
              </a:rPr>
              <a:t>нет соответствующего русского слова; </a:t>
            </a:r>
            <a:r>
              <a:rPr lang="ru-RU" i="1" dirty="0" smtClean="0">
                <a:ln w="10160">
                  <a:solidFill>
                    <a:schemeClr val="accent1"/>
                  </a:solidFill>
                  <a:prstDash val="solid"/>
                </a:ln>
                <a:solidFill>
                  <a:srgbClr val="FFFFFF"/>
                </a:solidFill>
                <a:effectLst>
                  <a:outerShdw blurRad="38100" dist="32000" dir="5400000" algn="tl">
                    <a:srgbClr val="000000">
                      <a:alpha val="30000"/>
                    </a:srgbClr>
                  </a:outerShdw>
                </a:effectLst>
              </a:rPr>
              <a:t>климат, провинция,</a:t>
            </a:r>
          </a:p>
          <a:p>
            <a:pPr algn="r">
              <a:buNone/>
            </a:pPr>
            <a:r>
              <a:rPr lang="ru-RU" i="1" dirty="0" smtClean="0">
                <a:ln w="10160">
                  <a:solidFill>
                    <a:schemeClr val="accent1"/>
                  </a:solidFill>
                  <a:prstDash val="solid"/>
                </a:ln>
                <a:solidFill>
                  <a:srgbClr val="FFFFFF"/>
                </a:solidFill>
                <a:effectLst>
                  <a:outerShdw blurRad="38100" dist="32000" dir="5400000" algn="tl">
                    <a:srgbClr val="000000">
                      <a:alpha val="30000"/>
                    </a:srgbClr>
                  </a:outerShdw>
                </a:effectLst>
              </a:rPr>
              <a:t>параллель и т. п.</a:t>
            </a:r>
          </a:p>
          <a:p>
            <a:pPr algn="r">
              <a:buNone/>
            </a:pPr>
            <a:endParaRPr lang="ru-RU" dirty="0"/>
          </a:p>
        </p:txBody>
      </p:sp>
      <p:pic>
        <p:nvPicPr>
          <p:cNvPr id="26626" name="Picture 2" descr="F:\goreotuma_191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3528" y="4547284"/>
            <a:ext cx="3433564" cy="2289043"/>
          </a:xfrm>
          <a:prstGeom prst="rect">
            <a:avLst/>
          </a:prstGeom>
          <a:noFill/>
          <a:extLst>
            <a:ext uri="{909E8E84-426E-40DD-AFC4-6F175D3DCCD1}">
              <a14:hiddenFill xmlns:a14="http://schemas.microsoft.com/office/drawing/2010/main" xmlns="">
                <a:solidFill>
                  <a:srgbClr val="FFFFFF"/>
                </a:solidFill>
              </a14:hiddenFill>
            </a:ext>
          </a:extLst>
        </p:spPr>
      </p:pic>
      <p:pic>
        <p:nvPicPr>
          <p:cNvPr id="26627" name="Picture 3" descr="F:\58824.jp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t="29243"/>
          <a:stretch/>
        </p:blipFill>
        <p:spPr bwMode="auto">
          <a:xfrm>
            <a:off x="4067944" y="4882496"/>
            <a:ext cx="2317500" cy="1656184"/>
          </a:xfrm>
          <a:prstGeom prst="rect">
            <a:avLst/>
          </a:prstGeom>
          <a:noFill/>
          <a:extLst>
            <a:ext uri="{909E8E84-426E-40DD-AFC4-6F175D3DCCD1}">
              <a14:hiddenFill xmlns:a14="http://schemas.microsoft.com/office/drawing/2010/main" xmlns="">
                <a:solidFill>
                  <a:srgbClr val="FFFFFF"/>
                </a:solidFill>
              </a14:hiddenFill>
            </a:ext>
          </a:extLst>
        </p:spPr>
      </p:pic>
      <p:pic>
        <p:nvPicPr>
          <p:cNvPr id="26628" name="Picture 4" descr="F:\0022-027-KHlestova-S-uma-soshel.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660232" y="4882496"/>
            <a:ext cx="1850132" cy="186414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63688" y="166328"/>
            <a:ext cx="7174010" cy="1340768"/>
          </a:xfrm>
        </p:spPr>
        <p:txBody>
          <a:bodyPr>
            <a:normAutofit fontScale="90000"/>
          </a:bodyPr>
          <a:lstStyle/>
          <a:p>
            <a:r>
              <a:rPr lang="ru-RU" dirty="0" smtClean="0"/>
              <a:t>Павел Афанасьевич Фамусов</a:t>
            </a:r>
            <a:endParaRPr lang="ru-RU" dirty="0"/>
          </a:p>
        </p:txBody>
      </p:sp>
      <p:pic>
        <p:nvPicPr>
          <p:cNvPr id="20482" name="Picture 2" descr="Малый театр"/>
          <p:cNvPicPr>
            <a:picLocks noChangeAspect="1" noChangeArrowheads="1"/>
          </p:cNvPicPr>
          <p:nvPr/>
        </p:nvPicPr>
        <p:blipFill>
          <a:blip r:embed="rId2" cstate="print"/>
          <a:srcRect/>
          <a:stretch>
            <a:fillRect/>
          </a:stretch>
        </p:blipFill>
        <p:spPr bwMode="auto">
          <a:xfrm>
            <a:off x="448932" y="980728"/>
            <a:ext cx="4476750" cy="5791218"/>
          </a:xfrm>
          <a:prstGeom prst="rect">
            <a:avLst/>
          </a:prstGeom>
          <a:noFill/>
        </p:spPr>
      </p:pic>
      <p:sp>
        <p:nvSpPr>
          <p:cNvPr id="5" name="Подзаголовок 4"/>
          <p:cNvSpPr>
            <a:spLocks noGrp="1"/>
          </p:cNvSpPr>
          <p:nvPr>
            <p:ph type="subTitle" idx="1"/>
          </p:nvPr>
        </p:nvSpPr>
        <p:spPr/>
        <p:txBody>
          <a:bodyPr/>
          <a:lstStyle/>
          <a:p>
            <a:endParaRPr lang="ru-RU"/>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427984" y="142852"/>
            <a:ext cx="4230212" cy="6715148"/>
          </a:xfrm>
        </p:spPr>
        <p:txBody>
          <a:bodyPr>
            <a:noAutofit/>
          </a:bodyPr>
          <a:lstStyle/>
          <a:p>
            <a:pPr algn="ctr">
              <a:buNone/>
            </a:pPr>
            <a:r>
              <a:rPr lang="ru-RU" sz="1800" dirty="0" smtClean="0">
                <a:ln w="10160">
                  <a:solidFill>
                    <a:schemeClr val="accent1"/>
                  </a:solidFill>
                  <a:prstDash val="solid"/>
                </a:ln>
                <a:solidFill>
                  <a:srgbClr val="FFFFFF"/>
                </a:solidFill>
                <a:effectLst>
                  <a:outerShdw blurRad="38100" dist="32000" dir="5400000" algn="tl">
                    <a:srgbClr val="000000">
                      <a:alpha val="30000"/>
                    </a:srgbClr>
                  </a:outerShdw>
                </a:effectLst>
              </a:rPr>
              <a:t>Чацкий строит свою речь в синтаксическом отношении разнообразно.</a:t>
            </a:r>
          </a:p>
          <a:p>
            <a:pPr algn="ctr">
              <a:buNone/>
            </a:pPr>
            <a:r>
              <a:rPr lang="ru-RU" sz="1800" dirty="0" smtClean="0">
                <a:ln w="10160">
                  <a:solidFill>
                    <a:schemeClr val="accent1"/>
                  </a:solidFill>
                  <a:prstDash val="solid"/>
                </a:ln>
                <a:solidFill>
                  <a:srgbClr val="FFFFFF"/>
                </a:solidFill>
                <a:effectLst>
                  <a:outerShdw blurRad="38100" dist="32000" dir="5400000" algn="tl">
                    <a:srgbClr val="000000">
                      <a:alpha val="30000"/>
                    </a:srgbClr>
                  </a:outerShdw>
                </a:effectLst>
              </a:rPr>
              <a:t>Как оратор он широко пользуется периодической речью.</a:t>
            </a:r>
          </a:p>
          <a:p>
            <a:pPr algn="ctr">
              <a:buNone/>
            </a:pPr>
            <a:r>
              <a:rPr lang="ru-RU" sz="1800" dirty="0" smtClean="0">
                <a:ln w="10160">
                  <a:solidFill>
                    <a:schemeClr val="accent1"/>
                  </a:solidFill>
                  <a:prstDash val="solid"/>
                </a:ln>
                <a:solidFill>
                  <a:srgbClr val="FFFFFF"/>
                </a:solidFill>
                <a:effectLst>
                  <a:outerShdw blurRad="38100" dist="32000" dir="5400000" algn="tl">
                    <a:srgbClr val="000000">
                      <a:alpha val="30000"/>
                    </a:srgbClr>
                  </a:outerShdw>
                </a:effectLst>
              </a:rPr>
              <a:t>Как литератор он приводит в своей речи цитаты из художественных</a:t>
            </a:r>
          </a:p>
          <a:p>
            <a:pPr algn="ctr">
              <a:buNone/>
            </a:pPr>
            <a:r>
              <a:rPr lang="ru-RU" sz="1800" dirty="0" smtClean="0">
                <a:ln w="10160">
                  <a:solidFill>
                    <a:schemeClr val="accent1"/>
                  </a:solidFill>
                  <a:prstDash val="solid"/>
                </a:ln>
                <a:solidFill>
                  <a:srgbClr val="FFFFFF"/>
                </a:solidFill>
                <a:effectLst>
                  <a:outerShdw blurRad="38100" dist="32000" dir="5400000" algn="tl">
                    <a:srgbClr val="000000">
                      <a:alpha val="30000"/>
                    </a:srgbClr>
                  </a:outerShdw>
                </a:effectLst>
              </a:rPr>
              <a:t>произведений. В его словах:</a:t>
            </a:r>
          </a:p>
          <a:p>
            <a:pPr algn="ctr">
              <a:buNone/>
            </a:pPr>
            <a:r>
              <a:rPr lang="ru-RU" sz="1800" dirty="0" smtClean="0">
                <a:ln w="10160">
                  <a:solidFill>
                    <a:schemeClr val="accent1"/>
                  </a:solidFill>
                  <a:prstDash val="solid"/>
                </a:ln>
                <a:solidFill>
                  <a:srgbClr val="FFFFFF"/>
                </a:solidFill>
                <a:effectLst>
                  <a:outerShdw blurRad="38100" dist="32000" dir="5400000" algn="tl">
                    <a:srgbClr val="000000">
                      <a:alpha val="30000"/>
                    </a:srgbClr>
                  </a:outerShdw>
                </a:effectLst>
              </a:rPr>
              <a:t>Когда ж пространствуешь, воротишься домой,</a:t>
            </a:r>
          </a:p>
          <a:p>
            <a:pPr algn="ctr">
              <a:buNone/>
            </a:pPr>
            <a:r>
              <a:rPr lang="ru-RU" sz="1800" dirty="0" smtClean="0">
                <a:ln w="10160">
                  <a:solidFill>
                    <a:schemeClr val="accent1"/>
                  </a:solidFill>
                  <a:prstDash val="solid"/>
                </a:ln>
                <a:solidFill>
                  <a:srgbClr val="FFFFFF"/>
                </a:solidFill>
                <a:effectLst>
                  <a:outerShdw blurRad="38100" dist="32000" dir="5400000" algn="tl">
                    <a:srgbClr val="000000">
                      <a:alpha val="30000"/>
                    </a:srgbClr>
                  </a:outerShdw>
                </a:effectLst>
              </a:rPr>
              <a:t>И дым отечества нам сладок и приятен!-последняя строка представляет собой слегка измененный стих Державина.</a:t>
            </a:r>
          </a:p>
        </p:txBody>
      </p:sp>
      <p:pic>
        <p:nvPicPr>
          <p:cNvPr id="24578" name="Picture 2" descr="F:\Gore_ot_uma_1909-1910 (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7544" y="548680"/>
            <a:ext cx="2635771" cy="3900941"/>
          </a:xfrm>
          <a:prstGeom prst="rect">
            <a:avLst/>
          </a:prstGeom>
          <a:noFill/>
          <a:extLst>
            <a:ext uri="{909E8E84-426E-40DD-AFC4-6F175D3DCCD1}">
              <a14:hiddenFill xmlns:a14="http://schemas.microsoft.com/office/drawing/2010/main" xmlns="">
                <a:solidFill>
                  <a:srgbClr val="FFFFFF"/>
                </a:solidFill>
              </a14:hiddenFill>
            </a:ext>
          </a:extLst>
        </p:spPr>
      </p:pic>
      <p:pic>
        <p:nvPicPr>
          <p:cNvPr id="24579" name="Picture 3" descr="F:\mediapreview (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55576" y="3375713"/>
            <a:ext cx="3592885" cy="345020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dirty="0"/>
          </a:p>
        </p:txBody>
      </p:sp>
      <p:sp>
        <p:nvSpPr>
          <p:cNvPr id="4" name="Прямоугольник 3"/>
          <p:cNvSpPr/>
          <p:nvPr/>
        </p:nvSpPr>
        <p:spPr>
          <a:xfrm>
            <a:off x="899592" y="260648"/>
            <a:ext cx="7992888" cy="2308324"/>
          </a:xfrm>
          <a:prstGeom prst="rect">
            <a:avLst/>
          </a:prstGeom>
        </p:spPr>
        <p:txBody>
          <a:bodyPr wrap="square">
            <a:spAutoFit/>
          </a:bodyPr>
          <a:lstStyle/>
          <a:p>
            <a:pPr algn="ctr">
              <a:buNone/>
            </a:pPr>
            <a:r>
              <a:rPr lang="ru-RU" dirty="0">
                <a:ln w="10160">
                  <a:solidFill>
                    <a:schemeClr val="accent1"/>
                  </a:solidFill>
                  <a:prstDash val="solid"/>
                </a:ln>
                <a:solidFill>
                  <a:srgbClr val="FFFFFF"/>
                </a:solidFill>
                <a:effectLst>
                  <a:outerShdw blurRad="38100" dist="32000" dir="5400000" algn="tl">
                    <a:srgbClr val="000000">
                      <a:alpha val="30000"/>
                    </a:srgbClr>
                  </a:outerShdw>
                </a:effectLst>
              </a:rPr>
              <a:t>Ум Чацкого сказывается в широком применении им метких</a:t>
            </a:r>
          </a:p>
          <a:p>
            <a:pPr algn="ctr">
              <a:buNone/>
            </a:pPr>
            <a:r>
              <a:rPr lang="ru-RU" dirty="0">
                <a:ln w="10160">
                  <a:solidFill>
                    <a:schemeClr val="accent1"/>
                  </a:solidFill>
                  <a:prstDash val="solid"/>
                </a:ln>
                <a:solidFill>
                  <a:srgbClr val="FFFFFF"/>
                </a:solidFill>
                <a:effectLst>
                  <a:outerShdw blurRad="38100" dist="32000" dir="5400000" algn="tl">
                    <a:srgbClr val="000000">
                      <a:alpha val="30000"/>
                    </a:srgbClr>
                  </a:outerShdw>
                </a:effectLst>
              </a:rPr>
              <a:t>афоризмов, то есть кратких изречений-характеристик: ≪Свежо</a:t>
            </a:r>
          </a:p>
          <a:p>
            <a:pPr algn="ctr">
              <a:buNone/>
            </a:pPr>
            <a:r>
              <a:rPr lang="ru-RU" dirty="0">
                <a:ln w="10160">
                  <a:solidFill>
                    <a:schemeClr val="accent1"/>
                  </a:solidFill>
                  <a:prstDash val="solid"/>
                </a:ln>
                <a:solidFill>
                  <a:srgbClr val="FFFFFF"/>
                </a:solidFill>
                <a:effectLst>
                  <a:outerShdw blurRad="38100" dist="32000" dir="5400000" algn="tl">
                    <a:srgbClr val="000000">
                      <a:alpha val="30000"/>
                    </a:srgbClr>
                  </a:outerShdw>
                </a:effectLst>
              </a:rPr>
              <a:t>предание, а верится с трудом≫, ≪Блажен, кто верует: тепло ему</a:t>
            </a:r>
          </a:p>
          <a:p>
            <a:pPr algn="ctr">
              <a:buNone/>
            </a:pPr>
            <a:r>
              <a:rPr lang="ru-RU" dirty="0">
                <a:ln w="10160">
                  <a:solidFill>
                    <a:schemeClr val="accent1"/>
                  </a:solidFill>
                  <a:prstDash val="solid"/>
                </a:ln>
                <a:solidFill>
                  <a:srgbClr val="FFFFFF"/>
                </a:solidFill>
                <a:effectLst>
                  <a:outerShdw blurRad="38100" dist="32000" dir="5400000" algn="tl">
                    <a:srgbClr val="000000">
                      <a:alpha val="30000"/>
                    </a:srgbClr>
                  </a:outerShdw>
                </a:effectLst>
              </a:rPr>
              <a:t>на свете≫, ≪Дома новы, но предрассудки стары≫ и т. п. Чацкий</a:t>
            </a:r>
          </a:p>
          <a:p>
            <a:pPr algn="ctr">
              <a:buNone/>
            </a:pPr>
            <a:r>
              <a:rPr lang="ru-RU" dirty="0">
                <a:ln w="10160">
                  <a:solidFill>
                    <a:schemeClr val="accent1"/>
                  </a:solidFill>
                  <a:prstDash val="solid"/>
                </a:ln>
                <a:solidFill>
                  <a:srgbClr val="FFFFFF"/>
                </a:solidFill>
                <a:effectLst>
                  <a:outerShdw blurRad="38100" dist="32000" dir="5400000" algn="tl">
                    <a:srgbClr val="000000">
                      <a:alpha val="30000"/>
                    </a:srgbClr>
                  </a:outerShdw>
                </a:effectLst>
              </a:rPr>
              <a:t>умеет дать сжатые, но меткие характеристики людям: ≪Низкопоклонник</a:t>
            </a:r>
          </a:p>
          <a:p>
            <a:pPr algn="ctr">
              <a:buNone/>
            </a:pPr>
            <a:r>
              <a:rPr lang="ru-RU" dirty="0">
                <a:ln w="10160">
                  <a:solidFill>
                    <a:schemeClr val="accent1"/>
                  </a:solidFill>
                  <a:prstDash val="solid"/>
                </a:ln>
                <a:solidFill>
                  <a:srgbClr val="FFFFFF"/>
                </a:solidFill>
                <a:effectLst>
                  <a:outerShdw blurRad="38100" dist="32000" dir="5400000" algn="tl">
                    <a:srgbClr val="000000">
                      <a:alpha val="30000"/>
                    </a:srgbClr>
                  </a:outerShdw>
                </a:effectLst>
              </a:rPr>
              <a:t>и делец≫ (Молчалин), ≪Созвездие манёвров и мазурки≫ (Скалозуб), ≪А </a:t>
            </a:r>
            <a:r>
              <a:rPr lang="ru-RU" dirty="0" err="1">
                <a:ln w="10160">
                  <a:solidFill>
                    <a:schemeClr val="accent1"/>
                  </a:solidFill>
                  <a:prstDash val="solid"/>
                </a:ln>
                <a:solidFill>
                  <a:srgbClr val="FFFFFF"/>
                </a:solidFill>
                <a:effectLst>
                  <a:outerShdw blurRad="38100" dist="32000" dir="5400000" algn="tl">
                    <a:srgbClr val="000000">
                      <a:alpha val="30000"/>
                    </a:srgbClr>
                  </a:outerShdw>
                </a:effectLst>
              </a:rPr>
              <a:t>Гильоме</a:t>
            </a:r>
            <a:r>
              <a:rPr lang="ru-RU" dirty="0">
                <a:ln w="10160">
                  <a:solidFill>
                    <a:schemeClr val="accent1"/>
                  </a:solidFill>
                  <a:prstDash val="solid"/>
                </a:ln>
                <a:solidFill>
                  <a:srgbClr val="FFFFFF"/>
                </a:solidFill>
                <a:effectLst>
                  <a:outerShdw blurRad="38100" dist="32000" dir="5400000" algn="tl">
                    <a:srgbClr val="000000">
                      <a:alpha val="30000"/>
                    </a:srgbClr>
                  </a:outerShdw>
                </a:effectLst>
              </a:rPr>
              <a:t>, француз, подбитый ветерком?</a:t>
            </a:r>
            <a:r>
              <a:rPr lang="ru-RU" dirty="0" smtClean="0">
                <a:ln w="10160">
                  <a:solidFill>
                    <a:schemeClr val="accent1"/>
                  </a:solidFill>
                  <a:prstDash val="solid"/>
                </a:ln>
                <a:solidFill>
                  <a:srgbClr val="FFFFFF"/>
                </a:solidFill>
                <a:effectLst>
                  <a:outerShdw blurRad="38100" dist="32000" dir="5400000" algn="tl">
                    <a:srgbClr val="000000">
                      <a:alpha val="30000"/>
                    </a:srgbClr>
                  </a:outerShdw>
                </a:effectLst>
              </a:rPr>
              <a:t>≫</a:t>
            </a:r>
            <a:endParaRPr lang="ru-RU"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pic>
        <p:nvPicPr>
          <p:cNvPr id="25602" name="Picture 2" descr="F:\1675.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9512" y="2801858"/>
            <a:ext cx="4010025" cy="395287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Прямоугольник 4"/>
          <p:cNvSpPr/>
          <p:nvPr/>
        </p:nvSpPr>
        <p:spPr>
          <a:xfrm>
            <a:off x="4348189" y="2564904"/>
            <a:ext cx="4572000" cy="3970318"/>
          </a:xfrm>
          <a:prstGeom prst="rect">
            <a:avLst/>
          </a:prstGeom>
        </p:spPr>
        <p:txBody>
          <a:bodyPr>
            <a:spAutoFit/>
          </a:bodyPr>
          <a:lstStyle/>
          <a:p>
            <a:pPr algn="ctr">
              <a:buNone/>
            </a:pPr>
            <a:r>
              <a:rPr lang="ru-RU" dirty="0">
                <a:ln w="10160">
                  <a:solidFill>
                    <a:schemeClr val="accent1"/>
                  </a:solidFill>
                  <a:prstDash val="solid"/>
                </a:ln>
                <a:solidFill>
                  <a:srgbClr val="FFFFFF"/>
                </a:solidFill>
                <a:effectLst>
                  <a:outerShdw blurRad="38100" dist="32000" dir="5400000" algn="tl">
                    <a:srgbClr val="000000">
                      <a:alpha val="30000"/>
                    </a:srgbClr>
                  </a:outerShdw>
                </a:effectLst>
              </a:rPr>
              <a:t>Тон речи Чацкого всегда отчётливо выражает его душевное</a:t>
            </a:r>
          </a:p>
          <a:p>
            <a:pPr algn="ctr">
              <a:buNone/>
            </a:pPr>
            <a:r>
              <a:rPr lang="ru-RU" dirty="0">
                <a:ln w="10160">
                  <a:solidFill>
                    <a:schemeClr val="accent1"/>
                  </a:solidFill>
                  <a:prstDash val="solid"/>
                </a:ln>
                <a:solidFill>
                  <a:srgbClr val="FFFFFF"/>
                </a:solidFill>
                <a:effectLst>
                  <a:outerShdw blurRad="38100" dist="32000" dir="5400000" algn="tl">
                    <a:srgbClr val="000000">
                      <a:alpha val="30000"/>
                    </a:srgbClr>
                  </a:outerShdw>
                </a:effectLst>
              </a:rPr>
              <a:t>состояние. Радостно взволнованный встречей с Софьей, он</a:t>
            </a:r>
          </a:p>
          <a:p>
            <a:pPr algn="ctr">
              <a:buNone/>
            </a:pPr>
            <a:r>
              <a:rPr lang="ru-RU" dirty="0">
                <a:ln w="10160">
                  <a:solidFill>
                    <a:schemeClr val="accent1"/>
                  </a:solidFill>
                  <a:prstDash val="solid"/>
                </a:ln>
                <a:solidFill>
                  <a:srgbClr val="FFFFFF"/>
                </a:solidFill>
                <a:effectLst>
                  <a:outerShdw blurRad="38100" dist="32000" dir="5400000" algn="tl">
                    <a:srgbClr val="000000">
                      <a:alpha val="30000"/>
                    </a:srgbClr>
                  </a:outerShdw>
                </a:effectLst>
              </a:rPr>
              <a:t>≪оживлён и говорлив≫. Его остроты над москвичами в этот момент</a:t>
            </a:r>
          </a:p>
          <a:p>
            <a:pPr algn="ctr">
              <a:buNone/>
            </a:pPr>
            <a:r>
              <a:rPr lang="ru-RU" dirty="0">
                <a:ln w="10160">
                  <a:solidFill>
                    <a:schemeClr val="accent1"/>
                  </a:solidFill>
                  <a:prstDash val="solid"/>
                </a:ln>
                <a:solidFill>
                  <a:srgbClr val="FFFFFF"/>
                </a:solidFill>
                <a:effectLst>
                  <a:outerShdw blurRad="38100" dist="32000" dir="5400000" algn="tl">
                    <a:srgbClr val="000000">
                      <a:alpha val="30000"/>
                    </a:srgbClr>
                  </a:outerShdw>
                </a:effectLst>
              </a:rPr>
              <a:t>добродушны, речь его, обращенная к Софье, дышит лиризмом.</a:t>
            </a:r>
          </a:p>
          <a:p>
            <a:pPr algn="ctr">
              <a:buNone/>
            </a:pPr>
            <a:r>
              <a:rPr lang="ru-RU" dirty="0">
                <a:ln w="10160">
                  <a:solidFill>
                    <a:schemeClr val="accent1"/>
                  </a:solidFill>
                  <a:prstDash val="solid"/>
                </a:ln>
                <a:solidFill>
                  <a:srgbClr val="FFFFFF"/>
                </a:solidFill>
                <a:effectLst>
                  <a:outerShdw blurRad="38100" dist="32000" dir="5400000" algn="tl">
                    <a:srgbClr val="000000">
                      <a:alpha val="30000"/>
                    </a:srgbClr>
                  </a:outerShdw>
                </a:effectLst>
              </a:rPr>
              <a:t>В дальнейшем, по мере обострения его борьбы с </a:t>
            </a:r>
            <a:r>
              <a:rPr lang="ru-RU" dirty="0" err="1">
                <a:ln w="10160">
                  <a:solidFill>
                    <a:schemeClr val="accent1"/>
                  </a:solidFill>
                  <a:prstDash val="solid"/>
                </a:ln>
                <a:solidFill>
                  <a:srgbClr val="FFFFFF"/>
                </a:solidFill>
                <a:effectLst>
                  <a:outerShdw blurRad="38100" dist="32000" dir="5400000" algn="tl">
                    <a:srgbClr val="000000">
                      <a:alpha val="30000"/>
                    </a:srgbClr>
                  </a:outerShdw>
                </a:effectLst>
              </a:rPr>
              <a:t>фамусовский</a:t>
            </a:r>
            <a:endParaRPr lang="ru-RU" dirty="0">
              <a:ln w="10160">
                <a:solidFill>
                  <a:schemeClr val="accent1"/>
                </a:solidFill>
                <a:prstDash val="solid"/>
              </a:ln>
              <a:solidFill>
                <a:srgbClr val="FFFFFF"/>
              </a:solidFill>
              <a:effectLst>
                <a:outerShdw blurRad="38100" dist="32000" dir="5400000" algn="tl">
                  <a:srgbClr val="000000">
                    <a:alpha val="30000"/>
                  </a:srgbClr>
                </a:outerShdw>
              </a:effectLst>
            </a:endParaRPr>
          </a:p>
          <a:p>
            <a:pPr algn="ctr">
              <a:buNone/>
            </a:pPr>
            <a:r>
              <a:rPr lang="ru-RU" dirty="0">
                <a:ln w="10160">
                  <a:solidFill>
                    <a:schemeClr val="accent1"/>
                  </a:solidFill>
                  <a:prstDash val="solid"/>
                </a:ln>
                <a:solidFill>
                  <a:srgbClr val="FFFFFF"/>
                </a:solidFill>
                <a:effectLst>
                  <a:outerShdw blurRad="38100" dist="32000" dir="5400000" algn="tl">
                    <a:srgbClr val="000000">
                      <a:alpha val="30000"/>
                    </a:srgbClr>
                  </a:outerShdw>
                </a:effectLst>
              </a:rPr>
              <a:t>обществом, речь Чацкого всё больше окрашивается негодованием,</a:t>
            </a:r>
          </a:p>
          <a:p>
            <a:pPr algn="ctr">
              <a:buNone/>
            </a:pPr>
            <a:r>
              <a:rPr lang="ru-RU" dirty="0">
                <a:ln w="10160">
                  <a:solidFill>
                    <a:schemeClr val="accent1"/>
                  </a:solidFill>
                  <a:prstDash val="solid"/>
                </a:ln>
                <a:solidFill>
                  <a:srgbClr val="FFFFFF"/>
                </a:solidFill>
                <a:effectLst>
                  <a:outerShdw blurRad="38100" dist="32000" dir="5400000" algn="tl">
                    <a:srgbClr val="000000">
                      <a:alpha val="30000"/>
                    </a:srgbClr>
                  </a:outerShdw>
                </a:effectLst>
              </a:rPr>
              <a:t>едкой иронией.</a:t>
            </a:r>
          </a:p>
        </p:txBody>
      </p:sp>
    </p:spTree>
    <p:extLst>
      <p:ext uri="{BB962C8B-B14F-4D97-AF65-F5344CB8AC3E}">
        <p14:creationId xmlns:p14="http://schemas.microsoft.com/office/powerpoint/2010/main" xmlns="" val="22621105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229600" cy="548680"/>
          </a:xfrm>
        </p:spPr>
        <p:txBody>
          <a:bodyPr>
            <a:normAutofit fontScale="90000"/>
          </a:bodyPr>
          <a:lstStyle/>
          <a:p>
            <a:r>
              <a:rPr lang="ru-RU" dirty="0" smtClean="0"/>
              <a:t>Вывод.</a:t>
            </a:r>
            <a:endParaRPr lang="ru-RU" dirty="0"/>
          </a:p>
        </p:txBody>
      </p:sp>
      <p:sp>
        <p:nvSpPr>
          <p:cNvPr id="3" name="Содержимое 2"/>
          <p:cNvSpPr>
            <a:spLocks noGrp="1"/>
          </p:cNvSpPr>
          <p:nvPr>
            <p:ph idx="1"/>
          </p:nvPr>
        </p:nvSpPr>
        <p:spPr>
          <a:xfrm>
            <a:off x="914400" y="692696"/>
            <a:ext cx="8229600" cy="3942200"/>
          </a:xfrm>
        </p:spPr>
        <p:txBody>
          <a:bodyPr>
            <a:normAutofit fontScale="70000" lnSpcReduction="20000"/>
          </a:bodyPr>
          <a:lstStyle/>
          <a:p>
            <a:pPr algn="ctr">
              <a:buNone/>
            </a:pPr>
            <a:r>
              <a:rPr lang="ru-RU" dirty="0" smtClean="0">
                <a:solidFill>
                  <a:schemeClr val="accent1">
                    <a:lumMod val="60000"/>
                    <a:lumOff val="40000"/>
                  </a:schemeClr>
                </a:solidFill>
              </a:rPr>
              <a:t>Современники высоко оценили достоинства слога и языка «Горя от ума», народность стиля комедии. «До </a:t>
            </a:r>
            <a:r>
              <a:rPr lang="ru-RU" dirty="0" err="1" smtClean="0">
                <a:solidFill>
                  <a:schemeClr val="accent1">
                    <a:lumMod val="60000"/>
                    <a:lumOff val="40000"/>
                  </a:schemeClr>
                </a:solidFill>
              </a:rPr>
              <a:t>Грибоедова</a:t>
            </a:r>
            <a:r>
              <a:rPr lang="ru-RU" dirty="0" smtClean="0">
                <a:solidFill>
                  <a:schemeClr val="accent1">
                    <a:lumMod val="60000"/>
                    <a:lumOff val="40000"/>
                  </a:schemeClr>
                </a:solidFill>
              </a:rPr>
              <a:t>…- указывал В. Ф. Одоевский,- натянутые, выглаженные фразы, заключенные в шестистопных стихах, приправленные именами Милонов и </a:t>
            </a:r>
            <a:r>
              <a:rPr lang="ru-RU" dirty="0" err="1" smtClean="0">
                <a:solidFill>
                  <a:schemeClr val="accent1">
                    <a:lumMod val="60000"/>
                    <a:lumOff val="40000"/>
                  </a:schemeClr>
                </a:solidFill>
              </a:rPr>
              <a:t>Милен</a:t>
            </a:r>
            <a:r>
              <a:rPr lang="ru-RU" dirty="0" smtClean="0">
                <a:solidFill>
                  <a:schemeClr val="accent1">
                    <a:lumMod val="60000"/>
                    <a:lumOff val="40000"/>
                  </a:schemeClr>
                </a:solidFill>
              </a:rPr>
              <a:t>, заставляли почитать даже оригинальные комедии переводными… у одного г-на </a:t>
            </a:r>
            <a:r>
              <a:rPr lang="ru-RU" dirty="0" err="1" smtClean="0">
                <a:solidFill>
                  <a:schemeClr val="accent1">
                    <a:lumMod val="60000"/>
                    <a:lumOff val="40000"/>
                  </a:schemeClr>
                </a:solidFill>
              </a:rPr>
              <a:t>Грибоедова</a:t>
            </a:r>
            <a:r>
              <a:rPr lang="ru-RU" dirty="0" smtClean="0">
                <a:solidFill>
                  <a:schemeClr val="accent1">
                    <a:lumMod val="60000"/>
                    <a:lumOff val="40000"/>
                  </a:schemeClr>
                </a:solidFill>
              </a:rPr>
              <a:t> мы находим непринужденный, легкий, совершенно такой язык, каким говорят у нас в обществах, у него в слоге находим мы колорит русский». Грибоедов обогатил разговорный язык русского общества. По свидетельству того же В. Ф. Одоевского, часто можно слышать «целые разговоры, которых большую часть составляли стихи из «Горя от ума» .</a:t>
            </a:r>
          </a:p>
        </p:txBody>
      </p:sp>
      <p:pic>
        <p:nvPicPr>
          <p:cNvPr id="27650" name="Picture 2" descr="F:\sokolov_3_22.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b="19356"/>
          <a:stretch/>
        </p:blipFill>
        <p:spPr bwMode="auto">
          <a:xfrm>
            <a:off x="467544" y="4365104"/>
            <a:ext cx="3632349" cy="2348006"/>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13498" y="260648"/>
            <a:ext cx="5782638" cy="6120680"/>
          </a:xfrm>
        </p:spPr>
        <p:txBody>
          <a:bodyPr>
            <a:normAutofit fontScale="62500" lnSpcReduction="20000"/>
          </a:bodyPr>
          <a:lstStyle/>
          <a:p>
            <a:pPr>
              <a:buNone/>
            </a:pPr>
            <a:r>
              <a:rPr lang="ru-RU" dirty="0">
                <a:solidFill>
                  <a:schemeClr val="accent1">
                    <a:lumMod val="60000"/>
                    <a:lumOff val="40000"/>
                  </a:schemeClr>
                </a:solidFill>
              </a:rPr>
              <a:t>«О стихах я не говорю: половина – должны войти в пословицу»,- раньше всех заметил Пушкин. Можно привести немало выражений и реплик из комедии, которые настолько вошли в наш быт и нашу речь, что мы даже забываем о их происхождении: счастливые часов не наблюдают; кто беден, тот тебе не пара; подписано и с плеч долой; блажен, кто верует, тепло ему на свете; что за комиссия, создатель, быть взрослой дочери отцом; читай не так как пономарь, а с чувством, с толком, с расстановкой; свежо предание, а верится с трудом; ах, тот скажи любви конец, кто на три года вдаль уедет; служить бы рад, прислуживаться тошно и многие другие.</a:t>
            </a:r>
          </a:p>
          <a:p>
            <a:pPr>
              <a:buNone/>
            </a:pPr>
            <a:r>
              <a:rPr lang="ru-RU" dirty="0">
                <a:solidFill>
                  <a:schemeClr val="accent1">
                    <a:lumMod val="60000"/>
                    <a:lumOff val="40000"/>
                  </a:schemeClr>
                </a:solidFill>
              </a:rPr>
              <a:t>Комедия XVIII в. допускала «низкий стиль», нередко снижавший язык до прямой грубости. Грибоедов отвергает этот принцип. Полностью сохраняя разговорное «просторечие», он делает это в нормах общелитературного русского национального языка.</a:t>
            </a:r>
          </a:p>
          <a:p>
            <a:endParaRPr lang="ru-RU" dirty="0"/>
          </a:p>
        </p:txBody>
      </p:sp>
      <p:pic>
        <p:nvPicPr>
          <p:cNvPr id="28674" name="Picture 2" descr="F:\SS500.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18727"/>
          <a:stretch/>
        </p:blipFill>
        <p:spPr bwMode="auto">
          <a:xfrm>
            <a:off x="5796136" y="1844824"/>
            <a:ext cx="3028950" cy="387061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399502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348880"/>
            <a:ext cx="8229600" cy="1399032"/>
          </a:xfrm>
        </p:spPr>
        <p:style>
          <a:lnRef idx="1">
            <a:schemeClr val="dk1"/>
          </a:lnRef>
          <a:fillRef idx="2">
            <a:schemeClr val="dk1"/>
          </a:fillRef>
          <a:effectRef idx="1">
            <a:schemeClr val="dk1"/>
          </a:effectRef>
          <a:fontRef idx="minor">
            <a:schemeClr val="dk1"/>
          </a:fontRef>
        </p:style>
        <p:txBody>
          <a:bodyPr/>
          <a:lstStyle/>
          <a:p>
            <a:r>
              <a:rPr lang="ru-RU" dirty="0" smtClean="0"/>
              <a:t>Благодарю за внимание!</a:t>
            </a:r>
            <a:endParaRPr lang="ru-RU" dirty="0"/>
          </a:p>
        </p:txBody>
      </p:sp>
      <p:sp>
        <p:nvSpPr>
          <p:cNvPr id="3" name="Объект 2"/>
          <p:cNvSpPr>
            <a:spLocks noGrp="1"/>
          </p:cNvSpPr>
          <p:nvPr>
            <p:ph idx="1"/>
          </p:nvPr>
        </p:nvSpPr>
        <p:spPr/>
        <p:txBody>
          <a:bodyPr/>
          <a:lstStyle/>
          <a:p>
            <a:endParaRPr lang="ru-RU"/>
          </a:p>
        </p:txBody>
      </p:sp>
    </p:spTree>
    <p:extLst>
      <p:ext uri="{BB962C8B-B14F-4D97-AF65-F5344CB8AC3E}">
        <p14:creationId xmlns:p14="http://schemas.microsoft.com/office/powerpoint/2010/main" xmlns="" val="2962280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88640"/>
            <a:ext cx="9144000" cy="2629303"/>
          </a:xfrm>
        </p:spPr>
        <p:txBody>
          <a:bodyPr>
            <a:normAutofit fontScale="70000" lnSpcReduction="20000"/>
          </a:bodyPr>
          <a:lstStyle/>
          <a:p>
            <a:pPr>
              <a:buNone/>
            </a:pPr>
            <a:r>
              <a:rPr lang="ru-RU" dirty="0" smtClean="0">
                <a:ln w="10160">
                  <a:solidFill>
                    <a:schemeClr val="accent1"/>
                  </a:solidFill>
                  <a:prstDash val="solid"/>
                </a:ln>
                <a:solidFill>
                  <a:srgbClr val="FFFFFF"/>
                </a:solidFill>
                <a:effectLst>
                  <a:outerShdw blurRad="38100" dist="32000" dir="5400000" algn="tl">
                    <a:srgbClr val="000000">
                      <a:alpha val="30000"/>
                    </a:srgbClr>
                  </a:outerShdw>
                </a:effectLst>
              </a:rPr>
              <a:t>Павел Афанасьевич Фамусов — богатый барин-</a:t>
            </a:r>
          </a:p>
          <a:p>
            <a:pPr>
              <a:buNone/>
            </a:pPr>
            <a:r>
              <a:rPr lang="ru-RU" dirty="0" smtClean="0">
                <a:ln w="10160">
                  <a:solidFill>
                    <a:schemeClr val="accent1"/>
                  </a:solidFill>
                  <a:prstDash val="solid"/>
                </a:ln>
                <a:solidFill>
                  <a:srgbClr val="FFFFFF"/>
                </a:solidFill>
                <a:effectLst>
                  <a:outerShdw blurRad="38100" dist="32000" dir="5400000" algn="tl">
                    <a:srgbClr val="000000">
                      <a:alpha val="30000"/>
                    </a:srgbClr>
                  </a:outerShdw>
                </a:effectLst>
              </a:rPr>
              <a:t>помещик и крупный чиновник. Он известный человек</a:t>
            </a:r>
          </a:p>
          <a:p>
            <a:pPr>
              <a:buNone/>
            </a:pPr>
            <a:r>
              <a:rPr lang="ru-RU" dirty="0" smtClean="0">
                <a:ln w="10160">
                  <a:solidFill>
                    <a:schemeClr val="accent1"/>
                  </a:solidFill>
                  <a:prstDash val="solid"/>
                </a:ln>
                <a:solidFill>
                  <a:srgbClr val="FFFFFF"/>
                </a:solidFill>
                <a:effectLst>
                  <a:outerShdw blurRad="38100" dist="32000" dir="5400000" algn="tl">
                    <a:srgbClr val="000000">
                      <a:alpha val="30000"/>
                    </a:srgbClr>
                  </a:outerShdw>
                </a:effectLst>
              </a:rPr>
              <a:t>в кругу московского барства. Это подчёркивается и его</a:t>
            </a:r>
          </a:p>
          <a:p>
            <a:pPr>
              <a:buNone/>
            </a:pPr>
            <a:r>
              <a:rPr lang="ru-RU" dirty="0" smtClean="0">
                <a:ln w="10160">
                  <a:solidFill>
                    <a:schemeClr val="accent1"/>
                  </a:solidFill>
                  <a:prstDash val="solid"/>
                </a:ln>
                <a:solidFill>
                  <a:srgbClr val="FFFFFF"/>
                </a:solidFill>
                <a:effectLst>
                  <a:outerShdw blurRad="38100" dist="32000" dir="5400000" algn="tl">
                    <a:srgbClr val="000000">
                      <a:alpha val="30000"/>
                    </a:srgbClr>
                  </a:outerShdw>
                </a:effectLst>
              </a:rPr>
              <a:t>фамилией.</a:t>
            </a:r>
          </a:p>
          <a:p>
            <a:pPr>
              <a:buNone/>
            </a:pPr>
            <a:r>
              <a:rPr lang="ru-RU" dirty="0" smtClean="0">
                <a:ln w="10160">
                  <a:solidFill>
                    <a:schemeClr val="accent1"/>
                  </a:solidFill>
                  <a:prstDash val="solid"/>
                </a:ln>
                <a:solidFill>
                  <a:srgbClr val="FFFFFF"/>
                </a:solidFill>
                <a:effectLst>
                  <a:outerShdw blurRad="38100" dist="32000" dir="5400000" algn="tl">
                    <a:srgbClr val="000000">
                      <a:alpha val="30000"/>
                    </a:srgbClr>
                  </a:outerShdw>
                </a:effectLst>
              </a:rPr>
              <a:t>Фамусов — родовитый дворянин: он в родстве с вельможей</a:t>
            </a:r>
          </a:p>
          <a:p>
            <a:pPr>
              <a:buNone/>
            </a:pPr>
            <a:r>
              <a:rPr lang="ru-RU" dirty="0" smtClean="0">
                <a:ln w="10160">
                  <a:solidFill>
                    <a:schemeClr val="accent1"/>
                  </a:solidFill>
                  <a:prstDash val="solid"/>
                </a:ln>
                <a:solidFill>
                  <a:srgbClr val="FFFFFF"/>
                </a:solidFill>
                <a:effectLst>
                  <a:outerShdw blurRad="38100" dist="32000" dir="5400000" algn="tl">
                    <a:srgbClr val="000000">
                      <a:alpha val="30000"/>
                    </a:srgbClr>
                  </a:outerShdw>
                </a:effectLst>
              </a:rPr>
              <a:t>Максимом Петровичем, близко знаком с камергером Кузьмой</a:t>
            </a:r>
          </a:p>
          <a:p>
            <a:pPr>
              <a:buNone/>
            </a:pPr>
            <a:r>
              <a:rPr lang="ru-RU" dirty="0" smtClean="0">
                <a:ln w="10160">
                  <a:solidFill>
                    <a:schemeClr val="accent1"/>
                  </a:solidFill>
                  <a:prstDash val="solid"/>
                </a:ln>
                <a:solidFill>
                  <a:srgbClr val="FFFFFF"/>
                </a:solidFill>
                <a:effectLst>
                  <a:outerShdw blurRad="38100" dist="32000" dir="5400000" algn="tl">
                    <a:srgbClr val="000000">
                      <a:alpha val="30000"/>
                    </a:srgbClr>
                  </a:outerShdw>
                </a:effectLst>
              </a:rPr>
              <a:t>Петровичем и титулованными дворянами, посещающими его дом.</a:t>
            </a:r>
          </a:p>
        </p:txBody>
      </p:sp>
      <p:pic>
        <p:nvPicPr>
          <p:cNvPr id="1026" name="Picture 2" descr="F:\0010-010-Griboedov-Gore-ot-uma-urok.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25501" t="8283" r="22799" b="24848"/>
          <a:stretch/>
        </p:blipFill>
        <p:spPr bwMode="auto">
          <a:xfrm>
            <a:off x="4994772" y="2817943"/>
            <a:ext cx="4128655" cy="400506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Прямоугольник 3"/>
          <p:cNvSpPr/>
          <p:nvPr/>
        </p:nvSpPr>
        <p:spPr>
          <a:xfrm>
            <a:off x="0" y="2817942"/>
            <a:ext cx="4994772" cy="1708160"/>
          </a:xfrm>
          <a:prstGeom prst="rect">
            <a:avLst/>
          </a:prstGeom>
        </p:spPr>
        <p:txBody>
          <a:bodyPr wrap="square">
            <a:spAutoFit/>
          </a:bodyPr>
          <a:lstStyle/>
          <a:p>
            <a:pPr>
              <a:buNone/>
            </a:pPr>
            <a:r>
              <a:rPr lang="ru-RU" sz="2100" dirty="0">
                <a:ln w="10160">
                  <a:solidFill>
                    <a:schemeClr val="accent1"/>
                  </a:solidFill>
                  <a:prstDash val="solid"/>
                </a:ln>
                <a:solidFill>
                  <a:srgbClr val="FFFFFF"/>
                </a:solidFill>
                <a:effectLst>
                  <a:outerShdw blurRad="38100" dist="32000" dir="5400000" algn="tl">
                    <a:srgbClr val="000000">
                      <a:alpha val="30000"/>
                    </a:srgbClr>
                  </a:outerShdw>
                </a:effectLst>
              </a:rPr>
              <a:t>Фамусов — реалистически созданный образ. Он раскрыт всесторонне</a:t>
            </a:r>
          </a:p>
          <a:p>
            <a:pPr>
              <a:buNone/>
            </a:pPr>
            <a:r>
              <a:rPr lang="ru-RU" sz="2100" dirty="0">
                <a:ln w="10160">
                  <a:solidFill>
                    <a:schemeClr val="accent1"/>
                  </a:solidFill>
                  <a:prstDash val="solid"/>
                </a:ln>
                <a:solidFill>
                  <a:srgbClr val="FFFFFF"/>
                </a:solidFill>
                <a:effectLst>
                  <a:outerShdw blurRad="38100" dist="32000" dir="5400000" algn="tl">
                    <a:srgbClr val="000000">
                      <a:alpha val="30000"/>
                    </a:srgbClr>
                  </a:outerShdw>
                </a:effectLst>
              </a:rPr>
              <a:t>— и как помещик, и как чиновник, и как отец.</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499992" y="188640"/>
            <a:ext cx="4644008" cy="6552728"/>
          </a:xfrm>
        </p:spPr>
        <p:txBody>
          <a:bodyPr>
            <a:noAutofit/>
          </a:bodyPr>
          <a:lstStyle/>
          <a:p>
            <a:pPr algn="ctr">
              <a:buNone/>
            </a:pPr>
            <a:r>
              <a:rPr lang="ru-RU" sz="2400" dirty="0" smtClean="0">
                <a:ln w="10160">
                  <a:solidFill>
                    <a:schemeClr val="accent1"/>
                  </a:solidFill>
                  <a:prstDash val="solid"/>
                </a:ln>
                <a:solidFill>
                  <a:srgbClr val="FFFFFF"/>
                </a:solidFill>
                <a:effectLst>
                  <a:outerShdw blurRad="38100" dist="32000" dir="5400000" algn="tl">
                    <a:srgbClr val="000000">
                      <a:alpha val="30000"/>
                    </a:srgbClr>
                  </a:outerShdw>
                </a:effectLst>
              </a:rPr>
              <a:t>У себя дома он гостеприимный, радушный хозяин,</a:t>
            </a:r>
          </a:p>
          <a:p>
            <a:pPr algn="ctr">
              <a:buNone/>
            </a:pPr>
            <a:r>
              <a:rPr lang="ru-RU" sz="2400" dirty="0" smtClean="0">
                <a:ln w="10160">
                  <a:solidFill>
                    <a:schemeClr val="accent1"/>
                  </a:solidFill>
                  <a:prstDash val="solid"/>
                </a:ln>
                <a:solidFill>
                  <a:srgbClr val="FFFFFF"/>
                </a:solidFill>
                <a:effectLst>
                  <a:outerShdw blurRad="38100" dist="32000" dir="5400000" algn="tl">
                    <a:srgbClr val="000000">
                      <a:alpha val="30000"/>
                    </a:srgbClr>
                  </a:outerShdw>
                </a:effectLst>
              </a:rPr>
              <a:t>остроумный и находчивый рассказчик, любящий отец, властный</a:t>
            </a:r>
          </a:p>
          <a:p>
            <a:pPr algn="ctr">
              <a:buNone/>
            </a:pPr>
            <a:r>
              <a:rPr lang="ru-RU" sz="2400" dirty="0" smtClean="0">
                <a:ln w="10160">
                  <a:solidFill>
                    <a:schemeClr val="accent1"/>
                  </a:solidFill>
                  <a:prstDash val="solid"/>
                </a:ln>
                <a:solidFill>
                  <a:srgbClr val="FFFFFF"/>
                </a:solidFill>
                <a:effectLst>
                  <a:outerShdw blurRad="38100" dist="32000" dir="5400000" algn="tl">
                    <a:srgbClr val="000000">
                      <a:alpha val="30000"/>
                    </a:srgbClr>
                  </a:outerShdw>
                </a:effectLst>
              </a:rPr>
              <a:t>барин. На службе он строгий начальник, покровитель своих родственников.</a:t>
            </a:r>
          </a:p>
          <a:p>
            <a:pPr algn="ctr">
              <a:buNone/>
            </a:pPr>
            <a:r>
              <a:rPr lang="ru-RU" sz="2400" dirty="0" smtClean="0">
                <a:ln w="10160">
                  <a:solidFill>
                    <a:schemeClr val="accent1"/>
                  </a:solidFill>
                  <a:prstDash val="solid"/>
                </a:ln>
                <a:solidFill>
                  <a:srgbClr val="FFFFFF"/>
                </a:solidFill>
                <a:effectLst>
                  <a:outerShdw blurRad="38100" dist="32000" dir="5400000" algn="tl">
                    <a:srgbClr val="000000">
                      <a:alpha val="30000"/>
                    </a:srgbClr>
                  </a:outerShdw>
                </a:effectLst>
              </a:rPr>
              <a:t>Он не лишён практического житейского ума, добродушия,</a:t>
            </a:r>
          </a:p>
          <a:p>
            <a:pPr algn="ctr">
              <a:buNone/>
            </a:pPr>
            <a:r>
              <a:rPr lang="ru-RU" sz="2400" dirty="0" smtClean="0">
                <a:ln w="10160">
                  <a:solidFill>
                    <a:schemeClr val="accent1"/>
                  </a:solidFill>
                  <a:prstDash val="solid"/>
                </a:ln>
                <a:solidFill>
                  <a:srgbClr val="FFFFFF"/>
                </a:solidFill>
                <a:effectLst>
                  <a:outerShdw blurRad="38100" dist="32000" dir="5400000" algn="tl">
                    <a:srgbClr val="000000">
                      <a:alpha val="30000"/>
                    </a:srgbClr>
                  </a:outerShdw>
                </a:effectLst>
              </a:rPr>
              <a:t>но в то же время и ворчлив, вспыльчив, льстив перед</a:t>
            </a:r>
          </a:p>
          <a:p>
            <a:pPr algn="ctr">
              <a:buNone/>
            </a:pPr>
            <a:r>
              <a:rPr lang="ru-RU" sz="2400" dirty="0" smtClean="0">
                <a:ln w="10160">
                  <a:solidFill>
                    <a:schemeClr val="accent1"/>
                  </a:solidFill>
                  <a:prstDash val="solid"/>
                </a:ln>
                <a:solidFill>
                  <a:srgbClr val="FFFFFF"/>
                </a:solidFill>
                <a:effectLst>
                  <a:outerShdw blurRad="38100" dist="32000" dir="5400000" algn="tl">
                    <a:srgbClr val="000000">
                      <a:alpha val="30000"/>
                    </a:srgbClr>
                  </a:outerShdw>
                </a:effectLst>
              </a:rPr>
              <a:t>теми, в ком заинтересован или кого побаивается.</a:t>
            </a:r>
          </a:p>
          <a:p>
            <a:endParaRPr lang="ru-RU" sz="2400" dirty="0"/>
          </a:p>
        </p:txBody>
      </p:sp>
      <p:pic>
        <p:nvPicPr>
          <p:cNvPr id="4" name="Picture 2" descr="http://megabook.ru/stream/mediapreview?Key=%D0%93%D1%80%D0%B8%D0%B1%D0%BE%D0%B5%D0%B4%D0%BE%D0%B2%20(%D0%98%D0%BB%D0%BB%D1%8E%D1%81%D1%82%D1%80%D0%B0%D1%86%D0%B8%D0%B8%20%D0%BA%20%D0%BF%D1%80%D0%BE%D0%B8%D0%B7%D0%B2%D0%B5%D0%B4%D0%B5%D0%BD%D0%B8%D1%8F%D0%BC)%20(%D1%81%D0%BB%D0%B0%D0%B9%D0%B4%2003)&amp;Width=654&amp;Height=654"/>
          <p:cNvPicPr>
            <a:picLocks noChangeAspect="1" noChangeArrowheads="1"/>
          </p:cNvPicPr>
          <p:nvPr/>
        </p:nvPicPr>
        <p:blipFill rotWithShape="1">
          <a:blip r:embed="rId2"/>
          <a:srcRect r="3874"/>
          <a:stretch/>
        </p:blipFill>
        <p:spPr bwMode="auto">
          <a:xfrm>
            <a:off x="11832" y="1340767"/>
            <a:ext cx="4613564" cy="4781549"/>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3714744" y="285728"/>
            <a:ext cx="4972056" cy="6169080"/>
          </a:xfrm>
        </p:spPr>
        <p:txBody>
          <a:bodyPr>
            <a:normAutofit fontScale="92500" lnSpcReduction="10000"/>
          </a:bodyPr>
          <a:lstStyle/>
          <a:p>
            <a:pPr algn="ctr">
              <a:buNone/>
            </a:pPr>
            <a:r>
              <a:rPr lang="ru-RU" dirty="0" smtClean="0">
                <a:ln w="10160">
                  <a:solidFill>
                    <a:schemeClr val="accent1"/>
                  </a:solidFill>
                  <a:prstDash val="solid"/>
                </a:ln>
                <a:solidFill>
                  <a:srgbClr val="FFFFFF"/>
                </a:solidFill>
                <a:effectLst>
                  <a:outerShdw blurRad="38100" dist="32000" dir="5400000" algn="tl">
                    <a:srgbClr val="000000">
                      <a:alpha val="30000"/>
                    </a:srgbClr>
                  </a:outerShdw>
                </a:effectLst>
              </a:rPr>
              <a:t>По </a:t>
            </a:r>
            <a:r>
              <a:rPr lang="ru-RU" dirty="0" smtClean="0">
                <a:ln w="10160">
                  <a:solidFill>
                    <a:schemeClr val="accent1"/>
                  </a:solidFill>
                  <a:prstDash val="solid"/>
                </a:ln>
                <a:solidFill>
                  <a:srgbClr val="FFFFFF"/>
                </a:solidFill>
                <a:effectLst>
                  <a:outerShdw blurRad="38100" dist="32000" dir="5400000" algn="tl">
                    <a:srgbClr val="000000">
                      <a:alpha val="30000"/>
                    </a:srgbClr>
                  </a:outerShdw>
                </a:effectLst>
              </a:rPr>
              <a:t>своим </a:t>
            </a:r>
            <a:r>
              <a:rPr lang="ru-RU" dirty="0" smtClean="0">
                <a:ln w="10160">
                  <a:solidFill>
                    <a:schemeClr val="accent1"/>
                  </a:solidFill>
                  <a:prstDash val="solid"/>
                </a:ln>
                <a:solidFill>
                  <a:srgbClr val="FFFFFF"/>
                </a:solidFill>
                <a:effectLst>
                  <a:outerShdw blurRad="38100" dist="32000" dir="5400000" algn="tl">
                    <a:srgbClr val="000000">
                      <a:alpha val="30000"/>
                    </a:srgbClr>
                  </a:outerShdw>
                </a:effectLst>
              </a:rPr>
              <a:t>взглядам он ≪старовер≫, ярый защитник прав крепостнического</a:t>
            </a:r>
          </a:p>
          <a:p>
            <a:pPr algn="ctr">
              <a:buNone/>
            </a:pPr>
            <a:r>
              <a:rPr lang="ru-RU" dirty="0" smtClean="0">
                <a:ln w="10160">
                  <a:solidFill>
                    <a:schemeClr val="accent1"/>
                  </a:solidFill>
                  <a:prstDash val="solid"/>
                </a:ln>
                <a:solidFill>
                  <a:srgbClr val="FFFFFF"/>
                </a:solidFill>
                <a:effectLst>
                  <a:outerShdw blurRad="38100" dist="32000" dir="5400000" algn="tl">
                    <a:srgbClr val="000000">
                      <a:alpha val="30000"/>
                    </a:srgbClr>
                  </a:outerShdw>
                </a:effectLst>
              </a:rPr>
              <a:t>дворянства, противник новизны во всех областях</a:t>
            </a:r>
          </a:p>
          <a:p>
            <a:pPr algn="ctr">
              <a:buNone/>
            </a:pPr>
            <a:r>
              <a:rPr lang="ru-RU" dirty="0" smtClean="0">
                <a:ln w="10160">
                  <a:solidFill>
                    <a:schemeClr val="accent1"/>
                  </a:solidFill>
                  <a:prstDash val="solid"/>
                </a:ln>
                <a:solidFill>
                  <a:srgbClr val="FFFFFF"/>
                </a:solidFill>
                <a:effectLst>
                  <a:outerShdw blurRad="38100" dist="32000" dir="5400000" algn="tl">
                    <a:srgbClr val="000000">
                      <a:alpha val="30000"/>
                    </a:srgbClr>
                  </a:outerShdw>
                </a:effectLst>
              </a:rPr>
              <a:t>политической и общественной жизни, Фамусов — поклонник дворянской</a:t>
            </a:r>
          </a:p>
          <a:p>
            <a:pPr algn="ctr">
              <a:buNone/>
            </a:pPr>
            <a:r>
              <a:rPr lang="ru-RU" dirty="0" smtClean="0">
                <a:ln w="10160">
                  <a:solidFill>
                    <a:schemeClr val="accent1"/>
                  </a:solidFill>
                  <a:prstDash val="solid"/>
                </a:ln>
                <a:solidFill>
                  <a:srgbClr val="FFFFFF"/>
                </a:solidFill>
                <a:effectLst>
                  <a:outerShdw blurRad="38100" dist="32000" dir="5400000" algn="tl">
                    <a:srgbClr val="000000">
                      <a:alpha val="30000"/>
                    </a:srgbClr>
                  </a:outerShdw>
                </a:effectLst>
              </a:rPr>
              <a:t>Москвы, её обычаев, образа жизни московского дворянства.</a:t>
            </a:r>
          </a:p>
          <a:p>
            <a:endParaRPr lang="ru-RU" dirty="0"/>
          </a:p>
        </p:txBody>
      </p:sp>
      <p:pic>
        <p:nvPicPr>
          <p:cNvPr id="1026" name="Picture 2" descr="https://encrypted-tbn2.gstatic.com/images?q=tbn:ANd9GcQBHfXkCaVgVsdVnL6MdkxSqMKzhybaMInrWVi7e_vTc8mwrp4LGA"/>
          <p:cNvPicPr>
            <a:picLocks noChangeAspect="1" noChangeArrowheads="1"/>
          </p:cNvPicPr>
          <p:nvPr/>
        </p:nvPicPr>
        <p:blipFill>
          <a:blip r:embed="rId2"/>
          <a:srcRect/>
          <a:stretch>
            <a:fillRect/>
          </a:stretch>
        </p:blipFill>
        <p:spPr bwMode="auto">
          <a:xfrm>
            <a:off x="642910" y="1643050"/>
            <a:ext cx="3267610" cy="447594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188640"/>
            <a:ext cx="8496944" cy="1944216"/>
          </a:xfrm>
          <a:noFill/>
        </p:spPr>
        <p:txBody>
          <a:bodyPr>
            <a:normAutofit fontScale="55000" lnSpcReduction="20000"/>
          </a:bodyPr>
          <a:lstStyle/>
          <a:p>
            <a:pPr>
              <a:buNone/>
            </a:pPr>
            <a:r>
              <a:rPr lang="ru-RU" sz="3500" dirty="0" smtClean="0">
                <a:ln w="10160">
                  <a:solidFill>
                    <a:schemeClr val="accent1"/>
                  </a:solidFill>
                  <a:prstDash val="solid"/>
                </a:ln>
                <a:solidFill>
                  <a:srgbClr val="FFFFFF"/>
                </a:solidFill>
                <a:effectLst>
                  <a:outerShdw blurRad="38100" dist="32000" dir="5400000" algn="tl">
                    <a:srgbClr val="000000">
                      <a:alpha val="30000"/>
                    </a:srgbClr>
                  </a:outerShdw>
                </a:effectLst>
              </a:rPr>
              <a:t>Особенности его натуры с замечательной полнотой выражаются</a:t>
            </a:r>
          </a:p>
          <a:p>
            <a:pPr>
              <a:buNone/>
            </a:pPr>
            <a:r>
              <a:rPr lang="ru-RU" sz="3500" dirty="0" smtClean="0">
                <a:ln w="10160">
                  <a:solidFill>
                    <a:schemeClr val="accent1"/>
                  </a:solidFill>
                  <a:prstDash val="solid"/>
                </a:ln>
                <a:solidFill>
                  <a:srgbClr val="FFFFFF"/>
                </a:solidFill>
                <a:effectLst>
                  <a:outerShdw blurRad="38100" dist="32000" dir="5400000" algn="tl">
                    <a:srgbClr val="000000">
                      <a:alpha val="30000"/>
                    </a:srgbClr>
                  </a:outerShdw>
                </a:effectLst>
              </a:rPr>
              <a:t>в его языке. Его речь типична для московского барина.</a:t>
            </a:r>
          </a:p>
          <a:p>
            <a:pPr>
              <a:buNone/>
            </a:pPr>
            <a:r>
              <a:rPr lang="ru-RU" sz="3500" dirty="0" smtClean="0">
                <a:ln w="10160">
                  <a:solidFill>
                    <a:schemeClr val="accent1"/>
                  </a:solidFill>
                  <a:prstDash val="solid"/>
                </a:ln>
                <a:solidFill>
                  <a:srgbClr val="FFFFFF"/>
                </a:solidFill>
                <a:effectLst>
                  <a:outerShdw blurRad="38100" dist="32000" dir="5400000" algn="tl">
                    <a:srgbClr val="000000">
                      <a:alpha val="30000"/>
                    </a:srgbClr>
                  </a:outerShdw>
                </a:effectLst>
              </a:rPr>
              <a:t>По составу словарь Фамусова очень разнообразен. В его речи</a:t>
            </a:r>
          </a:p>
          <a:p>
            <a:pPr>
              <a:buNone/>
            </a:pPr>
            <a:r>
              <a:rPr lang="ru-RU" sz="3500" dirty="0" smtClean="0">
                <a:ln w="10160">
                  <a:solidFill>
                    <a:schemeClr val="accent1"/>
                  </a:solidFill>
                  <a:prstDash val="solid"/>
                </a:ln>
                <a:solidFill>
                  <a:srgbClr val="FFFFFF"/>
                </a:solidFill>
                <a:effectLst>
                  <a:outerShdw blurRad="38100" dist="32000" dir="5400000" algn="tl">
                    <a:srgbClr val="000000">
                      <a:alpha val="30000"/>
                    </a:srgbClr>
                  </a:outerShdw>
                </a:effectLst>
              </a:rPr>
              <a:t>встречаются народные слова и выражения:</a:t>
            </a:r>
            <a:r>
              <a:rPr lang="ru-RU" sz="3300" dirty="0" smtClean="0">
                <a:ln w="10160">
                  <a:solidFill>
                    <a:schemeClr val="accent1"/>
                  </a:solidFill>
                  <a:prstDash val="solid"/>
                </a:ln>
                <a:solidFill>
                  <a:srgbClr val="FFFFFF"/>
                </a:solidFill>
                <a:effectLst>
                  <a:outerShdw blurRad="38100" dist="32000" dir="5400000" algn="tl">
                    <a:srgbClr val="000000">
                      <a:alpha val="30000"/>
                    </a:srgbClr>
                  </a:outerShdw>
                </a:effectLst>
              </a:rPr>
              <a:t> </a:t>
            </a:r>
            <a:r>
              <a:rPr lang="ru-RU" sz="3300" i="1" dirty="0" smtClean="0">
                <a:ln w="10160">
                  <a:solidFill>
                    <a:schemeClr val="accent1"/>
                  </a:solidFill>
                  <a:prstDash val="solid"/>
                </a:ln>
                <a:solidFill>
                  <a:schemeClr val="accent2">
                    <a:lumMod val="40000"/>
                    <a:lumOff val="60000"/>
                  </a:schemeClr>
                </a:solidFill>
                <a:effectLst>
                  <a:outerShdw blurRad="38100" dist="32000" dir="5400000" algn="tl">
                    <a:srgbClr val="000000">
                      <a:alpha val="30000"/>
                    </a:srgbClr>
                  </a:outerShdw>
                </a:effectLst>
              </a:rPr>
              <a:t>зелье, невзначай,</a:t>
            </a:r>
          </a:p>
          <a:p>
            <a:pPr>
              <a:buNone/>
            </a:pPr>
            <a:r>
              <a:rPr lang="ru-RU" sz="3300" i="1" dirty="0" err="1" smtClean="0">
                <a:ln w="10160">
                  <a:solidFill>
                    <a:schemeClr val="accent1"/>
                  </a:solidFill>
                  <a:prstDash val="solid"/>
                </a:ln>
                <a:solidFill>
                  <a:schemeClr val="accent2">
                    <a:lumMod val="40000"/>
                    <a:lumOff val="60000"/>
                  </a:schemeClr>
                </a:solidFill>
                <a:effectLst>
                  <a:outerShdw blurRad="38100" dist="32000" dir="5400000" algn="tl">
                    <a:srgbClr val="000000">
                      <a:alpha val="30000"/>
                    </a:srgbClr>
                  </a:outerShdw>
                </a:effectLst>
              </a:rPr>
              <a:t>подит-ка</a:t>
            </a:r>
            <a:r>
              <a:rPr lang="ru-RU" sz="3300" i="1" dirty="0" smtClean="0">
                <a:ln w="10160">
                  <a:solidFill>
                    <a:schemeClr val="accent1"/>
                  </a:solidFill>
                  <a:prstDash val="solid"/>
                </a:ln>
                <a:solidFill>
                  <a:schemeClr val="accent2">
                    <a:lumMod val="40000"/>
                    <a:lumOff val="60000"/>
                  </a:schemeClr>
                </a:solidFill>
                <a:effectLst>
                  <a:outerShdw blurRad="38100" dist="32000" dir="5400000" algn="tl">
                    <a:srgbClr val="000000">
                      <a:alpha val="30000"/>
                    </a:srgbClr>
                  </a:outerShdw>
                </a:effectLst>
              </a:rPr>
              <a:t>, </a:t>
            </a:r>
            <a:r>
              <a:rPr lang="ru-RU" sz="3300" i="1" dirty="0" err="1" smtClean="0">
                <a:ln w="10160">
                  <a:solidFill>
                    <a:schemeClr val="accent1"/>
                  </a:solidFill>
                  <a:prstDash val="solid"/>
                </a:ln>
                <a:solidFill>
                  <a:schemeClr val="accent2">
                    <a:lumMod val="40000"/>
                    <a:lumOff val="60000"/>
                  </a:schemeClr>
                </a:solidFill>
                <a:effectLst>
                  <a:outerShdw blurRad="38100" dist="32000" dir="5400000" algn="tl">
                    <a:srgbClr val="000000">
                      <a:alpha val="30000"/>
                    </a:srgbClr>
                  </a:outerShdw>
                </a:effectLst>
              </a:rPr>
              <a:t>откудова</a:t>
            </a:r>
            <a:r>
              <a:rPr lang="ru-RU" sz="3300" i="1" dirty="0" smtClean="0">
                <a:ln w="10160">
                  <a:solidFill>
                    <a:schemeClr val="accent1"/>
                  </a:solidFill>
                  <a:prstDash val="solid"/>
                </a:ln>
                <a:solidFill>
                  <a:schemeClr val="accent2">
                    <a:lumMod val="40000"/>
                    <a:lumOff val="60000"/>
                  </a:schemeClr>
                </a:solidFill>
                <a:effectLst>
                  <a:outerShdw blurRad="38100" dist="32000" dir="5400000" algn="tl">
                    <a:srgbClr val="000000">
                      <a:alpha val="30000"/>
                    </a:srgbClr>
                  </a:outerShdw>
                </a:effectLst>
              </a:rPr>
              <a:t>, </a:t>
            </a:r>
            <a:r>
              <a:rPr lang="ru-RU" sz="3300" i="1" dirty="0" err="1" smtClean="0">
                <a:ln w="10160">
                  <a:solidFill>
                    <a:schemeClr val="accent1"/>
                  </a:solidFill>
                  <a:prstDash val="solid"/>
                </a:ln>
                <a:solidFill>
                  <a:schemeClr val="accent2">
                    <a:lumMod val="40000"/>
                    <a:lumOff val="60000"/>
                  </a:schemeClr>
                </a:solidFill>
                <a:effectLst>
                  <a:outerShdw blurRad="38100" dist="32000" dir="5400000" algn="tl">
                    <a:srgbClr val="000000">
                      <a:alpha val="30000"/>
                    </a:srgbClr>
                  </a:outerShdw>
                </a:effectLst>
              </a:rPr>
              <a:t>противу</a:t>
            </a:r>
            <a:r>
              <a:rPr lang="ru-RU" sz="3300" i="1" dirty="0" smtClean="0">
                <a:ln w="10160">
                  <a:solidFill>
                    <a:schemeClr val="accent1"/>
                  </a:solidFill>
                  <a:prstDash val="solid"/>
                </a:ln>
                <a:solidFill>
                  <a:schemeClr val="accent2">
                    <a:lumMod val="40000"/>
                    <a:lumOff val="60000"/>
                  </a:schemeClr>
                </a:solidFill>
                <a:effectLst>
                  <a:outerShdw blurRad="38100" dist="32000" dir="5400000" algn="tl">
                    <a:srgbClr val="000000">
                      <a:alpha val="30000"/>
                    </a:srgbClr>
                  </a:outerShdw>
                </a:effectLst>
              </a:rPr>
              <a:t> будущей недели, давно полковники,</a:t>
            </a:r>
          </a:p>
          <a:p>
            <a:pPr>
              <a:buNone/>
            </a:pPr>
            <a:r>
              <a:rPr lang="ru-RU" sz="3300" i="1" dirty="0" smtClean="0">
                <a:ln w="10160">
                  <a:solidFill>
                    <a:schemeClr val="accent1"/>
                  </a:solidFill>
                  <a:prstDash val="solid"/>
                </a:ln>
                <a:solidFill>
                  <a:schemeClr val="accent2">
                    <a:lumMod val="40000"/>
                    <a:lumOff val="60000"/>
                  </a:schemeClr>
                </a:solidFill>
                <a:effectLst>
                  <a:outerShdw blurRad="38100" dist="32000" dir="5400000" algn="tl">
                    <a:srgbClr val="000000">
                      <a:alpha val="30000"/>
                    </a:srgbClr>
                  </a:outerShdw>
                </a:effectLst>
              </a:rPr>
              <a:t>бьют баклуши, в ус никого не дуют</a:t>
            </a:r>
            <a:r>
              <a:rPr lang="ru-RU" sz="3300" i="1" dirty="0" smtClean="0">
                <a:ln w="10160">
                  <a:solidFill>
                    <a:schemeClr val="accent1"/>
                  </a:solidFill>
                  <a:prstDash val="solid"/>
                </a:ln>
                <a:solidFill>
                  <a:schemeClr val="accent2">
                    <a:lumMod val="20000"/>
                    <a:lumOff val="80000"/>
                  </a:schemeClr>
                </a:solidFill>
                <a:effectLst>
                  <a:outerShdw blurRad="38100" dist="32000" dir="5400000" algn="tl">
                    <a:srgbClr val="000000">
                      <a:alpha val="30000"/>
                    </a:srgbClr>
                  </a:outerShdw>
                </a:effectLst>
              </a:rPr>
              <a:t> </a:t>
            </a:r>
            <a:r>
              <a:rPr lang="ru-RU" sz="3500" i="1" dirty="0" smtClean="0">
                <a:ln w="10160">
                  <a:solidFill>
                    <a:schemeClr val="accent1"/>
                  </a:solidFill>
                  <a:prstDash val="solid"/>
                </a:ln>
                <a:solidFill>
                  <a:srgbClr val="FFFFFF"/>
                </a:solidFill>
                <a:effectLst>
                  <a:outerShdw blurRad="38100" dist="32000" dir="5400000" algn="tl">
                    <a:srgbClr val="000000">
                      <a:alpha val="30000"/>
                    </a:srgbClr>
                  </a:outerShdw>
                </a:effectLst>
              </a:rPr>
              <a:t>и т. п. </a:t>
            </a:r>
            <a:endParaRPr lang="ru-RU" dirty="0"/>
          </a:p>
        </p:txBody>
      </p:sp>
      <p:pic>
        <p:nvPicPr>
          <p:cNvPr id="2050" name="Picture 2" descr="F:\792910.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4115" y="2564904"/>
            <a:ext cx="4331830" cy="362141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Прямоугольник 3"/>
          <p:cNvSpPr/>
          <p:nvPr/>
        </p:nvSpPr>
        <p:spPr>
          <a:xfrm>
            <a:off x="4572000" y="1960519"/>
            <a:ext cx="4572000" cy="4247317"/>
          </a:xfrm>
          <a:prstGeom prst="rect">
            <a:avLst/>
          </a:prstGeom>
        </p:spPr>
        <p:txBody>
          <a:bodyPr>
            <a:spAutoFit/>
          </a:bodyPr>
          <a:lstStyle/>
          <a:p>
            <a:pPr>
              <a:buNone/>
            </a:pPr>
            <a:r>
              <a:rPr lang="ru-RU" i="1" dirty="0">
                <a:ln w="10160">
                  <a:solidFill>
                    <a:schemeClr val="accent1"/>
                  </a:solidFill>
                  <a:prstDash val="solid"/>
                </a:ln>
                <a:solidFill>
                  <a:srgbClr val="FFFFFF"/>
                </a:solidFill>
                <a:effectLst>
                  <a:outerShdw blurRad="38100" dist="32000" dir="5400000" algn="tl">
                    <a:srgbClr val="000000">
                      <a:alpha val="30000"/>
                    </a:srgbClr>
                  </a:outerShdw>
                </a:effectLst>
              </a:rPr>
              <a:t>Попадаются и иноязычные</a:t>
            </a:r>
          </a:p>
          <a:p>
            <a:pPr>
              <a:buNone/>
            </a:pPr>
            <a:r>
              <a:rPr lang="ru-RU" dirty="0">
                <a:ln w="10160">
                  <a:solidFill>
                    <a:schemeClr val="accent1"/>
                  </a:solidFill>
                  <a:prstDash val="solid"/>
                </a:ln>
                <a:solidFill>
                  <a:srgbClr val="FFFFFF"/>
                </a:solidFill>
                <a:effectLst>
                  <a:outerShdw blurRad="38100" dist="32000" dir="5400000" algn="tl">
                    <a:srgbClr val="000000">
                      <a:alpha val="30000"/>
                    </a:srgbClr>
                  </a:outerShdw>
                </a:effectLst>
              </a:rPr>
              <a:t>слова: </a:t>
            </a:r>
            <a:r>
              <a:rPr lang="ru-RU" i="1" dirty="0">
                <a:ln w="10160">
                  <a:solidFill>
                    <a:schemeClr val="accent1"/>
                  </a:solidFill>
                  <a:prstDash val="solid"/>
                </a:ln>
                <a:solidFill>
                  <a:srgbClr val="FFFFFF"/>
                </a:solidFill>
                <a:effectLst>
                  <a:outerShdw blurRad="38100" dist="32000" dir="5400000" algn="tl">
                    <a:srgbClr val="000000">
                      <a:alpha val="30000"/>
                    </a:srgbClr>
                  </a:outerShdw>
                </a:effectLst>
              </a:rPr>
              <a:t>симфония, квартал, куртаг, карбонарий. Но характерно,</a:t>
            </a:r>
          </a:p>
          <a:p>
            <a:pPr>
              <a:buNone/>
            </a:pPr>
            <a:r>
              <a:rPr lang="ru-RU" dirty="0">
                <a:ln w="10160">
                  <a:solidFill>
                    <a:schemeClr val="accent1"/>
                  </a:solidFill>
                  <a:prstDash val="solid"/>
                </a:ln>
                <a:solidFill>
                  <a:srgbClr val="FFFFFF"/>
                </a:solidFill>
                <a:effectLst>
                  <a:outerShdw blurRad="38100" dist="32000" dir="5400000" algn="tl">
                    <a:srgbClr val="000000">
                      <a:alpha val="30000"/>
                    </a:srgbClr>
                  </a:outerShdw>
                </a:effectLst>
              </a:rPr>
              <a:t>что в языке Фамусова, прекрасно владеющего речью, нет</a:t>
            </a:r>
          </a:p>
          <a:p>
            <a:pPr>
              <a:buNone/>
            </a:pPr>
            <a:r>
              <a:rPr lang="ru-RU" dirty="0">
                <a:ln w="10160">
                  <a:solidFill>
                    <a:schemeClr val="accent1"/>
                  </a:solidFill>
                  <a:prstDash val="solid"/>
                </a:ln>
                <a:solidFill>
                  <a:srgbClr val="FFFFFF"/>
                </a:solidFill>
                <a:effectLst>
                  <a:outerShdw blurRad="38100" dist="32000" dir="5400000" algn="tl">
                    <a:srgbClr val="000000">
                      <a:alpha val="30000"/>
                    </a:srgbClr>
                  </a:outerShdw>
                </a:effectLst>
              </a:rPr>
              <a:t>слов, выражающих сложные душевные переживания, научные</a:t>
            </a:r>
          </a:p>
          <a:p>
            <a:pPr>
              <a:buNone/>
            </a:pPr>
            <a:r>
              <a:rPr lang="ru-RU" dirty="0">
                <a:ln w="10160">
                  <a:solidFill>
                    <a:schemeClr val="accent1"/>
                  </a:solidFill>
                  <a:prstDash val="solid"/>
                </a:ln>
                <a:solidFill>
                  <a:srgbClr val="FFFFFF"/>
                </a:solidFill>
                <a:effectLst>
                  <a:outerShdw blurRad="38100" dist="32000" dir="5400000" algn="tl">
                    <a:srgbClr val="000000">
                      <a:alpha val="30000"/>
                    </a:srgbClr>
                  </a:outerShdw>
                </a:effectLst>
              </a:rPr>
              <a:t>понятия,— это указывает на его невысокий культурный уровень.</a:t>
            </a:r>
          </a:p>
          <a:p>
            <a:pPr>
              <a:buNone/>
            </a:pPr>
            <a:r>
              <a:rPr lang="ru-RU" dirty="0">
                <a:ln w="10160">
                  <a:solidFill>
                    <a:schemeClr val="accent1"/>
                  </a:solidFill>
                  <a:prstDash val="solid"/>
                </a:ln>
                <a:solidFill>
                  <a:srgbClr val="FFFFFF"/>
                </a:solidFill>
                <a:effectLst>
                  <a:outerShdw blurRad="38100" dist="32000" dir="5400000" algn="tl">
                    <a:srgbClr val="000000">
                      <a:alpha val="30000"/>
                    </a:srgbClr>
                  </a:outerShdw>
                </a:effectLst>
              </a:rPr>
              <a:t>Фамусов говорит житейским языком. Оттого в его синтаксисе</a:t>
            </a:r>
          </a:p>
          <a:p>
            <a:pPr>
              <a:buNone/>
            </a:pPr>
            <a:r>
              <a:rPr lang="ru-RU" dirty="0">
                <a:ln w="10160">
                  <a:solidFill>
                    <a:schemeClr val="accent1"/>
                  </a:solidFill>
                  <a:prstDash val="solid"/>
                </a:ln>
                <a:solidFill>
                  <a:srgbClr val="FFFFFF"/>
                </a:solidFill>
                <a:effectLst>
                  <a:outerShdw blurRad="38100" dist="32000" dir="5400000" algn="tl">
                    <a:srgbClr val="000000">
                      <a:alpha val="30000"/>
                    </a:srgbClr>
                  </a:outerShdw>
                </a:effectLst>
              </a:rPr>
              <a:t>много разговорных выражений и простонародных оборотов речи:</a:t>
            </a:r>
          </a:p>
          <a:p>
            <a:pPr>
              <a:buNone/>
            </a:pPr>
            <a:r>
              <a:rPr lang="ru-RU" i="1" dirty="0">
                <a:ln w="10160">
                  <a:solidFill>
                    <a:schemeClr val="accent1"/>
                  </a:solidFill>
                  <a:prstDash val="solid"/>
                </a:ln>
                <a:solidFill>
                  <a:srgbClr val="FFFFFF"/>
                </a:solidFill>
                <a:effectLst>
                  <a:outerShdw blurRad="38100" dist="32000" dir="5400000" algn="tl">
                    <a:srgbClr val="000000">
                      <a:alpha val="30000"/>
                    </a:srgbClr>
                  </a:outerShdw>
                </a:effectLst>
              </a:rPr>
              <a:t>≪Ну, выкинул ты штуку!≫, ≪Чуть из постели прыг!≫</a:t>
            </a: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857752" y="285728"/>
            <a:ext cx="3829048" cy="6169080"/>
          </a:xfrm>
        </p:spPr>
        <p:txBody>
          <a:bodyPr>
            <a:normAutofit fontScale="85000" lnSpcReduction="10000"/>
          </a:bodyPr>
          <a:lstStyle/>
          <a:p>
            <a:pPr algn="ctr">
              <a:buNone/>
            </a:pPr>
            <a:r>
              <a:rPr lang="ru-RU" i="1" dirty="0" smtClean="0">
                <a:ln w="10160">
                  <a:solidFill>
                    <a:schemeClr val="accent1"/>
                  </a:solidFill>
                  <a:prstDash val="solid"/>
                </a:ln>
                <a:solidFill>
                  <a:srgbClr val="FFFFFF"/>
                </a:solidFill>
                <a:effectLst>
                  <a:outerShdw blurRad="38100" dist="32000" dir="5400000" algn="tl">
                    <a:srgbClr val="000000">
                      <a:alpha val="30000"/>
                    </a:srgbClr>
                  </a:outerShdw>
                </a:effectLst>
              </a:rPr>
              <a:t>Своей</a:t>
            </a:r>
          </a:p>
          <a:p>
            <a:pPr algn="ctr">
              <a:buNone/>
            </a:pPr>
            <a:r>
              <a:rPr lang="ru-RU" dirty="0" smtClean="0">
                <a:ln w="10160">
                  <a:solidFill>
                    <a:schemeClr val="accent1"/>
                  </a:solidFill>
                  <a:prstDash val="solid"/>
                </a:ln>
                <a:solidFill>
                  <a:srgbClr val="FFFFFF"/>
                </a:solidFill>
                <a:effectLst>
                  <a:outerShdw blurRad="38100" dist="32000" dir="5400000" algn="tl">
                    <a:srgbClr val="000000">
                      <a:alpha val="30000"/>
                    </a:srgbClr>
                  </a:outerShdw>
                </a:effectLst>
              </a:rPr>
              <a:t>речью, ее словарём и синтаксисом Фамусов как бы желает подчеркнуть,</a:t>
            </a:r>
          </a:p>
          <a:p>
            <a:pPr algn="ctr">
              <a:buNone/>
            </a:pPr>
            <a:r>
              <a:rPr lang="ru-RU" dirty="0" smtClean="0">
                <a:ln w="10160">
                  <a:solidFill>
                    <a:schemeClr val="accent1"/>
                  </a:solidFill>
                  <a:prstDash val="solid"/>
                </a:ln>
                <a:solidFill>
                  <a:srgbClr val="FFFFFF"/>
                </a:solidFill>
                <a:effectLst>
                  <a:outerShdw blurRad="38100" dist="32000" dir="5400000" algn="tl">
                    <a:srgbClr val="000000">
                      <a:alpha val="30000"/>
                    </a:srgbClr>
                  </a:outerShdw>
                </a:effectLst>
              </a:rPr>
              <a:t>что он русский барин, не чуждающийся простонародной</a:t>
            </a:r>
          </a:p>
          <a:p>
            <a:pPr algn="ctr">
              <a:buNone/>
            </a:pPr>
            <a:r>
              <a:rPr lang="ru-RU" dirty="0" smtClean="0">
                <a:ln w="10160">
                  <a:solidFill>
                    <a:schemeClr val="accent1"/>
                  </a:solidFill>
                  <a:prstDash val="solid"/>
                </a:ln>
                <a:solidFill>
                  <a:srgbClr val="FFFFFF"/>
                </a:solidFill>
                <a:effectLst>
                  <a:outerShdw blurRad="38100" dist="32000" dir="5400000" algn="tl">
                    <a:srgbClr val="000000">
                      <a:alpha val="30000"/>
                    </a:srgbClr>
                  </a:outerShdw>
                </a:effectLst>
              </a:rPr>
              <a:t>речи. Это несколько отличает его от других представителей</a:t>
            </a:r>
          </a:p>
          <a:p>
            <a:pPr algn="ctr">
              <a:buNone/>
            </a:pPr>
            <a:r>
              <a:rPr lang="ru-RU" dirty="0" smtClean="0">
                <a:ln w="10160">
                  <a:solidFill>
                    <a:schemeClr val="accent1"/>
                  </a:solidFill>
                  <a:prstDash val="solid"/>
                </a:ln>
                <a:solidFill>
                  <a:srgbClr val="FFFFFF"/>
                </a:solidFill>
                <a:effectLst>
                  <a:outerShdw blurRad="38100" dist="32000" dir="5400000" algn="tl">
                    <a:srgbClr val="000000">
                      <a:alpha val="30000"/>
                    </a:srgbClr>
                  </a:outerShdw>
                </a:effectLst>
              </a:rPr>
              <a:t>его общества.</a:t>
            </a:r>
          </a:p>
          <a:p>
            <a:endParaRPr lang="ru-RU" dirty="0"/>
          </a:p>
        </p:txBody>
      </p:sp>
      <p:sp>
        <p:nvSpPr>
          <p:cNvPr id="41988" name="AutoShape 4" descr="data:image/jpeg;base64,/9j/4AAQSkZJRgABAQAAAQABAAD/2wCEAAkGBxQTEhUUExQUFRQWGRcYFBcXFRUXHBcXFxYWFxgYFBQYHCggGBolHBUXITEhJSkrLi4uFx8zODMsNygtLisBCgoKDg0OGxAQGiwkICQsLCwsLCwsLCwsLCwsLCwsLCwsLCwsLCwsLCwsLCwsLCwsLCwsLCwsLCwsLCwsLCwsLP/AABEIAMQAoAMBIgACEQEDEQH/xAAcAAABBQEBAQAAAAAAAAAAAAAGAQIEBQcAAwj/xAA+EAACAQIDBQUGBAUEAQUAAAABAgMAEQQSIQUGMUFRByJhcYETIzKRobFCUnLBFGLR4fAzU4KSc6KywtLx/8QAGQEAAwEBAQAAAAAAAAAAAAAAAQIDAAQF/8QAJREAAgICAgIBBAMAAAAAAAAAAAECEQMhEjEEQSITUWFxIzIz/9oADAMBAAIRAxEAPwDZzSWrqQ147LHGmXp4riBSNBGCn00sKTNzpaMMxWJSNS8jBEHFmNgPWs7272vYeIkQRPNyzE5Vv4aEmgffjb820pZRGfcQXCrf4tbFrcybUL7FtIrwtxIuh6Gu/D4iauQG6Dwdtc99cNFb9bUY7p9p2FxbCNgYJTYKrkFWJ5K/XwNfPTAgkHloasNipn9pHzZCVPRl10qz8THLS0LbR9X3pQ1D+4m0WnwGGlc5naNcx6sNDfx0q9vXltU6KUel64U0GlBrAoU0hNKaQCmowlOvXUoFPRhRTqaDSisAZXClNJelCc1MzU40wrSsyEqj39xhh2diXXQiMgHpm0v9avrVS75bLbE4KeFPidO74kagfSjDTVjHz1Cr4eRGAsSAR0YdL9KTaeGCsmIgYAMb5eaNzFuYr2XEAI2HnBGW/szbVHH4SOnKoOJkZT/Dx6EGzkcWY8Vv0HCvZtE6+5HxeHaRswQ3PxC3PwFLh8FLGwfIwy666fepuH3ckeRYlQmVuCjj69BRDgOzqQ4xcLKwjugcvlLjX8CHQZtOtB5IoPEnbmdoa4DBmB4zK4dmiCsAMra2ZuVjfhRfuH2lfxs5w8sKxsQTGVYkG3FWBHG3OqLezs5SJLwOBYah9M3kevnQ5uRCke1MNlYrkYiTPpY2K28yWFckseOalJdlHBpH0JXCkzV2avPAeoNdTRSA06FHUorqSmswtqUGutXAUUA61IRThSGlZhAKUiuU0pFAwgpHFKRTS1D0ZAVv/ufDiY2nChZoxnzAfGF1Kt14caxfdXCMS+MzoohZW7/42OZso6E249bV9MyqGBB4EEHyOlfM8mw2gxjYKVzEM5XNqQR+AkcwRb1rr8XJacWP2GfZA7TYzFTFizFLAso+Jm4uetgNBx1o62JK4xLx/wAcs7KLvH7NRlHKzA/5aqPs92XHhHng9pmZ8jL3SoZdQGBPHU2I5etEnsck4RcudheyACwHMgcP70MkrkysYVoo96sJ7QztiIXlEaqIUD5FGYEsxN7E3sPSgrAbuNPtKBY2yWSOZ2YZiPZkXFgRe+grUMdJiTMGdI4olR1YNID7S5GTW3d/a9V+720FTEqGQo2IVlXh3fZEkqT5N9KHNxWgtXCwxC06nCurlREQU9RTaUNTIDH2rrUoNLamFGjSlpaUCijDBXV16W1CjCCn0gFDG+u9q4JQoAaVhcAngOpoJP0ZK3Re4/HxwrmkdUXqxA+XWgrbnaPGhy4dDMx5nuqPIcTWY7W2tLiHLysSTw6D9I5VAfF24VaOC+zojiS7NEXtNnU3eCMjmASDVzi9j4TbcCYgFoZUuudbXUjXK45jmDpWOnEk8TV1gZnWB1hkILjvqOfpReLjuOmO8SfQQbYgklnWPZ8pnnwyk5gFW4JAYAk97XiKP9l4PPGS7skjBQ4XulWXWwPHnWddj2yvb/xb5ijp7EQyDiknvT6giwIq32tvvJFO8eKwrB4xaYx3KlTor8NAdRx18LVWeLWiUcjbphLtXZUsmJjd1DQKLtna92HMIRpVLtrERJMMZI4VMPG5WMjWR5dFFr/y1U7c7RYpIQkb4jQWtlW583NZ9jPaYgNJMxQG3sgQxBtcHXw6+dLjg+VsZu40fRO7uNSXDRukgkBUXYWGttbgfCfCrSvnfYONxezfe4eSGaNxeRVbMBl/3F0KnXjRU3bMQuuEAk/8ht8st6nPx5X8eiNmuk1wr5/x3arjna6ssYBvZV+hvxFap2eb4jaMTZlCTR2DqDoQb2ZfkdKWWCUVbNYXg04Gm2pRSAHXpRTaUGtYBAK41166mZhkjZVJ6An5CsV2hs4zyPiZHL+01QEWAXgLdRWz4qdURmf4VBJ8qEpdhocMI1X2eUMY9SclyWyk8xRxpvoaM1B7MfxkGXQ1WyraiXa8BIvaxFww6GqOTDnmK6oPR1dkRSK9opShDKdRTxBeo00RXSm0wmy9lWLhaOV1UIZGX2o5ZwCA3hfWhXtY3rkllbBxjIo0YnRpLcAx/IDwHPjVduBOUaVNfeJoPEXt9bU0YGfa+JZ4oSl1RGlt3QyAKzsx4jjovhSw7o55Qp2yu2NuzLiocRNhtEhCoARdpGtdyLcLW+oqLtXbMmLWOF4yHiUIuQNew5NHwv419Bbr7tR4HDJAr5ityzWAzMxuTl1tVoF0uigE8WsOXjzqj7JfUPm/au7WIwKwSSJrKCy6fCRY5W/msb1U4rFmQFXFz+FuYPQnpX0LvrgP4iCROeUMn6gLivnaZSWtzvb1rRdjcrVkaAWJBFX26+3GwE6zRjMODre2ZfA9artpoyupK2awz24X8+tqj4g3pnTGrR9RbI2nHiYlliN0YXHh4HxqcKwHs633GCvHKGMbNe41y8jp9a3iCZXUMpBUi4I5g15+XG4P8CHveuWkFLUzHCmyyBQWYgAcSacKF9+MX3UhBtnOZ/BF1P8AnhT1ejIWeUzOCb5Cc1v5VPcHqbsfIVE2ximOWCM+8kNrnkvNj4V6xYjuhrWuAbdNKo93MSZp3mPAmy+Q4f19a7ccOKOeTt2Tt4N1LqrRHMyizi3xgc/OhnE7LiA95lXS+pArRMdj8kbNzA08+VAe2IFfIPZo0khILtx0FzY+tTnD2dGHK+gR2hswx95TmS/086rGWi/bGLEUAiNixuBbl40KBxehCTaO6h2FxGSWMnRdVbyOhrdt0wFjUjRCMqjgMq8gBwFzXz/jDoD0Naju7tNpBhLXylnQ/wArMgKnyuprSfFpkcseWjUo+HAG2lcATwtaqXd3bHtYkL9xmvpfmDa461ZREg2uSdbk2/arxkmjjcWnspdtykAgHUgKPM2FYftPZwbFyAd3Utx42NiR6itZ3xxIWORc1nyFh1toL29aEN5cCgMZ0L2a5vqAwVrkeeapcvnRaC+NsCttbNly5mYEDUAWtYevGqiEhtDpar6aZXUoCbkG1/KhvCcR41eK0bkeTCtf7Kt9QwXCzaMosjX0YDgPBgPnWUY2HKa88JMUdWGhBBHmDfSjKKlGmKz6zWniqvYGNEsKODcEAgjmDVoBXlyi4ujXY/LWa7ZxBmxUx/CMsSfMlvoPrR5t3G+xgd+gNvM8KBdnYawS/GxdvNtB9L11Yo7Ek6iP21MViIXi3cHrp9qXZcSxhUH4R9edOnwhkkHRNfU/2H1p8SWaukg+h222OVVH4iKi7d2WXhGQgSRnOh6np6irKaMFlJ/Dr+1Mx0moXlxPrStXoyk4uzLNoSPPys68VOlVTxMCb6EUfbxYBpXBj0ZFJ/Vf8PnpQjiIjMbXyONCGFr1KuP6PTx5FJFVbNoaM9zNuPCgKcjlYfLLcfOh19kvFYsQb9Na99hSqkzI18rrfTqpvpS5PlHQ0l9w82ftH3UQ7ymPFkshBXKknEXPTjR/hNrwnPmYXjYgnrYZri3hQ/HhlkW75SkgEUpA/EusUnhoas1jjCFJSq98K65QNSth5g2vc0mOTTIZaYLbSxJkxhkVQ4mQIlxoABmIIPgKHdo4P3LSyG7NHG7N0u7AfQ1fz7QJZG1yxRzso4CztkS3oBUTejCt/DTRga5Yk8hGhdvuKF/Io1SMywJ76A/mF/K9VkPMgXsfpVlAACb8gT8gaTdXZUmIlMcZAbKW14G3AHzruTSVsg0QsW16iohqzxOFytkdWiYXzBxzHSo+FkbVQB3rC55UfWjLsNey3epsPiEgdvcyHKAT8DciPPhW7xtXy1jMB7IqQ2ZWvYi2hFuY862vsn3gbEwNHIbtEQL31II/tXJ5GO/mjNUWu97GSSHDjgxLN5D/AA15S4cAlutr+Q4VJ2kgGNzOwUezIW+n1qHvRpB3T8bKoI6E62NNi0iOTbSOw47mb85v/SosGIvM6flA18TU6NbhQOC//gFDmwJS8kzf5qTViRbYp7VCabMa95lzG1RXFjTIUfhYszKv55Nf0otz96tN4t148UuZbJLbRgOY4XqDuyM0gJ1srsP+T2+womlmyLfxA+ZqUlZRScXaMomV4iYpls401Gh8RUWLCpG6SE8GW5PRjY/etf29sRMTGVbRrEK1tR0rGDs6U4hMPIQNcxPVUbXyOltag1s9CGVTgajss5Ysr6ovupvDnG/yNOxOJzBo3bLMq2RrXEiEixI5kfvUfZm0m0lVbkWTEJ1jucreNhcVbYzDpH8LAh1ZcO5scjkHu3P08qRbQH2DqwB5gV/0yUQX/Jhxmf0zEUmNR3U+0WzOHa1/99gFv5KvCpOC7yDulfaBYYxzCfFK9+p60+CVZCcS7ZVVmkCfyKMiXPoT60q2PIx9sHrMBwRWuT0GlEXZDDmxUz2sFjUf9mP/ANaibTjaGDElxlMzRqB5uzsPkKJex3BdyeT8zqo8kW/3aunNL+JnP7Jvadu97eITKbPCraG3eU2uL8jpWd7F3dEoJkkMagXuADfpa9aB2pYw5Y4Q2UNdpP0iwHzJ+lZpidpt8KGyjQUPF5fTNIfjYI4C0aN7VmGrEfD+kdaL+yByMTlHO5PkAaAYl51qXY/s053mI0UZb9Wbl6AfWrZWlB2A0fbmzRILlM9uK8D5qetBeNxK2SBMwCOWswsbHgPvWketUe8myw1phqyKR6G2vp+9c8GT9FXhbJh3fwJ+Qqh3aAVX8T+396usRJfBPlKnQ8/GqLYGHuGubXJ/aurTOfourC5t4faoWJUFulSZYcrEX6f5aoGKaxBv/l6PoyJW7gCzuo/CiL+9Wm28SAqDqw+leGxNnlZJnIHeIt5C/wDWom8jd+Nb8mP2FItyCwu9qKC9+cFFEgnRAJGkVXYcSjcRb0ol2eLxIf5RQ/2iTWwq/wDljPyJqUlsfG9nbuTBQoHee14mI/1FNyUbx6eVXb4xUGdVzRto6Zc2RraNl5W50NbtbUzIYGOQtcRsOKnpVjBjHWQK7eymX4ja6zqOnQ+NROyiPBiZZQZpRlzD2cCDSwbQsBy0FV2KwLORGp7jPmJ4ARR6AHwqXsh3dryH3klxEL3yxni5PW1Omk9o74dCC5sCE1yQKbEsep/el/I91oDe1KYyPCI1OQ5mva3RR9L0bdnmGEGCjvpcFz5nWgXfHeCNpnRI3utozmNgMnDKtr157Y3sb+Ahw8bd9196QfhUaW8zVZxlKKiR0Ve9u2DicTLJfu3yJ+hTp8zrVGVpUHKpiYLmdB/nCuqKUVSALs3AvIVCrmZjlRfzMeA8uZNfRGwdlLhoEiX8IGY9W5k+tC3ZnuyIoxiJB7xx7sH8CdR4t16Wo+Va4PIy83xRrFtS+FJelIrWJRTbW2BC6GyhG4hgPv1qiwmDEbso1tb5mibbU+VV8W+wvVJAw9o/iQfQj+xroxSdE8hH2gLMfHWqPaJI+aj5kUQ7W/C3mKGdoyAZT/On/uFXT0SXYaRvQzvAbzr4J9z/AGokj0ob2xKDOfAAfv8AvSLsIT7P/wBGP9IoP7UJvcAeN/qP71Pwe0Gsi30Bt6E8KoO1KX3ZHTL9zU3qSK4lbBjYu88qkl41ljHxW7rAdQRzo3xvaDhjDGY4/bSA/DIpDJa1zfW5PDSsp2VjCgdR+MEUZbNhUZTwawF6aSSZY89ub8yyLlhgWFnFnlBJJUaALcDLYVL7MgqYyIgkl4ps56kZDUTeu3u187/SrncPZwjngLMo7s3EgElgtgBfXganlr6ToYFO0TDZNoz9GKuP+Q/qKHcPFcG3xa3o17VYEOKEiNcsCji3wmPLz5/HQRFxNVwu8aA+x4bKL2uL2PhRtuLsEbQmLy3/AIaAAW/3HOuXy019KBjEWbT8TKp8zwr6U2DspMNBHCgsFAv4nmT4k0nk5OEaXbAizjWwAGgA0t06U9aaBTxXnoDOpRXAU4VVMBQbySHNGLad4k/ID96qZ4b6hipAtccxx4VcbYnBkyflAPqb1BmIsx5AE/SurD1sjN7BjEY+QcHZugNracbiou31WZFaJsvA2/mFr28P615xy+88h9688AA8slhZV7q+fOr+wrqzQoxdVbqAfpQZjW9/J5mibZe0UaMIxCugsQTy5EeFDzx3kkI4Zj96C7Js88E9mA53H3qF2krmikPQD71aYfDHOvmKidpCZcPIeF1j+rWqU38kWw9mQwNZgehH3rQcOtmC9Kz/AA/xr+ofetZGDLKrkgdbDjzp8zosgZ3mntKNeAHzPKiTYG8qRrCX1VHPtWC5iEKkA8LgBuNutZ5trHB8RI34QbL48q9sLjXQDIxQniVNtOlB47jTCXO+W3Bi5Q6m6K0gS4schK2v6g0PDC5I45WPdkZtOmVrGmmQA9a0Xs+3VSaOJsR3kaMlI+Xxd6/zFByjhgZ7A/AgGTDLYW9vGbjnr/evonnQRsbs+XD4lJA+aGNi8aEahiCB3uYF6OAK48+RTaoAop1ITSBqkhRBThXA05WFOkZgrtY2xD+OX6Cou1JCIpP017bYv7Z2Cm6kFhydbcR4iq/bM4aCUqb93S1dmLojNbBOOXKJZOmg9B/WrPZ2DMaIDxZQzf8ALX+lDONje0cV/jYX8ri9a5gokKAlRoLC/QaCrPWzT0qA7EQhtbkMOBHGvAbPlvmSRieh50sEt7mrHASm9uVFoRSaK7D7xMCweIK8d7liQAfK1C++29IxCFVZWzZNBfuhLk8epom35F8OSeStb/01l8WEJQtbQmwOnEWvpy40sYJu36OiNVoXY+GMsgUca1TZ+MWPZkrlh7oMludzovqaEd1sCIx7bKbDNduVgL/e1Vm0ca7RmFbESOGt4jn9a0qk6H9FJDGAt241Mha4qZhd2JWDO/djUEljpcD8o51ALWGlPaZhQdTWwbtbQEE2Gga1mijK+bXFY5CCRfwNqOt9s0D4F+kY+cbKahnjyqIUbcKdavNWvqOB1+dOvXmxEOIpFFdenCqIxwQUiiurqoAgbcXuZuanT10IPUVSnZ0bcVtfja4v59aWuquEE+ijh2ahxUdxfLnt6W4/Oiq2lq6uroIy6QB4SMa1Z4OPUca6up30KR+0TCqMIbdD/wDGsu2XCMranj+1dXUsP6s6YdIM9oxBdnRgfjkAbysW+4FUG70I/ibnWyki/iRXV1LDplGe++OPdysZNkFtBpfzqhlgFudJXU8OjD9lwAuo1sWUH/sK0LtawwOGwh1uC4HkVB/aurqll/0iaJp2yXJgiJ4mNCf+oqZeurq8+tinKdBTlrq6mA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1990" name="AutoShape 6" descr="data:image/jpeg;base64,/9j/4AAQSkZJRgABAQAAAQABAAD/2wCEAAkGBxQTEhUUExQUFRQWGRcYFBcXFRUXHBcXFxYWFxgYFBQYHCggGBolHBUXITEhJSkrLi4uFx8zODMsNygtLisBCgoKDg0OGxAQGiwkICQsLCwsLCwsLCwsLCwsLCwsLCwsLCwsLCwsLCwsLCwsLCwsLCwsLCwsLCwsLCwsLCwsLP/AABEIAMQAoAMBIgACEQEDEQH/xAAcAAABBQEBAQAAAAAAAAAAAAAGAQIEBQcAAwj/xAA+EAACAQIDBQUGBAUEAQUAAAABAgMAEQQSIQUGMUFRByJhcYETIzKRobFCUnLBFGLR4fAzU4KSc6KywtLx/8QAGQEAAwEBAQAAAAAAAAAAAAAAAQIDAAQF/8QAJREAAgICAgIBBAMAAAAAAAAAAAECEQMhEjEEQSITUWFxIzIz/9oADAMBAAIRAxEAPwDZzSWrqQ147LHGmXp4riBSNBGCn00sKTNzpaMMxWJSNS8jBEHFmNgPWs7272vYeIkQRPNyzE5Vv4aEmgffjb820pZRGfcQXCrf4tbFrcybUL7FtIrwtxIuh6Gu/D4iauQG6Dwdtc99cNFb9bUY7p9p2FxbCNgYJTYKrkFWJ5K/XwNfPTAgkHloasNipn9pHzZCVPRl10qz8THLS0LbR9X3pQ1D+4m0WnwGGlc5naNcx6sNDfx0q9vXltU6KUel64U0GlBrAoU0hNKaQCmowlOvXUoFPRhRTqaDSisAZXClNJelCc1MzU40wrSsyEqj39xhh2diXXQiMgHpm0v9avrVS75bLbE4KeFPidO74kagfSjDTVjHz1Cr4eRGAsSAR0YdL9KTaeGCsmIgYAMb5eaNzFuYr2XEAI2HnBGW/szbVHH4SOnKoOJkZT/Dx6EGzkcWY8Vv0HCvZtE6+5HxeHaRswQ3PxC3PwFLh8FLGwfIwy666fepuH3ckeRYlQmVuCjj69BRDgOzqQ4xcLKwjugcvlLjX8CHQZtOtB5IoPEnbmdoa4DBmB4zK4dmiCsAMra2ZuVjfhRfuH2lfxs5w8sKxsQTGVYkG3FWBHG3OqLezs5SJLwOBYah9M3kevnQ5uRCke1MNlYrkYiTPpY2K28yWFckseOalJdlHBpH0JXCkzV2avPAeoNdTRSA06FHUorqSmswtqUGutXAUUA61IRThSGlZhAKUiuU0pFAwgpHFKRTS1D0ZAVv/ufDiY2nChZoxnzAfGF1Kt14caxfdXCMS+MzoohZW7/42OZso6E249bV9MyqGBB4EEHyOlfM8mw2gxjYKVzEM5XNqQR+AkcwRb1rr8XJacWP2GfZA7TYzFTFizFLAso+Jm4uetgNBx1o62JK4xLx/wAcs7KLvH7NRlHKzA/5aqPs92XHhHng9pmZ8jL3SoZdQGBPHU2I5etEnsck4RcudheyACwHMgcP70MkrkysYVoo96sJ7QztiIXlEaqIUD5FGYEsxN7E3sPSgrAbuNPtKBY2yWSOZ2YZiPZkXFgRe+grUMdJiTMGdI4olR1YNID7S5GTW3d/a9V+720FTEqGQo2IVlXh3fZEkqT5N9KHNxWgtXCwxC06nCurlREQU9RTaUNTIDH2rrUoNLamFGjSlpaUCijDBXV16W1CjCCn0gFDG+u9q4JQoAaVhcAngOpoJP0ZK3Re4/HxwrmkdUXqxA+XWgrbnaPGhy4dDMx5nuqPIcTWY7W2tLiHLysSTw6D9I5VAfF24VaOC+zojiS7NEXtNnU3eCMjmASDVzi9j4TbcCYgFoZUuudbXUjXK45jmDpWOnEk8TV1gZnWB1hkILjvqOfpReLjuOmO8SfQQbYgklnWPZ8pnnwyk5gFW4JAYAk97XiKP9l4PPGS7skjBQ4XulWXWwPHnWddj2yvb/xb5ijp7EQyDiknvT6giwIq32tvvJFO8eKwrB4xaYx3KlTor8NAdRx18LVWeLWiUcjbphLtXZUsmJjd1DQKLtna92HMIRpVLtrERJMMZI4VMPG5WMjWR5dFFr/y1U7c7RYpIQkb4jQWtlW583NZ9jPaYgNJMxQG3sgQxBtcHXw6+dLjg+VsZu40fRO7uNSXDRukgkBUXYWGttbgfCfCrSvnfYONxezfe4eSGaNxeRVbMBl/3F0KnXjRU3bMQuuEAk/8ht8st6nPx5X8eiNmuk1wr5/x3arjna6ssYBvZV+hvxFap2eb4jaMTZlCTR2DqDoQb2ZfkdKWWCUVbNYXg04Gm2pRSAHXpRTaUGtYBAK41166mZhkjZVJ6An5CsV2hs4zyPiZHL+01QEWAXgLdRWz4qdURmf4VBJ8qEpdhocMI1X2eUMY9SclyWyk8xRxpvoaM1B7MfxkGXQ1WyraiXa8BIvaxFww6GqOTDnmK6oPR1dkRSK9opShDKdRTxBeo00RXSm0wmy9lWLhaOV1UIZGX2o5ZwCA3hfWhXtY3rkllbBxjIo0YnRpLcAx/IDwHPjVduBOUaVNfeJoPEXt9bU0YGfa+JZ4oSl1RGlt3QyAKzsx4jjovhSw7o55Qp2yu2NuzLiocRNhtEhCoARdpGtdyLcLW+oqLtXbMmLWOF4yHiUIuQNew5NHwv419Bbr7tR4HDJAr5ityzWAzMxuTl1tVoF0uigE8WsOXjzqj7JfUPm/au7WIwKwSSJrKCy6fCRY5W/msb1U4rFmQFXFz+FuYPQnpX0LvrgP4iCROeUMn6gLivnaZSWtzvb1rRdjcrVkaAWJBFX26+3GwE6zRjMODre2ZfA9artpoyupK2awz24X8+tqj4g3pnTGrR9RbI2nHiYlliN0YXHh4HxqcKwHs633GCvHKGMbNe41y8jp9a3iCZXUMpBUi4I5g15+XG4P8CHveuWkFLUzHCmyyBQWYgAcSacKF9+MX3UhBtnOZ/BF1P8AnhT1ejIWeUzOCb5Cc1v5VPcHqbsfIVE2ximOWCM+8kNrnkvNj4V6xYjuhrWuAbdNKo93MSZp3mPAmy+Q4f19a7ccOKOeTt2Tt4N1LqrRHMyizi3xgc/OhnE7LiA95lXS+pArRMdj8kbNzA08+VAe2IFfIPZo0khILtx0FzY+tTnD2dGHK+gR2hswx95TmS/086rGWi/bGLEUAiNixuBbl40KBxehCTaO6h2FxGSWMnRdVbyOhrdt0wFjUjRCMqjgMq8gBwFzXz/jDoD0Naju7tNpBhLXylnQ/wArMgKnyuprSfFpkcseWjUo+HAG2lcATwtaqXd3bHtYkL9xmvpfmDa461ZREg2uSdbk2/arxkmjjcWnspdtykAgHUgKPM2FYftPZwbFyAd3Utx42NiR6itZ3xxIWORc1nyFh1toL29aEN5cCgMZ0L2a5vqAwVrkeeapcvnRaC+NsCttbNly5mYEDUAWtYevGqiEhtDpar6aZXUoCbkG1/KhvCcR41eK0bkeTCtf7Kt9QwXCzaMosjX0YDgPBgPnWUY2HKa88JMUdWGhBBHmDfSjKKlGmKz6zWniqvYGNEsKODcEAgjmDVoBXlyi4ujXY/LWa7ZxBmxUx/CMsSfMlvoPrR5t3G+xgd+gNvM8KBdnYawS/GxdvNtB9L11Yo7Ek6iP21MViIXi3cHrp9qXZcSxhUH4R9edOnwhkkHRNfU/2H1p8SWaukg+h222OVVH4iKi7d2WXhGQgSRnOh6np6irKaMFlJ/Dr+1Mx0moXlxPrStXoyk4uzLNoSPPys68VOlVTxMCb6EUfbxYBpXBj0ZFJ/Vf8PnpQjiIjMbXyONCGFr1KuP6PTx5FJFVbNoaM9zNuPCgKcjlYfLLcfOh19kvFYsQb9Na99hSqkzI18rrfTqpvpS5PlHQ0l9w82ftH3UQ7ymPFkshBXKknEXPTjR/hNrwnPmYXjYgnrYZri3hQ/HhlkW75SkgEUpA/EusUnhoas1jjCFJSq98K65QNSth5g2vc0mOTTIZaYLbSxJkxhkVQ4mQIlxoABmIIPgKHdo4P3LSyG7NHG7N0u7AfQ1fz7QJZG1yxRzso4CztkS3oBUTejCt/DTRga5Yk8hGhdvuKF/Io1SMywJ76A/mF/K9VkPMgXsfpVlAACb8gT8gaTdXZUmIlMcZAbKW14G3AHzruTSVsg0QsW16iohqzxOFytkdWiYXzBxzHSo+FkbVQB3rC55UfWjLsNey3epsPiEgdvcyHKAT8DciPPhW7xtXy1jMB7IqQ2ZWvYi2hFuY862vsn3gbEwNHIbtEQL31II/tXJ5GO/mjNUWu97GSSHDjgxLN5D/AA15S4cAlutr+Q4VJ2kgGNzOwUezIW+n1qHvRpB3T8bKoI6E62NNi0iOTbSOw47mb85v/SosGIvM6flA18TU6NbhQOC//gFDmwJS8kzf5qTViRbYp7VCabMa95lzG1RXFjTIUfhYszKv55Nf0otz96tN4t148UuZbJLbRgOY4XqDuyM0gJ1srsP+T2+womlmyLfxA+ZqUlZRScXaMomV4iYpls401Gh8RUWLCpG6SE8GW5PRjY/etf29sRMTGVbRrEK1tR0rGDs6U4hMPIQNcxPVUbXyOltag1s9CGVTgajss5Ysr6ovupvDnG/yNOxOJzBo3bLMq2RrXEiEixI5kfvUfZm0m0lVbkWTEJ1jucreNhcVbYzDpH8LAh1ZcO5scjkHu3P08qRbQH2DqwB5gV/0yUQX/Jhxmf0zEUmNR3U+0WzOHa1/99gFv5KvCpOC7yDulfaBYYxzCfFK9+p60+CVZCcS7ZVVmkCfyKMiXPoT60q2PIx9sHrMBwRWuT0GlEXZDDmxUz2sFjUf9mP/ANaibTjaGDElxlMzRqB5uzsPkKJex3BdyeT8zqo8kW/3aunNL+JnP7Jvadu97eITKbPCraG3eU2uL8jpWd7F3dEoJkkMagXuADfpa9aB2pYw5Y4Q2UNdpP0iwHzJ+lZpidpt8KGyjQUPF5fTNIfjYI4C0aN7VmGrEfD+kdaL+yByMTlHO5PkAaAYl51qXY/s053mI0UZb9Wbl6AfWrZWlB2A0fbmzRILlM9uK8D5qetBeNxK2SBMwCOWswsbHgPvWketUe8myw1phqyKR6G2vp+9c8GT9FXhbJh3fwJ+Qqh3aAVX8T+396usRJfBPlKnQ8/GqLYGHuGubXJ/aurTOfourC5t4faoWJUFulSZYcrEX6f5aoGKaxBv/l6PoyJW7gCzuo/CiL+9Wm28SAqDqw+leGxNnlZJnIHeIt5C/wDWom8jd+Nb8mP2FItyCwu9qKC9+cFFEgnRAJGkVXYcSjcRb0ol2eLxIf5RQ/2iTWwq/wDljPyJqUlsfG9nbuTBQoHee14mI/1FNyUbx6eVXb4xUGdVzRto6Zc2RraNl5W50NbtbUzIYGOQtcRsOKnpVjBjHWQK7eymX4ja6zqOnQ+NROyiPBiZZQZpRlzD2cCDSwbQsBy0FV2KwLORGp7jPmJ4ARR6AHwqXsh3dryH3klxEL3yxni5PW1Omk9o74dCC5sCE1yQKbEsep/el/I91oDe1KYyPCI1OQ5mva3RR9L0bdnmGEGCjvpcFz5nWgXfHeCNpnRI3utozmNgMnDKtr157Y3sb+Ahw8bd9196QfhUaW8zVZxlKKiR0Ve9u2DicTLJfu3yJ+hTp8zrVGVpUHKpiYLmdB/nCuqKUVSALs3AvIVCrmZjlRfzMeA8uZNfRGwdlLhoEiX8IGY9W5k+tC3ZnuyIoxiJB7xx7sH8CdR4t16Wo+Va4PIy83xRrFtS+FJelIrWJRTbW2BC6GyhG4hgPv1qiwmDEbso1tb5mibbU+VV8W+wvVJAw9o/iQfQj+xroxSdE8hH2gLMfHWqPaJI+aj5kUQ7W/C3mKGdoyAZT/On/uFXT0SXYaRvQzvAbzr4J9z/AGokj0ob2xKDOfAAfv8AvSLsIT7P/wBGP9IoP7UJvcAeN/qP71Pwe0Gsi30Bt6E8KoO1KX3ZHTL9zU3qSK4lbBjYu88qkl41ljHxW7rAdQRzo3xvaDhjDGY4/bSA/DIpDJa1zfW5PDSsp2VjCgdR+MEUZbNhUZTwawF6aSSZY89ub8yyLlhgWFnFnlBJJUaALcDLYVL7MgqYyIgkl4ps56kZDUTeu3u187/SrncPZwjngLMo7s3EgElgtgBfXganlr6ToYFO0TDZNoz9GKuP+Q/qKHcPFcG3xa3o17VYEOKEiNcsCji3wmPLz5/HQRFxNVwu8aA+x4bKL2uL2PhRtuLsEbQmLy3/AIaAAW/3HOuXy019KBjEWbT8TKp8zwr6U2DspMNBHCgsFAv4nmT4k0nk5OEaXbAizjWwAGgA0t06U9aaBTxXnoDOpRXAU4VVMBQbySHNGLad4k/ID96qZ4b6hipAtccxx4VcbYnBkyflAPqb1BmIsx5AE/SurD1sjN7BjEY+QcHZugNracbiou31WZFaJsvA2/mFr28P615xy+88h9688AA8slhZV7q+fOr+wrqzQoxdVbqAfpQZjW9/J5mibZe0UaMIxCugsQTy5EeFDzx3kkI4Zj96C7Js88E9mA53H3qF2krmikPQD71aYfDHOvmKidpCZcPIeF1j+rWqU38kWw9mQwNZgehH3rQcOtmC9Kz/AA/xr+ofetZGDLKrkgdbDjzp8zosgZ3mntKNeAHzPKiTYG8qRrCX1VHPtWC5iEKkA8LgBuNutZ5trHB8RI34QbL48q9sLjXQDIxQniVNtOlB47jTCXO+W3Bi5Q6m6K0gS4schK2v6g0PDC5I45WPdkZtOmVrGmmQA9a0Xs+3VSaOJsR3kaMlI+Xxd6/zFByjhgZ7A/AgGTDLYW9vGbjnr/evonnQRsbs+XD4lJA+aGNi8aEahiCB3uYF6OAK48+RTaoAop1ITSBqkhRBThXA05WFOkZgrtY2xD+OX6Cou1JCIpP017bYv7Z2Cm6kFhydbcR4iq/bM4aCUqb93S1dmLojNbBOOXKJZOmg9B/WrPZ2DMaIDxZQzf8ALX+lDONje0cV/jYX8ri9a5gokKAlRoLC/QaCrPWzT0qA7EQhtbkMOBHGvAbPlvmSRieh50sEt7mrHASm9uVFoRSaK7D7xMCweIK8d7liQAfK1C++29IxCFVZWzZNBfuhLk8epom35F8OSeStb/01l8WEJQtbQmwOnEWvpy40sYJu36OiNVoXY+GMsgUca1TZ+MWPZkrlh7oMludzovqaEd1sCIx7bKbDNduVgL/e1Vm0ca7RmFbESOGt4jn9a0qk6H9FJDGAt241Mha4qZhd2JWDO/djUEljpcD8o51ALWGlPaZhQdTWwbtbQEE2Gga1mijK+bXFY5CCRfwNqOt9s0D4F+kY+cbKahnjyqIUbcKdavNWvqOB1+dOvXmxEOIpFFdenCqIxwQUiiurqoAgbcXuZuanT10IPUVSnZ0bcVtfja4v59aWuquEE+ijh2ahxUdxfLnt6W4/Oiq2lq6uroIy6QB4SMa1Z4OPUca6up30KR+0TCqMIbdD/wDGsu2XCMranj+1dXUsP6s6YdIM9oxBdnRgfjkAbysW+4FUG70I/ibnWyki/iRXV1LDplGe++OPdysZNkFtBpfzqhlgFudJXU8OjD9lwAuo1sWUH/sK0LtawwOGwh1uC4HkVB/aurqll/0iaJp2yXJgiJ4mNCf+oqZeurq8+tinKdBTlrq6mA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1992" name="AutoShape 8" descr="data:image/jpeg;base64,/9j/4AAQSkZJRgABAQAAAQABAAD/2wCEAAkGBxQTEhUUExQUFRQWGRcYFBcXFRUXHBcXFxYWFxgYFBQYHCggGBolHBUXITEhJSkrLi4uFx8zODMsNygtLisBCgoKDg0OGxAQGiwkICQsLCwsLCwsLCwsLCwsLCwsLCwsLCwsLCwsLCwsLCwsLCwsLCwsLCwsLCwsLCwsLCwsLP/AABEIAMQAoAMBIgACEQEDEQH/xAAcAAABBQEBAQAAAAAAAAAAAAAGAQIEBQcAAwj/xAA+EAACAQIDBQUGBAUEAQUAAAABAgMAEQQSIQUGMUFRByJhcYETIzKRobFCUnLBFGLR4fAzU4KSc6KywtLx/8QAGQEAAwEBAQAAAAAAAAAAAAAAAQIDAAQF/8QAJREAAgICAgIBBAMAAAAAAAAAAAECEQMhEjEEQSITUWFxIzIz/9oADAMBAAIRAxEAPwDZzSWrqQ147LHGmXp4riBSNBGCn00sKTNzpaMMxWJSNS8jBEHFmNgPWs7272vYeIkQRPNyzE5Vv4aEmgffjb820pZRGfcQXCrf4tbFrcybUL7FtIrwtxIuh6Gu/D4iauQG6Dwdtc99cNFb9bUY7p9p2FxbCNgYJTYKrkFWJ5K/XwNfPTAgkHloasNipn9pHzZCVPRl10qz8THLS0LbR9X3pQ1D+4m0WnwGGlc5naNcx6sNDfx0q9vXltU6KUel64U0GlBrAoU0hNKaQCmowlOvXUoFPRhRTqaDSisAZXClNJelCc1MzU40wrSsyEqj39xhh2diXXQiMgHpm0v9avrVS75bLbE4KeFPidO74kagfSjDTVjHz1Cr4eRGAsSAR0YdL9KTaeGCsmIgYAMb5eaNzFuYr2XEAI2HnBGW/szbVHH4SOnKoOJkZT/Dx6EGzkcWY8Vv0HCvZtE6+5HxeHaRswQ3PxC3PwFLh8FLGwfIwy666fepuH3ckeRYlQmVuCjj69BRDgOzqQ4xcLKwjugcvlLjX8CHQZtOtB5IoPEnbmdoa4DBmB4zK4dmiCsAMra2ZuVjfhRfuH2lfxs5w8sKxsQTGVYkG3FWBHG3OqLezs5SJLwOBYah9M3kevnQ5uRCke1MNlYrkYiTPpY2K28yWFckseOalJdlHBpH0JXCkzV2avPAeoNdTRSA06FHUorqSmswtqUGutXAUUA61IRThSGlZhAKUiuU0pFAwgpHFKRTS1D0ZAVv/ufDiY2nChZoxnzAfGF1Kt14caxfdXCMS+MzoohZW7/42OZso6E249bV9MyqGBB4EEHyOlfM8mw2gxjYKVzEM5XNqQR+AkcwRb1rr8XJacWP2GfZA7TYzFTFizFLAso+Jm4uetgNBx1o62JK4xLx/wAcs7KLvH7NRlHKzA/5aqPs92XHhHng9pmZ8jL3SoZdQGBPHU2I5etEnsck4RcudheyACwHMgcP70MkrkysYVoo96sJ7QztiIXlEaqIUD5FGYEsxN7E3sPSgrAbuNPtKBY2yWSOZ2YZiPZkXFgRe+grUMdJiTMGdI4olR1YNID7S5GTW3d/a9V+720FTEqGQo2IVlXh3fZEkqT5N9KHNxWgtXCwxC06nCurlREQU9RTaUNTIDH2rrUoNLamFGjSlpaUCijDBXV16W1CjCCn0gFDG+u9q4JQoAaVhcAngOpoJP0ZK3Re4/HxwrmkdUXqxA+XWgrbnaPGhy4dDMx5nuqPIcTWY7W2tLiHLysSTw6D9I5VAfF24VaOC+zojiS7NEXtNnU3eCMjmASDVzi9j4TbcCYgFoZUuudbXUjXK45jmDpWOnEk8TV1gZnWB1hkILjvqOfpReLjuOmO8SfQQbYgklnWPZ8pnnwyk5gFW4JAYAk97XiKP9l4PPGS7skjBQ4XulWXWwPHnWddj2yvb/xb5ijp7EQyDiknvT6giwIq32tvvJFO8eKwrB4xaYx3KlTor8NAdRx18LVWeLWiUcjbphLtXZUsmJjd1DQKLtna92HMIRpVLtrERJMMZI4VMPG5WMjWR5dFFr/y1U7c7RYpIQkb4jQWtlW583NZ9jPaYgNJMxQG3sgQxBtcHXw6+dLjg+VsZu40fRO7uNSXDRukgkBUXYWGttbgfCfCrSvnfYONxezfe4eSGaNxeRVbMBl/3F0KnXjRU3bMQuuEAk/8ht8st6nPx5X8eiNmuk1wr5/x3arjna6ssYBvZV+hvxFap2eb4jaMTZlCTR2DqDoQb2ZfkdKWWCUVbNYXg04Gm2pRSAHXpRTaUGtYBAK41166mZhkjZVJ6An5CsV2hs4zyPiZHL+01QEWAXgLdRWz4qdURmf4VBJ8qEpdhocMI1X2eUMY9SclyWyk8xRxpvoaM1B7MfxkGXQ1WyraiXa8BIvaxFww6GqOTDnmK6oPR1dkRSK9opShDKdRTxBeo00RXSm0wmy9lWLhaOV1UIZGX2o5ZwCA3hfWhXtY3rkllbBxjIo0YnRpLcAx/IDwHPjVduBOUaVNfeJoPEXt9bU0YGfa+JZ4oSl1RGlt3QyAKzsx4jjovhSw7o55Qp2yu2NuzLiocRNhtEhCoARdpGtdyLcLW+oqLtXbMmLWOF4yHiUIuQNew5NHwv419Bbr7tR4HDJAr5ityzWAzMxuTl1tVoF0uigE8WsOXjzqj7JfUPm/au7WIwKwSSJrKCy6fCRY5W/msb1U4rFmQFXFz+FuYPQnpX0LvrgP4iCROeUMn6gLivnaZSWtzvb1rRdjcrVkaAWJBFX26+3GwE6zRjMODre2ZfA9artpoyupK2awz24X8+tqj4g3pnTGrR9RbI2nHiYlliN0YXHh4HxqcKwHs633GCvHKGMbNe41y8jp9a3iCZXUMpBUi4I5g15+XG4P8CHveuWkFLUzHCmyyBQWYgAcSacKF9+MX3UhBtnOZ/BF1P8AnhT1ejIWeUzOCb5Cc1v5VPcHqbsfIVE2ximOWCM+8kNrnkvNj4V6xYjuhrWuAbdNKo93MSZp3mPAmy+Q4f19a7ccOKOeTt2Tt4N1LqrRHMyizi3xgc/OhnE7LiA95lXS+pArRMdj8kbNzA08+VAe2IFfIPZo0khILtx0FzY+tTnD2dGHK+gR2hswx95TmS/086rGWi/bGLEUAiNixuBbl40KBxehCTaO6h2FxGSWMnRdVbyOhrdt0wFjUjRCMqjgMq8gBwFzXz/jDoD0Naju7tNpBhLXylnQ/wArMgKnyuprSfFpkcseWjUo+HAG2lcATwtaqXd3bHtYkL9xmvpfmDa461ZREg2uSdbk2/arxkmjjcWnspdtykAgHUgKPM2FYftPZwbFyAd3Utx42NiR6itZ3xxIWORc1nyFh1toL29aEN5cCgMZ0L2a5vqAwVrkeeapcvnRaC+NsCttbNly5mYEDUAWtYevGqiEhtDpar6aZXUoCbkG1/KhvCcR41eK0bkeTCtf7Kt9QwXCzaMosjX0YDgPBgPnWUY2HKa88JMUdWGhBBHmDfSjKKlGmKz6zWniqvYGNEsKODcEAgjmDVoBXlyi4ujXY/LWa7ZxBmxUx/CMsSfMlvoPrR5t3G+xgd+gNvM8KBdnYawS/GxdvNtB9L11Yo7Ek6iP21MViIXi3cHrp9qXZcSxhUH4R9edOnwhkkHRNfU/2H1p8SWaukg+h222OVVH4iKi7d2WXhGQgSRnOh6np6irKaMFlJ/Dr+1Mx0moXlxPrStXoyk4uzLNoSPPys68VOlVTxMCb6EUfbxYBpXBj0ZFJ/Vf8PnpQjiIjMbXyONCGFr1KuP6PTx5FJFVbNoaM9zNuPCgKcjlYfLLcfOh19kvFYsQb9Na99hSqkzI18rrfTqpvpS5PlHQ0l9w82ftH3UQ7ymPFkshBXKknEXPTjR/hNrwnPmYXjYgnrYZri3hQ/HhlkW75SkgEUpA/EusUnhoas1jjCFJSq98K65QNSth5g2vc0mOTTIZaYLbSxJkxhkVQ4mQIlxoABmIIPgKHdo4P3LSyG7NHG7N0u7AfQ1fz7QJZG1yxRzso4CztkS3oBUTejCt/DTRga5Yk8hGhdvuKF/Io1SMywJ76A/mF/K9VkPMgXsfpVlAACb8gT8gaTdXZUmIlMcZAbKW14G3AHzruTSVsg0QsW16iohqzxOFytkdWiYXzBxzHSo+FkbVQB3rC55UfWjLsNey3epsPiEgdvcyHKAT8DciPPhW7xtXy1jMB7IqQ2ZWvYi2hFuY862vsn3gbEwNHIbtEQL31II/tXJ5GO/mjNUWu97GSSHDjgxLN5D/AA15S4cAlutr+Q4VJ2kgGNzOwUezIW+n1qHvRpB3T8bKoI6E62NNi0iOTbSOw47mb85v/SosGIvM6flA18TU6NbhQOC//gFDmwJS8kzf5qTViRbYp7VCabMa95lzG1RXFjTIUfhYszKv55Nf0otz96tN4t148UuZbJLbRgOY4XqDuyM0gJ1srsP+T2+womlmyLfxA+ZqUlZRScXaMomV4iYpls401Gh8RUWLCpG6SE8GW5PRjY/etf29sRMTGVbRrEK1tR0rGDs6U4hMPIQNcxPVUbXyOltag1s9CGVTgajss5Ysr6ovupvDnG/yNOxOJzBo3bLMq2RrXEiEixI5kfvUfZm0m0lVbkWTEJ1jucreNhcVbYzDpH8LAh1ZcO5scjkHu3P08qRbQH2DqwB5gV/0yUQX/Jhxmf0zEUmNR3U+0WzOHa1/99gFv5KvCpOC7yDulfaBYYxzCfFK9+p60+CVZCcS7ZVVmkCfyKMiXPoT60q2PIx9sHrMBwRWuT0GlEXZDDmxUz2sFjUf9mP/ANaibTjaGDElxlMzRqB5uzsPkKJex3BdyeT8zqo8kW/3aunNL+JnP7Jvadu97eITKbPCraG3eU2uL8jpWd7F3dEoJkkMagXuADfpa9aB2pYw5Y4Q2UNdpP0iwHzJ+lZpidpt8KGyjQUPF5fTNIfjYI4C0aN7VmGrEfD+kdaL+yByMTlHO5PkAaAYl51qXY/s053mI0UZb9Wbl6AfWrZWlB2A0fbmzRILlM9uK8D5qetBeNxK2SBMwCOWswsbHgPvWketUe8myw1phqyKR6G2vp+9c8GT9FXhbJh3fwJ+Qqh3aAVX8T+396usRJfBPlKnQ8/GqLYGHuGubXJ/aurTOfourC5t4faoWJUFulSZYcrEX6f5aoGKaxBv/l6PoyJW7gCzuo/CiL+9Wm28SAqDqw+leGxNnlZJnIHeIt5C/wDWom8jd+Nb8mP2FItyCwu9qKC9+cFFEgnRAJGkVXYcSjcRb0ol2eLxIf5RQ/2iTWwq/wDljPyJqUlsfG9nbuTBQoHee14mI/1FNyUbx6eVXb4xUGdVzRto6Zc2RraNl5W50NbtbUzIYGOQtcRsOKnpVjBjHWQK7eymX4ja6zqOnQ+NROyiPBiZZQZpRlzD2cCDSwbQsBy0FV2KwLORGp7jPmJ4ARR6AHwqXsh3dryH3klxEL3yxni5PW1Omk9o74dCC5sCE1yQKbEsep/el/I91oDe1KYyPCI1OQ5mva3RR9L0bdnmGEGCjvpcFz5nWgXfHeCNpnRI3utozmNgMnDKtr157Y3sb+Ahw8bd9196QfhUaW8zVZxlKKiR0Ve9u2DicTLJfu3yJ+hTp8zrVGVpUHKpiYLmdB/nCuqKUVSALs3AvIVCrmZjlRfzMeA8uZNfRGwdlLhoEiX8IGY9W5k+tC3ZnuyIoxiJB7xx7sH8CdR4t16Wo+Va4PIy83xRrFtS+FJelIrWJRTbW2BC6GyhG4hgPv1qiwmDEbso1tb5mibbU+VV8W+wvVJAw9o/iQfQj+xroxSdE8hH2gLMfHWqPaJI+aj5kUQ7W/C3mKGdoyAZT/On/uFXT0SXYaRvQzvAbzr4J9z/AGokj0ob2xKDOfAAfv8AvSLsIT7P/wBGP9IoP7UJvcAeN/qP71Pwe0Gsi30Bt6E8KoO1KX3ZHTL9zU3qSK4lbBjYu88qkl41ljHxW7rAdQRzo3xvaDhjDGY4/bSA/DIpDJa1zfW5PDSsp2VjCgdR+MEUZbNhUZTwawF6aSSZY89ub8yyLlhgWFnFnlBJJUaALcDLYVL7MgqYyIgkl4ps56kZDUTeu3u187/SrncPZwjngLMo7s3EgElgtgBfXganlr6ToYFO0TDZNoz9GKuP+Q/qKHcPFcG3xa3o17VYEOKEiNcsCji3wmPLz5/HQRFxNVwu8aA+x4bKL2uL2PhRtuLsEbQmLy3/AIaAAW/3HOuXy019KBjEWbT8TKp8zwr6U2DspMNBHCgsFAv4nmT4k0nk5OEaXbAizjWwAGgA0t06U9aaBTxXnoDOpRXAU4VVMBQbySHNGLad4k/ID96qZ4b6hipAtccxx4VcbYnBkyflAPqb1BmIsx5AE/SurD1sjN7BjEY+QcHZugNracbiou31WZFaJsvA2/mFr28P615xy+88h9688AA8slhZV7q+fOr+wrqzQoxdVbqAfpQZjW9/J5mibZe0UaMIxCugsQTy5EeFDzx3kkI4Zj96C7Js88E9mA53H3qF2krmikPQD71aYfDHOvmKidpCZcPIeF1j+rWqU38kWw9mQwNZgehH3rQcOtmC9Kz/AA/xr+ofetZGDLKrkgdbDjzp8zosgZ3mntKNeAHzPKiTYG8qRrCX1VHPtWC5iEKkA8LgBuNutZ5trHB8RI34QbL48q9sLjXQDIxQniVNtOlB47jTCXO+W3Bi5Q6m6K0gS4schK2v6g0PDC5I45WPdkZtOmVrGmmQA9a0Xs+3VSaOJsR3kaMlI+Xxd6/zFByjhgZ7A/AgGTDLYW9vGbjnr/evonnQRsbs+XD4lJA+aGNi8aEahiCB3uYF6OAK48+RTaoAop1ITSBqkhRBThXA05WFOkZgrtY2xD+OX6Cou1JCIpP017bYv7Z2Cm6kFhydbcR4iq/bM4aCUqb93S1dmLojNbBOOXKJZOmg9B/WrPZ2DMaIDxZQzf8ALX+lDONje0cV/jYX8ri9a5gokKAlRoLC/QaCrPWzT0qA7EQhtbkMOBHGvAbPlvmSRieh50sEt7mrHASm9uVFoRSaK7D7xMCweIK8d7liQAfK1C++29IxCFVZWzZNBfuhLk8epom35F8OSeStb/01l8WEJQtbQmwOnEWvpy40sYJu36OiNVoXY+GMsgUca1TZ+MWPZkrlh7oMludzovqaEd1sCIx7bKbDNduVgL/e1Vm0ca7RmFbESOGt4jn9a0qk6H9FJDGAt241Mha4qZhd2JWDO/djUEljpcD8o51ALWGlPaZhQdTWwbtbQEE2Gga1mijK+bXFY5CCRfwNqOt9s0D4F+kY+cbKahnjyqIUbcKdavNWvqOB1+dOvXmxEOIpFFdenCqIxwQUiiurqoAgbcXuZuanT10IPUVSnZ0bcVtfja4v59aWuquEE+ijh2ahxUdxfLnt6W4/Oiq2lq6uroIy6QB4SMa1Z4OPUca6up30KR+0TCqMIbdD/wDGsu2XCMranj+1dXUsP6s6YdIM9oxBdnRgfjkAbysW+4FUG70I/ibnWyki/iRXV1LDplGe++OPdysZNkFtBpfzqhlgFudJXU8OjD9lwAuo1sWUH/sK0LtawwOGwh1uC4HkVB/aurqll/0iaJp2yXJgiJ4mNCf+oqZeurq8+tinKdBTlrq6mA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8" name="Рисунок 7" descr="скачанные файлы.jpg"/>
          <p:cNvPicPr>
            <a:picLocks noChangeAspect="1"/>
          </p:cNvPicPr>
          <p:nvPr/>
        </p:nvPicPr>
        <p:blipFill>
          <a:blip r:embed="rId2"/>
          <a:stretch>
            <a:fillRect/>
          </a:stretch>
        </p:blipFill>
        <p:spPr>
          <a:xfrm>
            <a:off x="460375" y="980728"/>
            <a:ext cx="3993026" cy="4891457"/>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239</TotalTime>
  <Words>3695</Words>
  <Application>Microsoft Office PowerPoint</Application>
  <PresentationFormat>Экран (4:3)</PresentationFormat>
  <Paragraphs>292</Paragraphs>
  <Slides>44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44</vt:i4>
      </vt:variant>
    </vt:vector>
  </HeadingPairs>
  <TitlesOfParts>
    <vt:vector size="45" baseType="lpstr">
      <vt:lpstr>Яркая</vt:lpstr>
      <vt:lpstr>Роль речевых характеристик в создании образов в комедии А. С. Грибоедова «Горе от ума».</vt:lpstr>
      <vt:lpstr>Определение.</vt:lpstr>
      <vt:lpstr>Слайд 3</vt:lpstr>
      <vt:lpstr>Павел Афанасьевич Фамусов</vt:lpstr>
      <vt:lpstr>Слайд 5</vt:lpstr>
      <vt:lpstr>Слайд 6</vt:lpstr>
      <vt:lpstr>Слайд 7</vt:lpstr>
      <vt:lpstr>Слайд 8</vt:lpstr>
      <vt:lpstr>Слайд 9</vt:lpstr>
      <vt:lpstr>Слайд 10</vt:lpstr>
      <vt:lpstr>Слайд 11</vt:lpstr>
      <vt:lpstr>Молчалин.</vt:lpstr>
      <vt:lpstr> </vt:lpstr>
      <vt:lpstr>Слайд 14</vt:lpstr>
      <vt:lpstr>Скалозуб.</vt:lpstr>
      <vt:lpstr>Слайд 16</vt:lpstr>
      <vt:lpstr>Слайд 17</vt:lpstr>
      <vt:lpstr>Загорецкий.</vt:lpstr>
      <vt:lpstr>Слайд 19</vt:lpstr>
      <vt:lpstr>Слайд 20</vt:lpstr>
      <vt:lpstr>Репетилов.</vt:lpstr>
      <vt:lpstr>Слайд 22</vt:lpstr>
      <vt:lpstr>Слайд 23</vt:lpstr>
      <vt:lpstr>Софья.</vt:lpstr>
      <vt:lpstr>Слайд 25</vt:lpstr>
      <vt:lpstr>Слайд 26</vt:lpstr>
      <vt:lpstr>Слайд 27</vt:lpstr>
      <vt:lpstr>Слайд 28</vt:lpstr>
      <vt:lpstr>Слайд 29</vt:lpstr>
      <vt:lpstr>Слайд 30</vt:lpstr>
      <vt:lpstr>Александр Андреич Чацкий</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Вывод.</vt:lpstr>
      <vt:lpstr>Слайд 43</vt:lpstr>
      <vt:lpstr>Благодарю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Речевые характеристики персонажей комедии А. С. Грибоедова «Горе от ума».</dc:title>
  <dc:creator>Samsung</dc:creator>
  <cp:lastModifiedBy>Центр 1</cp:lastModifiedBy>
  <cp:revision>25</cp:revision>
  <dcterms:created xsi:type="dcterms:W3CDTF">2015-03-30T07:06:34Z</dcterms:created>
  <dcterms:modified xsi:type="dcterms:W3CDTF">2015-04-16T05:40:58Z</dcterms:modified>
</cp:coreProperties>
</file>