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9" r:id="rId2"/>
    <p:sldId id="278" r:id="rId3"/>
    <p:sldId id="274" r:id="rId4"/>
    <p:sldId id="269" r:id="rId5"/>
    <p:sldId id="280" r:id="rId6"/>
    <p:sldId id="281" r:id="rId7"/>
    <p:sldId id="282" r:id="rId8"/>
    <p:sldId id="283" r:id="rId9"/>
    <p:sldId id="284" r:id="rId10"/>
    <p:sldId id="286" r:id="rId11"/>
    <p:sldId id="285" r:id="rId12"/>
    <p:sldId id="261" r:id="rId13"/>
    <p:sldId id="267" r:id="rId14"/>
    <p:sldId id="262" r:id="rId15"/>
    <p:sldId id="265" r:id="rId16"/>
    <p:sldId id="27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wheel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heel/>
    <p:sndAc>
      <p:stSnd>
        <p:snd r:embed="rId13" name="chimes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-sovenka.ru/Razvitie-1-3-goda/Sekretyi-vospitaniya/rebenok-deretsya-chto-delat-274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052737"/>
            <a:ext cx="7117180" cy="24482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«Зачем  Вашему малышу нужна дружба?»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013176"/>
            <a:ext cx="7117180" cy="625624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dirty="0" smtClean="0">
              <a:solidFill>
                <a:srgbClr val="FFC000"/>
              </a:solidFill>
            </a:endParaRPr>
          </a:p>
          <a:p>
            <a:pPr algn="ctr"/>
            <a:endParaRPr lang="ru-RU" dirty="0" smtClean="0">
              <a:solidFill>
                <a:srgbClr val="FFC000"/>
              </a:solidFill>
            </a:endParaRP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Медведева К.М.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96982074_266156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068960"/>
            <a:ext cx="2880320" cy="2160240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92696"/>
            <a:ext cx="4013175" cy="576063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Главная </a:t>
            </a:r>
            <a:r>
              <a:rPr lang="ru-RU" sz="2000" b="1" dirty="0" smtClean="0">
                <a:solidFill>
                  <a:srgbClr val="FF0000"/>
                </a:solidFill>
              </a:rPr>
              <a:t>Ваша цель – научить ребенка развязывать конфликты без применения силы</a:t>
            </a:r>
            <a:r>
              <a:rPr lang="ru-RU" sz="2000" dirty="0" smtClean="0">
                <a:solidFill>
                  <a:srgbClr val="002060"/>
                </a:solidFill>
              </a:rPr>
              <a:t>, поэтому вмешательство взрослых в виде криков и шлепков – также исключены. Агрессия порождает агрессию, и такие методы только укрепят у ребенка неверное убеждение -  «любые ситуации легко можно разрешить силой».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 (37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908720"/>
            <a:ext cx="288032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 (3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429000"/>
            <a:ext cx="28083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52381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dirty="0" smtClean="0">
                <a:solidFill>
                  <a:srgbClr val="002060"/>
                </a:solidFill>
              </a:rPr>
              <a:t>Чтобы </a:t>
            </a:r>
            <a:r>
              <a:rPr lang="ru-RU" sz="2000" dirty="0" smtClean="0">
                <a:solidFill>
                  <a:srgbClr val="002060"/>
                </a:solidFill>
              </a:rPr>
              <a:t>научить ребенка развязывать конфликты без драки – нужно осознавать и привносить в жизнь несколько простых вещей, о которых подробно написано в нашей статье </a:t>
            </a:r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hlinkClick r:id="rId3"/>
              </a:rPr>
              <a:t>Ребенок дерется. Что делать?</a:t>
            </a:r>
            <a:r>
              <a:rPr lang="ru-RU" sz="2000" dirty="0" smtClean="0">
                <a:solidFill>
                  <a:srgbClr val="FF0000"/>
                </a:solidFill>
              </a:rPr>
              <a:t>».</a:t>
            </a:r>
            <a:r>
              <a:rPr lang="ru-RU" sz="2000" dirty="0" smtClean="0">
                <a:solidFill>
                  <a:srgbClr val="002060"/>
                </a:solidFill>
              </a:rPr>
              <a:t> Следуя им,  Вы увидите, что с большинством конфликтных ситуаций малыш неплохо сможет справляться самостоятельно, не </a:t>
            </a:r>
            <a:r>
              <a:rPr lang="ru-RU" sz="2000" dirty="0" smtClean="0">
                <a:solidFill>
                  <a:srgbClr val="002060"/>
                </a:solidFill>
              </a:rPr>
              <a:t>приходя </a:t>
            </a:r>
            <a:r>
              <a:rPr lang="ru-RU" sz="2000" dirty="0" smtClean="0">
                <a:solidFill>
                  <a:srgbClr val="002060"/>
                </a:solidFill>
              </a:rPr>
              <a:t>грани допустимых общепринятых норм. И, конечно же, любое правильно принятое Вашим малышом решение – не должно оставаться без внимания и поощрения. 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 (3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725144"/>
            <a:ext cx="3096344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7281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в детстве друзья выбирались в зависимости от умения играть, то ближе к 10-ти годам для ребенка важным приоритетом является так называемая «тусовка», то есть общие интересы, взгляды, увлечения, личностные характеристики, черты характера друга.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детьми в предподростковом возрасте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0030" y="4077072"/>
            <a:ext cx="4363899" cy="216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6997846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дружить воспитывается с чтения первых народных сказок “Лиса и журавль”, “Лиса и волк”, и т.д. Среди литературных: “Бременские музыканты” братьев Гримм, “Волшебник Изумрудного города” А. Волкова, “Дядя Федор, пес и кот” Э.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Успенского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3068960"/>
            <a:ext cx="4375640" cy="29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6293687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ли маме в дружбу своего ребенка?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Первое, что требуется от мамы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научить и подтолкнуть ребенка к первому шагу, а дальше нужно лишь наблюдать за его поведением, ненавязчиво корректировать, обсуждать его дружбу, помогать в конфликтах. </a:t>
            </a:r>
          </a:p>
        </p:txBody>
      </p:sp>
      <p:pic>
        <p:nvPicPr>
          <p:cNvPr id="6" name="Рисунок 5" descr="i (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852936"/>
            <a:ext cx="525658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94111433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7" y="53433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советы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9024" y="692696"/>
            <a:ext cx="8784976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Чтобы ребенку было где общаться, помимо основных его занятий – садика или школы, подыщите ему еще какие-нибудь спортивные секции, кружки рукоделия (только не сильно нагружайте этим малыша, иначе он просто не выдержит такой нагрузки).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Приглашайте иногда к себе домой друзей ребенка, чтобы они могли пообщаться один на один.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8708" y="4953253"/>
            <a:ext cx="2446583" cy="18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3140968"/>
            <a:ext cx="85689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 своего ребенка сочувствию, состраданию, принятию чужих мыслей и поступков, прощению.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Обсуждайте с ребенком его друзей, но делайте это ненавязчиво, и если ребенок не хочет ничего говорит – не настаивайте.  </a:t>
            </a:r>
          </a:p>
        </p:txBody>
      </p:sp>
    </p:spTree>
    <p:extLst>
      <p:ext uri="{BB962C8B-B14F-4D97-AF65-F5344CB8AC3E}">
        <p14:creationId xmlns="" xmlns:p14="http://schemas.microsoft.com/office/powerpoint/2010/main" val="2118944498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71800" y="3645024"/>
            <a:ext cx="4115375" cy="22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1078" y="116632"/>
            <a:ext cx="856895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насмехайтесь и не игнорируйте проблемы ребенка с друзьями. Пускай для вас они покажутся мелочными, а у ребенка сейчас рушится весь его дружелюбный мир, и восстановить равновесие в его душе — это ваша прямая обязанность.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в кругу вашего общения есть мамочки, не навязывайте своему ребенку дружбу с дитём вашей подруги, потому что они могут быть абсолютно несовместимы ни по характеру, ни по взглядам.  </a:t>
            </a:r>
          </a:p>
        </p:txBody>
      </p:sp>
    </p:spTree>
    <p:extLst>
      <p:ext uri="{BB962C8B-B14F-4D97-AF65-F5344CB8AC3E}">
        <p14:creationId xmlns="" xmlns:p14="http://schemas.microsoft.com/office/powerpoint/2010/main" val="3222010578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776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важно!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возникает конфликт с другом, посоветуйте ему возможные пути выхода из создавшегося положения. Хвалите свое чадо за хорошие, добрые поступки и порицайте, когда он выказывает эгоизм.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3728" y="3068960"/>
            <a:ext cx="4991075" cy="31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3435642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2329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0"/>
            <a:ext cx="7125112" cy="5858799"/>
          </a:xfrm>
        </p:spPr>
        <p:txBody>
          <a:bodyPr/>
          <a:lstStyle/>
          <a:p>
            <a:pPr>
              <a:buNone/>
            </a:pPr>
            <a:r>
              <a:rPr lang="ru-RU" sz="4400" i="1" dirty="0" smtClean="0">
                <a:solidFill>
                  <a:schemeClr val="accent6">
                    <a:lumMod val="75000"/>
                  </a:schemeClr>
                </a:solidFill>
              </a:rPr>
              <a:t>«Настоящую дружбу нельзя проповедовать, ей учатся в действии.»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400" i="1" dirty="0" err="1" smtClean="0">
                <a:solidFill>
                  <a:srgbClr val="0070C0"/>
                </a:solidFill>
              </a:rPr>
              <a:t>Антуан</a:t>
            </a:r>
            <a:r>
              <a:rPr lang="ru-RU" sz="2400" i="1" dirty="0" smtClean="0">
                <a:solidFill>
                  <a:srgbClr val="0070C0"/>
                </a:solidFill>
              </a:rPr>
              <a:t> де Сент-Экзюпери</a:t>
            </a:r>
            <a:endParaRPr lang="ru-RU" sz="2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63_0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437112"/>
            <a:ext cx="4248472" cy="1872208"/>
          </a:xfrm>
          <a:prstGeom prst="rect">
            <a:avLst/>
          </a:prstGeom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990" y="1302152"/>
            <a:ext cx="8355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со сверстниками играет очень важную роль в социальном и интеллектуальном развитии ребенка. С друзьями ребенок учится взаимному доверию и уважению, общению на равных - всему тому, чему родители не могут его научить.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49311" y="3501008"/>
            <a:ext cx="4753824" cy="31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0532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2721218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7704" y="28859624"/>
            <a:ext cx="4351254" cy="175432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Как научить ребенка дружить?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Любая дружба начинается со знакомства. Очень часто с ребенком не хотят дружить, потому что он просто-напросто не умеет знакомиться. Научите ребенка этому искусству, разыграв с помощью его любимых игрушек несколько сцен знакомства в разных ситуациях. Объясните, что очень многое зависит от настроения и выражения лица, поэтому при знакомстве нельзя быть букой и хмуриться. И уж точно не стоит впадать в отчаянье, если в ответ на предложение познакомиться последует отказ, нужно всего лишь повторить попытку немного позже.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Покажите ребенку всю полноту и прелесть дружеских отношений на собственном примере – расскажите о своих друзьях детства, о том, в какие игры вы играли, как проводили время вместе, какие общие секреты у вас были, как вы ссорились и мирились. Поговорите с ним о том, что такое дружба, чем она ценна для детей и взрослых.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Возможно, причина того, что с ребенком никто не дружит, сокрыта в том, что он очень ревностно относится к своим игрушкам и ни с кем не делится. Обговорите это с малышом, объясните ему, что не обязательно брать на прогулку самые-самые любимые игрушки, ну а те, которые взял нужно давать для игры другим детям. Предложите ребенку угостить других малышей конфетами, яблоками или печеньем.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Организуйте для местной детворы какое-то общее занятие – игру в футбол, запуск воздушного змея, поход в театр, кино или зоопарк. Дети получат массу приятных эмоций и у них появятся темы для совместного обсуждения.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 говорите «нет» если малыш хочет кого-то из друзей пригласить в гости. Пусть среди множества игрушек обязательно будут те, в которые весело и интересно играть с друзьями.   </a:t>
            </a:r>
            <a:r>
              <a:rPr kumimoji="0" lang="ru-RU" altLang="ru-RU" sz="1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е ленитесь присоединиться к детским играм, но не стоит при этом занимать руководящую позицию.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Время от времени спрашивайте у ребенка, как обстоят дела у его друзей. В разговоре почаще хвалите детей, которых ваш малыш выбрал в качестве друзей, пусть он чувствует вашу поддержку и одобрение.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Оставьте право выбора друзей для ребенка самому ребенку. Не навязывайте более подходящих на ваш взгляд кандидатов, этим вы только пробудите у ребенка желание сделать назло.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Научите ребенка дружить, ведь некоторые друзья детства становятся верными спутниками по нашей жизни и в дальнейшем.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505" y="116632"/>
            <a:ext cx="3486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дружбы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537583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малыш приходит из садика и ничего не рассказывает о своих друзьях по группе, то пора насторожиться – возможно, он чувствует себя там белой вороной или просто не сумел ни с кем подружиться. Такие моменты нужно обговаривать с малышом, чтобы он понял, как себя нужно вести.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6296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со сверстниками играет очень важную роль в социальном и интеллектуальном развитии ребенка. С друзьями ребенок учится взаимному доверию и уважению, общению на равных - всему тому, чему родители не могут его научить.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573570"/>
            <a:ext cx="3030976" cy="21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8058220"/>
      </p:ext>
    </p:extLst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123080" cy="92447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Дружба детей в возрасте до 2-ух лет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9442" y="1340768"/>
            <a:ext cx="3471277" cy="4608511"/>
          </a:xfrm>
        </p:spPr>
        <p:txBody>
          <a:bodyPr>
            <a:normAutofit/>
          </a:bodyPr>
          <a:lstStyle/>
          <a:p>
            <a:r>
              <a:rPr lang="ru-RU" dirty="0" smtClean="0"/>
              <a:t>Вы волнуетесь, почему Ваш </a:t>
            </a:r>
            <a:r>
              <a:rPr lang="ru-RU" b="1" dirty="0" smtClean="0">
                <a:solidFill>
                  <a:srgbClr val="002060"/>
                </a:solidFill>
              </a:rPr>
              <a:t>малыш не стремится к контакту со сверстниками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/>
              <a:t>когда Вы находитесь на детской площадке или в кружке раннего развития… Спешу Вас успокоить: до полноценных социальных контактов с другими детьми,  а уж тем более</a:t>
            </a:r>
            <a:r>
              <a:rPr lang="ru-RU" dirty="0" smtClean="0">
                <a:solidFill>
                  <a:srgbClr val="FFFF00"/>
                </a:solidFill>
              </a:rPr>
              <a:t>, до дружбы ребенок еще просто не созрел!</a:t>
            </a:r>
          </a:p>
          <a:p>
            <a:endParaRPr lang="ru-RU" dirty="0"/>
          </a:p>
        </p:txBody>
      </p:sp>
      <p:pic>
        <p:nvPicPr>
          <p:cNvPr id="5" name="Содержимое 4" descr="i (3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340768"/>
            <a:ext cx="3528391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9442" y="476672"/>
            <a:ext cx="3471277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Дети </a:t>
            </a:r>
            <a:r>
              <a:rPr lang="ru-RU" dirty="0" smtClean="0">
                <a:solidFill>
                  <a:srgbClr val="002060"/>
                </a:solidFill>
              </a:rPr>
              <a:t>в таком нежном возрасте бессознательно эгоцентричны. Ваш малыш на самом деле ощущает себя центром всей Вселенной, и ему сложно признавать, что кроме него существуют и другие «миры»! 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Отсюда планомерно могут вырисовываться различные конфликтные ситуации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 (3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67240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Дружба детей в возрасте с 2-ух до 3-ех 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9442" y="1412776"/>
            <a:ext cx="3471277" cy="5445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Примерно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с 2-ух до 3-ех, а то и до 4-ех лет, к малышу плавно приходит желание взаимодействовать с такими же, как он, маленькими человечками!</a:t>
            </a:r>
            <a:r>
              <a:rPr lang="ru-RU" dirty="0" smtClean="0">
                <a:solidFill>
                  <a:srgbClr val="002060"/>
                </a:solidFill>
              </a:rPr>
              <a:t> Он осознает, что можно играть не просто «рядом» - но и «вместе» со сверстниками. Кроха словно вылупляется из скорлупы своего детского эгоцентризма.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463_05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2488" y="1988840"/>
            <a:ext cx="3470275" cy="4104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836713"/>
            <a:ext cx="7125112" cy="502208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Правда, он еще не может наверняка предугадать, какую реакцию вызовут у «друзей» те или иные его действия. Малыши только учатся учитывать интересы друг друга, учатся делиться, уступать, сочувствовать… Поэтому, на данном этапе, родительский совет, а подчас и прямое вмешательство будет вполне уместно. Особенно, если разгорается конфликт!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523811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Будьте </a:t>
            </a:r>
            <a:r>
              <a:rPr lang="ru-RU" sz="2000" dirty="0" smtClean="0">
                <a:solidFill>
                  <a:srgbClr val="002060"/>
                </a:solidFill>
              </a:rPr>
              <a:t>готовы к тому, что</a:t>
            </a:r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в большинстве своем, детские игры не обходятся без конфликтов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smtClean="0">
                <a:solidFill>
                  <a:srgbClr val="002060"/>
                </a:solidFill>
              </a:rPr>
              <a:t>Проявите терпение - сразу вмешиваться в ход событий не стоит. Возможно, Ваш малыш сам найдет выход из ситуации. Если этого не произошло, и дело дошло до «рукоприкладства», постарайтесь, не впадая в подробности («А кто первый начал?»), спокойно и с участием донести до обидчика последствия его поступка  – тот случившийся уже факт, </a:t>
            </a:r>
            <a:r>
              <a:rPr lang="ru-RU" sz="2000" b="1" dirty="0" smtClean="0">
                <a:solidFill>
                  <a:srgbClr val="FF0000"/>
                </a:solidFill>
              </a:rPr>
              <a:t>что другому ребенку сейчас неприятно и больно.</a:t>
            </a:r>
            <a:r>
              <a:rPr lang="ru-RU" sz="2000" dirty="0" smtClean="0">
                <a:solidFill>
                  <a:srgbClr val="002060"/>
                </a:solidFill>
              </a:rPr>
              <a:t> В раннем возрасте дети еще не понимают, что,  из-за их действий кому-то может быть больно и обидно. Выяснить причину конфликта все-таки необходимо - потом, когда страсти улягутся.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236</TotalTime>
  <Words>1095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 Презентация  «Зачем  Вашему малышу нужна дружба?» </vt:lpstr>
      <vt:lpstr>Слайд 2</vt:lpstr>
      <vt:lpstr>Слайд 3</vt:lpstr>
      <vt:lpstr>Слайд 4</vt:lpstr>
      <vt:lpstr>Дружба детей в возрасте до 2-ух лет </vt:lpstr>
      <vt:lpstr>Слайд 6</vt:lpstr>
      <vt:lpstr>Дружба детей в возрасте с 2-ух до 3-ех лет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Asus</cp:lastModifiedBy>
  <cp:revision>106</cp:revision>
  <dcterms:created xsi:type="dcterms:W3CDTF">2014-02-08T18:41:33Z</dcterms:created>
  <dcterms:modified xsi:type="dcterms:W3CDTF">2014-03-26T15:32:04Z</dcterms:modified>
</cp:coreProperties>
</file>