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112F01-7C1C-450C-8376-619887D793DE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745D5D-99D3-429B-A9E8-F7A38FD3839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855"/>
            <a:ext cx="7776864" cy="414908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400" b="1" dirty="0" smtClean="0">
                <a:solidFill>
                  <a:schemeClr val="bg2">
                    <a:lumMod val="50000"/>
                  </a:schemeClr>
                </a:solidFill>
              </a:rPr>
              <a:t>Содержание работы воспитателей в группах по УМК: организация игровых диалогов, контроль за усвоением лексического материала</a:t>
            </a:r>
            <a:r>
              <a:rPr lang="ru-RU" altLang="ru-RU" sz="3200" b="1" i="1" dirty="0">
                <a:solidFill>
                  <a:srgbClr val="000000"/>
                </a:solidFill>
              </a:rPr>
              <a:t/>
            </a:r>
            <a:br>
              <a:rPr lang="ru-RU" altLang="ru-RU" sz="3200" b="1" i="1" dirty="0">
                <a:solidFill>
                  <a:srgbClr val="000000"/>
                </a:solidFill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4005064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Подготовила: </a:t>
            </a:r>
          </a:p>
          <a:p>
            <a:pPr algn="r"/>
            <a:r>
              <a:rPr lang="ru-RU" dirty="0" smtClean="0"/>
              <a:t>воспитатель (по обучению детей </a:t>
            </a:r>
          </a:p>
          <a:p>
            <a:pPr algn="r"/>
            <a:r>
              <a:rPr lang="ru-RU" dirty="0" smtClean="0"/>
              <a:t>татарскому языку) </a:t>
            </a:r>
          </a:p>
          <a:p>
            <a:pPr algn="r"/>
            <a:r>
              <a:rPr lang="ru-RU" dirty="0" err="1" smtClean="0"/>
              <a:t>Маннапова</a:t>
            </a:r>
            <a:r>
              <a:rPr lang="ru-RU" dirty="0" smtClean="0"/>
              <a:t> Г.И.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УМК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(учебно-методические комплекты</a:t>
            </a:r>
            <a:br>
              <a:rPr lang="ru-RU" sz="2800" dirty="0" smtClean="0"/>
            </a:br>
            <a:r>
              <a:rPr lang="ru-RU" sz="2800" dirty="0" smtClean="0"/>
              <a:t> по обучению детей государственным языкам РТ)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2000240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</a:rPr>
              <a:t>Методические пособия для воспитателей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2928934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</a:rPr>
              <a:t>Аудио-видео материалы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9290" y="2857496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>
                <a:solidFill>
                  <a:schemeClr val="bg2">
                    <a:lumMod val="50000"/>
                  </a:schemeClr>
                </a:solidFill>
              </a:rPr>
              <a:t>Н</a:t>
            </a:r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</a:rPr>
              <a:t>аглядно - демонстрационный материал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40" y="5000636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</a:rPr>
              <a:t>Тетради для индивидуальной работы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19616336">
            <a:off x="2819609" y="2349808"/>
            <a:ext cx="871001" cy="3815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 rot="19616336">
            <a:off x="6247137" y="4107530"/>
            <a:ext cx="871001" cy="3815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 rot="2191041">
            <a:off x="6314534" y="2364815"/>
            <a:ext cx="871001" cy="3815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 rot="2593222">
            <a:off x="2451131" y="4107530"/>
            <a:ext cx="871001" cy="3815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Основная задача обучения детей татарскому языку: формирование и развитие у детей первоначальных умений и навыков владения татарской речью в устной форме.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900" dirty="0" smtClean="0"/>
              <a:t>Ребёнок должен знать:</a:t>
            </a:r>
            <a:br>
              <a:rPr lang="ru-RU" sz="2900" dirty="0" smtClean="0"/>
            </a:br>
            <a:r>
              <a:rPr lang="ru-RU" sz="2900" dirty="0" smtClean="0"/>
              <a:t>В средней группе – 62 слова</a:t>
            </a:r>
            <a:br>
              <a:rPr lang="ru-RU" sz="2900" dirty="0" smtClean="0"/>
            </a:br>
            <a:r>
              <a:rPr lang="ru-RU" sz="2900" dirty="0" smtClean="0"/>
              <a:t>В старшей группе – 107 слов</a:t>
            </a:r>
            <a:br>
              <a:rPr lang="ru-RU" sz="2900" dirty="0" smtClean="0"/>
            </a:br>
            <a:r>
              <a:rPr lang="ru-RU" sz="2900" dirty="0" smtClean="0"/>
              <a:t>В подготовительной группе – 167 слов</a:t>
            </a:r>
            <a:br>
              <a:rPr lang="ru-RU" sz="2900" dirty="0" smtClean="0"/>
            </a:br>
            <a:r>
              <a:rPr lang="ru-RU" sz="2900" dirty="0" smtClean="0"/>
              <a:t>Дети должны вести диалог используя  </a:t>
            </a:r>
            <a:br>
              <a:rPr lang="ru-RU" sz="2900" dirty="0" smtClean="0"/>
            </a:br>
            <a:r>
              <a:rPr lang="ru-RU" sz="2900" dirty="0" smtClean="0"/>
              <a:t>словарный запас своего возраста</a:t>
            </a:r>
          </a:p>
          <a:p>
            <a:pPr algn="ctr">
              <a:buNone/>
            </a:pPr>
            <a:r>
              <a:rPr lang="ru-RU" sz="2900" dirty="0" smtClean="0"/>
              <a:t>УМК по обучению детей татарскому языку </a:t>
            </a:r>
            <a:r>
              <a:rPr lang="ru-RU" sz="2900" b="1" dirty="0" smtClean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sz="2900" b="1" dirty="0" err="1" smtClean="0">
                <a:solidFill>
                  <a:schemeClr val="bg2">
                    <a:lumMod val="50000"/>
                  </a:schemeClr>
                </a:solidFill>
              </a:rPr>
              <a:t>Туган</a:t>
            </a:r>
            <a:r>
              <a:rPr lang="ru-RU" sz="29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bg2">
                    <a:lumMod val="50000"/>
                  </a:schemeClr>
                </a:solidFill>
              </a:rPr>
              <a:t>телдә сөйләшәбез</a:t>
            </a:r>
            <a:r>
              <a:rPr lang="ru-RU" sz="2900" b="1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  <a:r>
              <a:rPr lang="ru-RU" sz="2900" b="1" dirty="0" smtClean="0"/>
              <a:t> </a:t>
            </a:r>
            <a:r>
              <a:rPr lang="ru-RU" sz="2900" dirty="0" smtClean="0"/>
              <a:t>во всех возрастных группах:</a:t>
            </a:r>
          </a:p>
          <a:p>
            <a:endParaRPr lang="ru-RU" sz="2900" dirty="0" smtClean="0"/>
          </a:p>
          <a:p>
            <a:r>
              <a:rPr lang="ru-RU" sz="2900" dirty="0" smtClean="0"/>
              <a:t>Методическое пособие 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«Минем </a:t>
            </a:r>
            <a:r>
              <a:rPr lang="ru-RU" sz="2900" dirty="0" err="1" smtClean="0">
                <a:solidFill>
                  <a:schemeClr val="bg2">
                    <a:lumMod val="50000"/>
                  </a:schemeClr>
                </a:solidFill>
              </a:rPr>
              <a:t>өем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» («Мой дом») </a:t>
            </a:r>
            <a:r>
              <a:rPr lang="ru-RU" sz="2900" dirty="0" smtClean="0"/>
              <a:t>для детей средних групп </a:t>
            </a:r>
          </a:p>
          <a:p>
            <a:r>
              <a:rPr lang="ru-RU" sz="2900" dirty="0" smtClean="0"/>
              <a:t>Методическое пособие 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sz="2900" dirty="0" err="1" smtClean="0">
                <a:solidFill>
                  <a:schemeClr val="bg2">
                    <a:lumMod val="50000"/>
                  </a:schemeClr>
                </a:solidFill>
              </a:rPr>
              <a:t>Уйный-уйный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bg2">
                    <a:lumMod val="50000"/>
                  </a:schemeClr>
                </a:solidFill>
              </a:rPr>
              <a:t>үсәбез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» («Учимся играя»)</a:t>
            </a:r>
            <a:r>
              <a:rPr lang="ru-RU" sz="2900" dirty="0" smtClean="0"/>
              <a:t> для детей старших групп </a:t>
            </a:r>
          </a:p>
          <a:p>
            <a:r>
              <a:rPr lang="ru-RU" sz="2900" dirty="0" smtClean="0"/>
              <a:t>Методическое пособие 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sz="2900" dirty="0" err="1" smtClean="0">
                <a:solidFill>
                  <a:schemeClr val="bg2">
                    <a:lumMod val="50000"/>
                  </a:schemeClr>
                </a:solidFill>
              </a:rPr>
              <a:t>Мәктәпкә илтә юллар</a:t>
            </a:r>
            <a:r>
              <a:rPr lang="ru-RU" sz="2900" dirty="0" smtClean="0">
                <a:solidFill>
                  <a:schemeClr val="bg2">
                    <a:lumMod val="50000"/>
                  </a:schemeClr>
                </a:solidFill>
              </a:rPr>
              <a:t> » («В школу ведут дороги») </a:t>
            </a:r>
            <a:r>
              <a:rPr lang="ru-RU" sz="2900" dirty="0" smtClean="0"/>
              <a:t>для детей подготовительных групп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2643174" y="2643182"/>
            <a:ext cx="4714908" cy="1104900"/>
          </a:xfrm>
          <a:prstGeom prst="rect">
            <a:avLst/>
          </a:prstGeom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algn="ctr">
              <a:buNone/>
              <a:defRPr/>
            </a:pPr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  <a:cs typeface="Arial" charset="0"/>
              </a:rPr>
              <a:t>Система обучения детей татарскому языку с использованием УМК</a:t>
            </a:r>
          </a:p>
        </p:txBody>
      </p:sp>
      <p:sp>
        <p:nvSpPr>
          <p:cNvPr id="5" name="Овал 4"/>
          <p:cNvSpPr/>
          <p:nvPr/>
        </p:nvSpPr>
        <p:spPr>
          <a:xfrm>
            <a:off x="1500166" y="357166"/>
            <a:ext cx="2670169" cy="10953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</a:rPr>
              <a:t>едагоги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86512" y="428604"/>
            <a:ext cx="2643206" cy="10715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Д</a:t>
            </a:r>
            <a:r>
              <a:rPr lang="ru-RU" sz="2400" b="1" dirty="0" smtClean="0">
                <a:solidFill>
                  <a:srgbClr val="0070C0"/>
                </a:solidFill>
              </a:rPr>
              <a:t>ети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357290" y="5214950"/>
            <a:ext cx="3000396" cy="110489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Развивающая </a:t>
            </a:r>
            <a:r>
              <a:rPr lang="ru-RU" sz="2400" b="1" dirty="0">
                <a:solidFill>
                  <a:srgbClr val="0070C0"/>
                </a:solidFill>
              </a:rPr>
              <a:t>среда</a:t>
            </a:r>
          </a:p>
        </p:txBody>
      </p:sp>
      <p:sp>
        <p:nvSpPr>
          <p:cNvPr id="8" name="Овал 7"/>
          <p:cNvSpPr/>
          <p:nvPr/>
        </p:nvSpPr>
        <p:spPr>
          <a:xfrm>
            <a:off x="5929322" y="5214950"/>
            <a:ext cx="2787640" cy="10937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Р</a:t>
            </a:r>
            <a:r>
              <a:rPr lang="ru-RU" sz="2400" b="1" dirty="0" smtClean="0">
                <a:solidFill>
                  <a:srgbClr val="0070C0"/>
                </a:solidFill>
              </a:rPr>
              <a:t>одители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1506454">
            <a:off x="2841235" y="4040702"/>
            <a:ext cx="387055" cy="887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0082451">
            <a:off x="6882382" y="3970062"/>
            <a:ext cx="387055" cy="869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3169598">
            <a:off x="6943316" y="1668363"/>
            <a:ext cx="387055" cy="856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9057655">
            <a:off x="2880865" y="1688371"/>
            <a:ext cx="387055" cy="86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9701" y="105273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 smtClean="0">
                <a:solidFill>
                  <a:schemeClr val="accent1"/>
                </a:solidFill>
              </a:rPr>
              <a:t>Языковая развивающая среда</a:t>
            </a:r>
            <a:br>
              <a:rPr lang="ru-RU" altLang="ru-RU" sz="4000" b="1" dirty="0" smtClean="0">
                <a:solidFill>
                  <a:schemeClr val="accent1"/>
                </a:solidFill>
              </a:rPr>
            </a:br>
            <a:r>
              <a:rPr lang="ru-RU" altLang="ru-RU" sz="4000" b="1" dirty="0" smtClean="0">
                <a:solidFill>
                  <a:schemeClr val="accent1"/>
                </a:solidFill>
              </a:rPr>
              <a:t>в группах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2460583">
            <a:off x="2812224" y="3039401"/>
            <a:ext cx="461486" cy="734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451614">
            <a:off x="6615528" y="3062514"/>
            <a:ext cx="461486" cy="734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74953" y="4941168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1"/>
                </a:solidFill>
              </a:rPr>
              <a:t>Языковая среда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9544" y="494116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Предметная среда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1142984"/>
            <a:ext cx="65722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000" b="1" i="1" dirty="0" smtClean="0">
                <a:solidFill>
                  <a:schemeClr val="accent1"/>
                </a:solidFill>
              </a:rPr>
              <a:t>Человек, который не уважает язык другого народа, не может полюбить свой язык.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5357826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solidFill>
                  <a:schemeClr val="accent1"/>
                </a:solidFill>
              </a:rPr>
              <a:t>Спасибо за внимание!</a:t>
            </a:r>
            <a:endParaRPr lang="ru-RU" sz="40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198</TotalTime>
  <Words>111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Содержание работы воспитателей в группах по УМК: организация игровых диалогов, контроль за усвоением лексического материала </vt:lpstr>
      <vt:lpstr>УМК  (учебно-методические комплекты  по обучению детей государственным языкам РТ)</vt:lpstr>
      <vt:lpstr>Основная задача обучения детей татарскому языку: формирование и развитие у детей первоначальных умений и навыков владения татарской речью в устной форме.</vt:lpstr>
      <vt:lpstr>Презентация PowerPoint</vt:lpstr>
      <vt:lpstr>Языковая развивающая среда в группах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работы воспитателей в группах по УМК</dc:title>
  <dc:creator>Пользователь</dc:creator>
  <cp:lastModifiedBy>Пользователь</cp:lastModifiedBy>
  <cp:revision>22</cp:revision>
  <dcterms:created xsi:type="dcterms:W3CDTF">2015-01-08T12:35:56Z</dcterms:created>
  <dcterms:modified xsi:type="dcterms:W3CDTF">2015-04-29T18:59:58Z</dcterms:modified>
</cp:coreProperties>
</file>