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61" r:id="rId5"/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745C0-D531-475C-A784-A8E80641F8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DB56-3079-442A-86DF-8934D6919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60678-28CD-4B79-A906-3C77A88FEA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9D711-7EB7-4818-85BA-9C1C73B8C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C669-292A-47A8-946B-1B4AAB7F6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A4816-6845-4307-98A4-19F245C75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C40F-156C-485F-BEE0-A15FDFE67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99D1D-8A18-48D0-A624-6641A8452B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04D7D-E5A0-4CBE-8B12-7921E27D1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2193-137B-45A9-8ECA-DAB4CD9B2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3E6E-BD4F-449C-9583-0E5FDE5AB4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1572-F71A-4E1C-9430-0B27734EB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A652-A905-46AA-9D38-BC2F66394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9520-6BFE-43A8-A6EC-4DE03BC6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5D14-20D2-4C1A-B2C4-B2C7CCCC1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5F1D-6B41-4923-A78B-9D1DEFD44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8EFD-08EC-4628-8CF7-FFAAFEC8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C7DC-CB93-4696-8FE8-B52E0141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F6D2-E0E0-442A-A4EB-5502B3E4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50878-7FB1-4195-9FDD-F1D7DFE1F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A3FB-F969-4E6D-A02E-2E594C213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261DD-6EF0-4874-9C1F-23F023CB1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39950A-C594-4374-AEE7-E1733ABF5B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8884D9-FE9B-4D7F-8BD4-6179F79B9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audio" Target="../media/audio1.wav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19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audio" Target="file:///E:\&#1079;&#1074;&#1091;&#1082;%20&#1083;%20&#1093;&#1086;&#1095;&#1091;\Zvuk_L_v_slogah\&#1080;1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audio" Target="../media/audio6.wav"/><Relationship Id="rId16" Type="http://schemas.openxmlformats.org/officeDocument/2006/relationships/image" Target="../media/image34.png"/><Relationship Id="rId1" Type="http://schemas.openxmlformats.org/officeDocument/2006/relationships/audio" Target="../media/audio5.wav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99FF"/>
            </a:gs>
            <a:gs pos="100000">
              <a:srgbClr val="FFDE7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/>
          <p:cNvSpPr>
            <a:spLocks noChangeArrowheads="1"/>
          </p:cNvSpPr>
          <p:nvPr/>
        </p:nvSpPr>
        <p:spPr bwMode="auto">
          <a:xfrm>
            <a:off x="609600" y="838200"/>
            <a:ext cx="8001000" cy="5410200"/>
          </a:xfrm>
          <a:prstGeom prst="wedgeRoundRectCallout">
            <a:avLst>
              <a:gd name="adj1" fmla="val 44843"/>
              <a:gd name="adj2" fmla="val -41755"/>
              <a:gd name="adj3" fmla="val 16667"/>
            </a:avLst>
          </a:prstGeom>
          <a:solidFill>
            <a:srgbClr val="379BFF">
              <a:alpha val="83136"/>
            </a:srgbClr>
          </a:solidFill>
          <a:ln w="412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2057400"/>
            <a:ext cx="6013581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  для автоматизации 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звука </a:t>
            </a: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«Л»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038600" y="5486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Учитель-логопед Булахова М. В.</a:t>
            </a:r>
          </a:p>
        </p:txBody>
      </p:sp>
      <p:sp>
        <p:nvSpPr>
          <p:cNvPr id="205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99FF"/>
            </a:gs>
            <a:gs pos="100000">
              <a:srgbClr val="FFDE7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609600" y="838200"/>
            <a:ext cx="8001000" cy="5410200"/>
          </a:xfrm>
          <a:prstGeom prst="wedgeRoundRectCallout">
            <a:avLst>
              <a:gd name="adj1" fmla="val 44843"/>
              <a:gd name="adj2" fmla="val -41755"/>
              <a:gd name="adj3" fmla="val 16667"/>
            </a:avLst>
          </a:prstGeom>
          <a:solidFill>
            <a:srgbClr val="379BFF">
              <a:alpha val="83136"/>
            </a:srgbClr>
          </a:solidFill>
          <a:ln w="4127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143000" y="1143000"/>
            <a:ext cx="66817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Comic Sans MS" pitchFamily="66" charset="0"/>
              </a:rPr>
              <a:t>Цель:</a:t>
            </a:r>
            <a:r>
              <a:rPr lang="ru-RU" sz="2400">
                <a:solidFill>
                  <a:srgbClr val="002060"/>
                </a:solidFill>
                <a:latin typeface="Comic Sans MS" pitchFamily="66" charset="0"/>
              </a:rPr>
              <a:t> автоматизировать  звук «Л» в словах.</a:t>
            </a:r>
          </a:p>
          <a:p>
            <a:endParaRPr lang="ru-RU" sz="24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Comic Sans MS" pitchFamily="66" charset="0"/>
              </a:rPr>
              <a:t>Управление:</a:t>
            </a:r>
            <a:endParaRPr lang="ru-RU" sz="2400">
              <a:solidFill>
                <a:srgbClr val="2DF353"/>
              </a:solidFill>
              <a:latin typeface="Comic Sans MS" pitchFamily="66" charset="0"/>
            </a:endParaRPr>
          </a:p>
          <a:p>
            <a:r>
              <a:rPr lang="ru-RU" b="1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Листать слайды – кнопка </a:t>
            </a:r>
          </a:p>
          <a:p>
            <a:endParaRPr lang="ru-RU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Узнать задание – кнопка</a:t>
            </a:r>
          </a:p>
          <a:p>
            <a:endParaRPr lang="ru-RU" sz="200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Убрать текст задания – щелкнуть по нему </a:t>
            </a:r>
          </a:p>
          <a:p>
            <a:r>
              <a:rPr lang="ru-RU" sz="2000">
                <a:solidFill>
                  <a:srgbClr val="002060"/>
                </a:solidFill>
                <a:latin typeface="Comic Sans MS" pitchFamily="66" charset="0"/>
              </a:rPr>
              <a:t>левой кнопкой мышки.</a:t>
            </a:r>
          </a:p>
        </p:txBody>
      </p:sp>
      <p:sp>
        <p:nvSpPr>
          <p:cNvPr id="307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8200" y="3352800"/>
            <a:ext cx="457200" cy="381000"/>
          </a:xfrm>
          <a:prstGeom prst="actionButtonForwardNex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3962400"/>
            <a:ext cx="457200" cy="457200"/>
          </a:xfrm>
          <a:prstGeom prst="actionButtonDocument">
            <a:avLst/>
          </a:prstGeom>
          <a:solidFill>
            <a:srgbClr val="D5E5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A9CA5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e7c561760cf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676400" y="457200"/>
            <a:ext cx="6172200" cy="2819400"/>
          </a:xfrm>
          <a:prstGeom prst="wedgeEllipseCallout">
            <a:avLst>
              <a:gd name="adj1" fmla="val 52005"/>
              <a:gd name="adj2" fmla="val -44764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2000" b="1"/>
              <a:t>Рассмотри и запомни картинку. </a:t>
            </a:r>
          </a:p>
        </p:txBody>
      </p:sp>
      <p:sp>
        <p:nvSpPr>
          <p:cNvPr id="2253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253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7c561760cf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scan чжж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48000"/>
          </a:blip>
          <a:srcRect/>
          <a:stretch>
            <a:fillRect/>
          </a:stretch>
        </p:blipFill>
        <p:spPr bwMode="auto">
          <a:xfrm rot="1522872">
            <a:off x="-228600" y="4953000"/>
            <a:ext cx="1792288" cy="2047875"/>
          </a:xfrm>
          <a:prstGeom prst="rect">
            <a:avLst/>
          </a:prstGeom>
          <a:noFill/>
        </p:spPr>
      </p:pic>
      <p:pic>
        <p:nvPicPr>
          <p:cNvPr id="6150" name="Picture 6" descr="scan 52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12000"/>
          </a:blip>
          <a:srcRect/>
          <a:stretch>
            <a:fillRect/>
          </a:stretch>
        </p:blipFill>
        <p:spPr bwMode="auto">
          <a:xfrm>
            <a:off x="3276600" y="2209800"/>
            <a:ext cx="1143000" cy="1136650"/>
          </a:xfrm>
          <a:prstGeom prst="rect">
            <a:avLst/>
          </a:prstGeom>
          <a:noFill/>
        </p:spPr>
      </p:pic>
      <p:pic>
        <p:nvPicPr>
          <p:cNvPr id="6152" name="Picture 8" descr="scan 324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36000"/>
          </a:blip>
          <a:srcRect/>
          <a:stretch>
            <a:fillRect/>
          </a:stretch>
        </p:blipFill>
        <p:spPr bwMode="auto">
          <a:xfrm>
            <a:off x="1981200" y="4038600"/>
            <a:ext cx="630238" cy="646113"/>
          </a:xfrm>
          <a:prstGeom prst="rect">
            <a:avLst/>
          </a:prstGeom>
          <a:noFill/>
        </p:spPr>
      </p:pic>
      <p:pic>
        <p:nvPicPr>
          <p:cNvPr id="6153" name="Picture 9" descr="globus"/>
          <p:cNvPicPr>
            <a:picLocks noChangeAspect="1" noChangeArrowheads="1"/>
          </p:cNvPicPr>
          <p:nvPr/>
        </p:nvPicPr>
        <p:blipFill>
          <a:blip r:embed="rId10" cstate="screen">
            <a:lum bright="-24000" contrast="-6000"/>
          </a:blip>
          <a:srcRect/>
          <a:stretch>
            <a:fillRect/>
          </a:stretch>
        </p:blipFill>
        <p:spPr bwMode="auto">
          <a:xfrm>
            <a:off x="2057400" y="2209800"/>
            <a:ext cx="795338" cy="1047750"/>
          </a:xfrm>
          <a:prstGeom prst="rect">
            <a:avLst/>
          </a:prstGeom>
          <a:noFill/>
        </p:spPr>
      </p:pic>
      <p:pic>
        <p:nvPicPr>
          <p:cNvPr id="6154" name="Picture 10" descr="scan 219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648200" y="4724400"/>
            <a:ext cx="1219200" cy="1025525"/>
          </a:xfrm>
          <a:prstGeom prst="rect">
            <a:avLst/>
          </a:prstGeom>
          <a:noFill/>
        </p:spPr>
      </p:pic>
      <p:pic>
        <p:nvPicPr>
          <p:cNvPr id="6155" name="Picture 11" descr="scan 222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42000"/>
          </a:blip>
          <a:srcRect/>
          <a:stretch>
            <a:fillRect/>
          </a:stretch>
        </p:blipFill>
        <p:spPr bwMode="auto">
          <a:xfrm>
            <a:off x="381000" y="2971800"/>
            <a:ext cx="895350" cy="1017588"/>
          </a:xfrm>
          <a:prstGeom prst="rect">
            <a:avLst/>
          </a:prstGeom>
          <a:noFill/>
        </p:spPr>
      </p:pic>
      <p:pic>
        <p:nvPicPr>
          <p:cNvPr id="6156" name="Picture 12" descr="scan 427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6477000" y="6019800"/>
            <a:ext cx="762000" cy="587375"/>
          </a:xfrm>
          <a:prstGeom prst="rect">
            <a:avLst/>
          </a:prstGeom>
          <a:noFill/>
        </p:spPr>
      </p:pic>
      <p:pic>
        <p:nvPicPr>
          <p:cNvPr id="6157" name="Picture 13" descr="6"/>
          <p:cNvPicPr>
            <a:picLocks noChangeAspect="1" noChangeArrowheads="1"/>
          </p:cNvPicPr>
          <p:nvPr/>
        </p:nvPicPr>
        <p:blipFill>
          <a:blip r:embed="rId14" cstate="screen">
            <a:lum bright="-18000" contrast="-36000"/>
          </a:blip>
          <a:srcRect/>
          <a:stretch>
            <a:fillRect/>
          </a:stretch>
        </p:blipFill>
        <p:spPr bwMode="auto">
          <a:xfrm rot="-490844">
            <a:off x="7315200" y="5181600"/>
            <a:ext cx="762000" cy="554038"/>
          </a:xfrm>
          <a:prstGeom prst="rect">
            <a:avLst/>
          </a:prstGeom>
          <a:noFill/>
        </p:spPr>
      </p:pic>
      <p:pic>
        <p:nvPicPr>
          <p:cNvPr id="6158" name="Picture 14" descr="scan пс8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24000"/>
          </a:blip>
          <a:srcRect/>
          <a:stretch>
            <a:fillRect/>
          </a:stretch>
        </p:blipFill>
        <p:spPr bwMode="auto">
          <a:xfrm>
            <a:off x="1981200" y="1295400"/>
            <a:ext cx="727075" cy="847725"/>
          </a:xfrm>
          <a:prstGeom prst="rect">
            <a:avLst/>
          </a:prstGeom>
          <a:noFill/>
        </p:spPr>
      </p:pic>
      <p:pic>
        <p:nvPicPr>
          <p:cNvPr id="6160" name="Picture 16" descr="scan 530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12000"/>
          </a:blip>
          <a:srcRect/>
          <a:stretch>
            <a:fillRect/>
          </a:stretch>
        </p:blipFill>
        <p:spPr bwMode="auto">
          <a:xfrm>
            <a:off x="5562600" y="2057400"/>
            <a:ext cx="417513" cy="504825"/>
          </a:xfrm>
          <a:prstGeom prst="rect">
            <a:avLst/>
          </a:prstGeom>
          <a:noFill/>
        </p:spPr>
      </p:pic>
      <p:pic>
        <p:nvPicPr>
          <p:cNvPr id="6161" name="Picture 17" descr="scan 428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1905000" y="5105400"/>
            <a:ext cx="457200" cy="444500"/>
          </a:xfrm>
          <a:prstGeom prst="rect">
            <a:avLst/>
          </a:prstGeom>
          <a:noFill/>
        </p:spPr>
      </p:pic>
      <p:pic>
        <p:nvPicPr>
          <p:cNvPr id="6163" name="Picture 19" descr="scanы тжэ1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30000"/>
          </a:blip>
          <a:srcRect/>
          <a:stretch>
            <a:fillRect/>
          </a:stretch>
        </p:blipFill>
        <p:spPr bwMode="auto">
          <a:xfrm rot="467660">
            <a:off x="457200" y="381000"/>
            <a:ext cx="911225" cy="841375"/>
          </a:xfrm>
          <a:prstGeom prst="rect">
            <a:avLst/>
          </a:prstGeom>
          <a:noFill/>
        </p:spPr>
      </p:pic>
      <p:pic>
        <p:nvPicPr>
          <p:cNvPr id="6164" name="Picture 20" descr="scan в22"/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-24000"/>
          </a:blip>
          <a:srcRect/>
          <a:stretch>
            <a:fillRect/>
          </a:stretch>
        </p:blipFill>
        <p:spPr bwMode="auto">
          <a:xfrm>
            <a:off x="4724400" y="3657600"/>
            <a:ext cx="609600" cy="466725"/>
          </a:xfrm>
          <a:prstGeom prst="rect">
            <a:avLst/>
          </a:prstGeom>
          <a:noFill/>
        </p:spPr>
      </p:pic>
      <p:pic>
        <p:nvPicPr>
          <p:cNvPr id="6168" name="Picture 24" descr="scan 426"/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4000"/>
          </a:blip>
          <a:srcRect/>
          <a:stretch>
            <a:fillRect/>
          </a:stretch>
        </p:blipFill>
        <p:spPr bwMode="auto">
          <a:xfrm>
            <a:off x="8310563" y="4800600"/>
            <a:ext cx="833437" cy="1239838"/>
          </a:xfrm>
          <a:prstGeom prst="rect">
            <a:avLst/>
          </a:prstGeom>
          <a:noFill/>
        </p:spPr>
      </p:pic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1828800" y="3962400"/>
            <a:ext cx="9144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8763000" y="533400"/>
            <a:ext cx="381000" cy="381000"/>
          </a:xfrm>
          <a:prstGeom prst="ellipse">
            <a:avLst/>
          </a:prstGeom>
          <a:solidFill>
            <a:srgbClr val="8A3800"/>
          </a:solidFill>
          <a:ln w="9525">
            <a:solidFill>
              <a:srgbClr val="FFB9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304800" y="2971800"/>
            <a:ext cx="10668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381000" y="304800"/>
            <a:ext cx="10668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1828800" y="1219200"/>
            <a:ext cx="914400" cy="914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5410200" y="19050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477000" y="59436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7391400" y="51054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724400" y="35052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4648200" y="4495800"/>
            <a:ext cx="1371600" cy="12192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 rot="941980">
            <a:off x="8382000" y="4876800"/>
            <a:ext cx="762000" cy="12192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1905000" y="4953000"/>
            <a:ext cx="762000" cy="762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828800" y="2209800"/>
            <a:ext cx="1143000" cy="1143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200400" y="2057400"/>
            <a:ext cx="1143000" cy="11430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 rot="-249738">
            <a:off x="0" y="4800600"/>
            <a:ext cx="1447800" cy="2057400"/>
          </a:xfrm>
          <a:prstGeom prst="ellipse">
            <a:avLst/>
          </a:prstGeom>
          <a:solidFill>
            <a:srgbClr val="FFB9DC">
              <a:alpha val="56000"/>
            </a:srgbClr>
          </a:solidFill>
          <a:ln w="222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6324600" y="228600"/>
            <a:ext cx="2819400" cy="4419600"/>
          </a:xfrm>
          <a:prstGeom prst="wedgeEllipseCallout">
            <a:avLst>
              <a:gd name="adj1" fmla="val 26801"/>
              <a:gd name="adj2" fmla="val -40157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ru-RU" sz="1600" dirty="0"/>
              <a:t>Что нового появилось </a:t>
            </a:r>
            <a:r>
              <a:rPr lang="ru-RU" sz="1600" dirty="0" smtClean="0"/>
              <a:t>в комнате</a:t>
            </a:r>
            <a:r>
              <a:rPr lang="ru-RU" sz="1600" dirty="0"/>
              <a:t>?</a:t>
            </a:r>
          </a:p>
          <a:p>
            <a:pPr algn="ctr"/>
            <a:r>
              <a:rPr lang="ru-RU" sz="1600" dirty="0" smtClean="0"/>
              <a:t>Называй и щелкай </a:t>
            </a:r>
            <a:r>
              <a:rPr lang="ru-RU" sz="1600" dirty="0"/>
              <a:t>по </a:t>
            </a:r>
            <a:r>
              <a:rPr lang="ru-RU" sz="1600" dirty="0" smtClean="0"/>
              <a:t>картинкам.</a:t>
            </a:r>
          </a:p>
          <a:p>
            <a:pPr algn="ctr"/>
            <a:r>
              <a:rPr lang="ru-RU" sz="1600" dirty="0" smtClean="0"/>
              <a:t>Четко произноси звук «Л».</a:t>
            </a:r>
            <a:endParaRPr lang="ru-RU" sz="1600" dirty="0"/>
          </a:p>
          <a:p>
            <a:pPr algn="ctr"/>
            <a:r>
              <a:rPr lang="ru-RU" sz="1600" dirty="0"/>
              <a:t>После выполнения задания для проверки щелкните по круглой кнопке в верхнем правом углу слайда.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618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6188" name="AutoShape 4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fade thruBlk="1"/>
    <p:sndAc>
      <p:stSnd>
        <p:snd r:embed="rId2" name="15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6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6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6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6"/>
                  </p:tgtEl>
                </p:cond>
              </p:nextCondLst>
            </p:seq>
          </p:childTnLst>
        </p:cTn>
      </p:par>
    </p:tnLst>
    <p:bldLst>
      <p:bldP spid="6170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  <p:bldP spid="6179" grpId="0" animBg="1"/>
      <p:bldP spid="6180" grpId="0" animBg="1"/>
      <p:bldP spid="6181" grpId="0" animBg="1"/>
      <p:bldP spid="6182" grpId="0" animBg="1"/>
      <p:bldP spid="6184" grpId="0" animBg="1"/>
      <p:bldP spid="6185" grpId="0" animBg="1"/>
      <p:bldP spid="6186" grpId="0" animBg="1"/>
      <p:bldP spid="618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638800" y="304800"/>
            <a:ext cx="3200400" cy="2133600"/>
          </a:xfrm>
          <a:prstGeom prst="ellipse">
            <a:avLst/>
          </a:prstGeom>
          <a:gradFill rotWithShape="1">
            <a:gsLst>
              <a:gs pos="0">
                <a:srgbClr val="ECD9FF"/>
              </a:gs>
              <a:gs pos="100000">
                <a:srgbClr val="CCECFF"/>
              </a:gs>
            </a:gsLst>
            <a:lin ang="18900000" scaled="1"/>
          </a:gradFill>
          <a:ln w="44450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7772400" y="64008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5" descr="scan 32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30000"/>
          </a:blip>
          <a:srcRect/>
          <a:stretch>
            <a:fillRect/>
          </a:stretch>
        </p:blipFill>
        <p:spPr bwMode="auto">
          <a:xfrm>
            <a:off x="3657600" y="4800600"/>
            <a:ext cx="2087563" cy="1479550"/>
          </a:xfrm>
          <a:prstGeom prst="rect">
            <a:avLst/>
          </a:prstGeom>
          <a:noFill/>
        </p:spPr>
      </p:pic>
      <p:pic>
        <p:nvPicPr>
          <p:cNvPr id="23561" name="Picture 9" descr="scan 327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172200" y="609600"/>
            <a:ext cx="2087563" cy="1479550"/>
          </a:xfrm>
          <a:prstGeom prst="rect">
            <a:avLst/>
          </a:prstGeom>
          <a:noFill/>
        </p:spPr>
      </p:pic>
      <p:pic>
        <p:nvPicPr>
          <p:cNvPr id="23563" name="Picture 11" descr="scan 530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9204">
            <a:off x="6644481" y="823119"/>
            <a:ext cx="884238" cy="1066800"/>
          </a:xfrm>
          <a:prstGeom prst="rect">
            <a:avLst/>
          </a:prstGeom>
          <a:noFill/>
        </p:spPr>
      </p:pic>
      <p:pic>
        <p:nvPicPr>
          <p:cNvPr id="23565" name="Picture 13" descr="scan щ20"/>
          <p:cNvPicPr>
            <a:picLocks noChangeAspect="1" noChangeArrowheads="1"/>
          </p:cNvPicPr>
          <p:nvPr/>
        </p:nvPicPr>
        <p:blipFill>
          <a:blip r:embed="rId6" cstate="screen">
            <a:lum bright="-6000" contrast="6000"/>
          </a:blip>
          <a:srcRect/>
          <a:stretch>
            <a:fillRect/>
          </a:stretch>
        </p:blipFill>
        <p:spPr bwMode="auto">
          <a:xfrm rot="7686112">
            <a:off x="6617494" y="621506"/>
            <a:ext cx="1044575" cy="1477963"/>
          </a:xfrm>
          <a:prstGeom prst="rect">
            <a:avLst/>
          </a:prstGeom>
          <a:noFill/>
        </p:spPr>
      </p:pic>
      <p:pic>
        <p:nvPicPr>
          <p:cNvPr id="23569" name="Picture 17" descr="scanъ 3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34432">
            <a:off x="6477000" y="457200"/>
            <a:ext cx="1681163" cy="1992313"/>
          </a:xfrm>
          <a:prstGeom prst="rect">
            <a:avLst/>
          </a:prstGeom>
          <a:noFill/>
        </p:spPr>
      </p:pic>
      <p:pic>
        <p:nvPicPr>
          <p:cNvPr id="23570" name="Picture 18" descr="scan лс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-90000"/>
          </a:blip>
          <a:srcRect/>
          <a:stretch>
            <a:fillRect/>
          </a:stretch>
        </p:blipFill>
        <p:spPr bwMode="auto">
          <a:xfrm>
            <a:off x="3429000" y="1371600"/>
            <a:ext cx="1431925" cy="731838"/>
          </a:xfrm>
          <a:prstGeom prst="rect">
            <a:avLst/>
          </a:prstGeom>
          <a:noFill/>
        </p:spPr>
      </p:pic>
      <p:pic>
        <p:nvPicPr>
          <p:cNvPr id="23571" name="Picture 19" descr="scan лс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914400"/>
            <a:ext cx="1752600" cy="895350"/>
          </a:xfrm>
          <a:prstGeom prst="rect">
            <a:avLst/>
          </a:prstGeom>
          <a:noFill/>
        </p:spPr>
      </p:pic>
      <p:pic>
        <p:nvPicPr>
          <p:cNvPr id="23568" name="Picture 16" descr="scanъ 3 копия"/>
          <p:cNvPicPr>
            <a:picLocks noChangeAspect="1" noChangeArrowheads="1"/>
          </p:cNvPicPr>
          <p:nvPr/>
        </p:nvPicPr>
        <p:blipFill>
          <a:blip r:embed="rId9" cstate="screen">
            <a:lum bright="-6000" contrast="-12000"/>
          </a:blip>
          <a:srcRect/>
          <a:stretch>
            <a:fillRect/>
          </a:stretch>
        </p:blipFill>
        <p:spPr bwMode="auto">
          <a:xfrm rot="35125067">
            <a:off x="2399506" y="2782094"/>
            <a:ext cx="1223963" cy="1450975"/>
          </a:xfrm>
          <a:prstGeom prst="rect">
            <a:avLst/>
          </a:prstGeom>
          <a:noFill/>
        </p:spPr>
      </p:pic>
      <p:pic>
        <p:nvPicPr>
          <p:cNvPr id="23566" name="Picture 14" descr="scanы тжэ1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54000"/>
          </a:blip>
          <a:srcRect/>
          <a:stretch>
            <a:fillRect/>
          </a:stretch>
        </p:blipFill>
        <p:spPr bwMode="auto">
          <a:xfrm>
            <a:off x="152400" y="2895600"/>
            <a:ext cx="1143000" cy="1055688"/>
          </a:xfrm>
          <a:prstGeom prst="rect">
            <a:avLst/>
          </a:prstGeom>
          <a:noFill/>
        </p:spPr>
      </p:pic>
      <p:pic>
        <p:nvPicPr>
          <p:cNvPr id="23562" name="Picture 10" descr="scan 530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2000"/>
          </a:blip>
          <a:srcRect/>
          <a:stretch>
            <a:fillRect/>
          </a:stretch>
        </p:blipFill>
        <p:spPr bwMode="auto">
          <a:xfrm rot="3859204">
            <a:off x="634206" y="4818857"/>
            <a:ext cx="757237" cy="914400"/>
          </a:xfrm>
          <a:prstGeom prst="rect">
            <a:avLst/>
          </a:prstGeom>
          <a:noFill/>
        </p:spPr>
      </p:pic>
      <p:pic>
        <p:nvPicPr>
          <p:cNvPr id="23567" name="Picture 15" descr="scanы тжэ1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762000"/>
            <a:ext cx="1371600" cy="1266825"/>
          </a:xfrm>
          <a:prstGeom prst="rect">
            <a:avLst/>
          </a:prstGeom>
          <a:noFill/>
        </p:spPr>
      </p:pic>
      <p:pic>
        <p:nvPicPr>
          <p:cNvPr id="23573" name="Picture 21" descr="globus"/>
          <p:cNvPicPr>
            <a:picLocks noChangeAspect="1" noChangeArrowheads="1"/>
          </p:cNvPicPr>
          <p:nvPr/>
        </p:nvPicPr>
        <p:blipFill>
          <a:blip r:embed="rId13">
            <a:lum bright="-18000" contrast="-60000"/>
          </a:blip>
          <a:srcRect/>
          <a:stretch>
            <a:fillRect/>
          </a:stretch>
        </p:blipFill>
        <p:spPr bwMode="auto">
          <a:xfrm rot="-4622772">
            <a:off x="571500" y="342900"/>
            <a:ext cx="1200150" cy="1581150"/>
          </a:xfrm>
          <a:prstGeom prst="rect">
            <a:avLst/>
          </a:prstGeom>
          <a:noFill/>
        </p:spPr>
      </p:pic>
      <p:pic>
        <p:nvPicPr>
          <p:cNvPr id="23574" name="Picture 22" descr="globu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0" y="381000"/>
            <a:ext cx="1474788" cy="1941513"/>
          </a:xfrm>
          <a:prstGeom prst="rect">
            <a:avLst/>
          </a:prstGeom>
          <a:noFill/>
        </p:spPr>
      </p:pic>
      <p:pic>
        <p:nvPicPr>
          <p:cNvPr id="23575" name="Picture 23" descr="scan 12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24000"/>
          </a:blip>
          <a:srcRect/>
          <a:stretch>
            <a:fillRect/>
          </a:stretch>
        </p:blipFill>
        <p:spPr bwMode="auto">
          <a:xfrm rot="7067335">
            <a:off x="2743200" y="5910263"/>
            <a:ext cx="588963" cy="947737"/>
          </a:xfrm>
          <a:prstGeom prst="rect">
            <a:avLst/>
          </a:prstGeom>
          <a:noFill/>
        </p:spPr>
      </p:pic>
      <p:pic>
        <p:nvPicPr>
          <p:cNvPr id="23576" name="Picture 24" descr="scan 123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781800" y="609600"/>
            <a:ext cx="827088" cy="1328738"/>
          </a:xfrm>
          <a:prstGeom prst="rect">
            <a:avLst/>
          </a:prstGeom>
          <a:noFill/>
        </p:spPr>
      </p:pic>
      <p:pic>
        <p:nvPicPr>
          <p:cNvPr id="23579" name="Picture 27" descr="9"/>
          <p:cNvPicPr>
            <a:picLocks noChangeAspect="1" noChangeArrowheads="1"/>
          </p:cNvPicPr>
          <p:nvPr/>
        </p:nvPicPr>
        <p:blipFill>
          <a:blip r:embed="rId16" cstate="screen">
            <a:lum bright="-6000" contrast="-42000"/>
          </a:blip>
          <a:srcRect/>
          <a:stretch>
            <a:fillRect/>
          </a:stretch>
        </p:blipFill>
        <p:spPr bwMode="auto">
          <a:xfrm rot="2325324">
            <a:off x="7162800" y="3886200"/>
            <a:ext cx="1219200" cy="1189038"/>
          </a:xfrm>
          <a:prstGeom prst="rect">
            <a:avLst/>
          </a:prstGeom>
          <a:noFill/>
        </p:spPr>
      </p:pic>
      <p:pic>
        <p:nvPicPr>
          <p:cNvPr id="23580" name="Picture 28" descr="9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477000" y="685800"/>
            <a:ext cx="1524000" cy="1485900"/>
          </a:xfrm>
          <a:prstGeom prst="rect">
            <a:avLst/>
          </a:prstGeom>
          <a:noFill/>
        </p:spPr>
      </p:pic>
      <p:pic>
        <p:nvPicPr>
          <p:cNvPr id="23581" name="Picture 29" descr="22"/>
          <p:cNvPicPr>
            <a:picLocks noChangeAspect="1" noChangeArrowheads="1"/>
          </p:cNvPicPr>
          <p:nvPr/>
        </p:nvPicPr>
        <p:blipFill>
          <a:blip r:embed="rId18" cstate="screen">
            <a:lum bright="-12000" contrast="-84000"/>
          </a:blip>
          <a:srcRect/>
          <a:stretch>
            <a:fillRect/>
          </a:stretch>
        </p:blipFill>
        <p:spPr bwMode="auto">
          <a:xfrm rot="-4529266">
            <a:off x="4119563" y="2128837"/>
            <a:ext cx="488950" cy="1412875"/>
          </a:xfrm>
          <a:prstGeom prst="rect">
            <a:avLst/>
          </a:prstGeom>
          <a:noFill/>
        </p:spPr>
      </p:pic>
      <p:pic>
        <p:nvPicPr>
          <p:cNvPr id="23582" name="Picture 30" descr="22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934200" y="533400"/>
            <a:ext cx="609600" cy="1757363"/>
          </a:xfrm>
          <a:prstGeom prst="rect">
            <a:avLst/>
          </a:prstGeom>
          <a:noFill/>
        </p:spPr>
      </p:pic>
      <p:pic>
        <p:nvPicPr>
          <p:cNvPr id="23564" name="Picture 12" descr="scan щ20"/>
          <p:cNvPicPr>
            <a:picLocks noChangeAspect="1" noChangeArrowheads="1"/>
          </p:cNvPicPr>
          <p:nvPr/>
        </p:nvPicPr>
        <p:blipFill>
          <a:blip r:embed="rId20" cstate="screen">
            <a:lum bright="-18000" contrast="-24000"/>
          </a:blip>
          <a:srcRect/>
          <a:stretch>
            <a:fillRect/>
          </a:stretch>
        </p:blipFill>
        <p:spPr bwMode="auto">
          <a:xfrm rot="7686112">
            <a:off x="7879557" y="4922043"/>
            <a:ext cx="882650" cy="1249363"/>
          </a:xfrm>
          <a:prstGeom prst="rect">
            <a:avLst/>
          </a:prstGeom>
          <a:noFill/>
        </p:spPr>
      </p:pic>
      <p:pic>
        <p:nvPicPr>
          <p:cNvPr id="23583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4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5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6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7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8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89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90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91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3592" name="и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23593" name="AutoShape 41"/>
          <p:cNvSpPr>
            <a:spLocks noChangeArrowheads="1"/>
          </p:cNvSpPr>
          <p:nvPr/>
        </p:nvSpPr>
        <p:spPr bwMode="auto">
          <a:xfrm>
            <a:off x="5029200" y="228600"/>
            <a:ext cx="3886200" cy="3200400"/>
          </a:xfrm>
          <a:prstGeom prst="wedgeEllipseCallout">
            <a:avLst>
              <a:gd name="adj1" fmla="val 27574"/>
              <a:gd name="adj2" fmla="val -52231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ru-RU" sz="1600" b="1" dirty="0"/>
              <a:t>Подними с морского дна вещи, которые будут появляться в </a:t>
            </a:r>
            <a:r>
              <a:rPr lang="ru-RU" sz="1600" b="1" dirty="0" smtClean="0"/>
              <a:t>рамке</a:t>
            </a:r>
            <a:r>
              <a:rPr lang="ru-RU" sz="1600" b="1" dirty="0"/>
              <a:t>. </a:t>
            </a:r>
            <a:r>
              <a:rPr lang="ru-RU" sz="1600" b="1" dirty="0" smtClean="0"/>
              <a:t>Называй и щелкай </a:t>
            </a:r>
            <a:r>
              <a:rPr lang="ru-RU" sz="1600" b="1" dirty="0"/>
              <a:t>по </a:t>
            </a:r>
            <a:r>
              <a:rPr lang="ru-RU" sz="1600" b="1" dirty="0" smtClean="0"/>
              <a:t>картинкам. </a:t>
            </a:r>
            <a:r>
              <a:rPr lang="ru-RU" sz="1600" dirty="0"/>
              <a:t>Для начала задания щелкните по овальной кнопке в нижнем правом углу слайда</a:t>
            </a:r>
            <a:r>
              <a:rPr lang="ru-RU" dirty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359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3595" name="AutoShape 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5953125" y="1066800"/>
            <a:ext cx="242887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МОЛОДЕЦ</a:t>
            </a:r>
            <a:r>
              <a:rPr lang="ru-RU" sz="3200" b="1" dirty="0">
                <a:solidFill>
                  <a:srgbClr val="FF0066"/>
                </a:solidFill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3423E-6 C -0.00382 -0.01087 -0.01996 -0.0296 -0.02309 -0.06545 C -0.02621 -0.10129 -0.04149 -0.14523 -0.01909 -0.21577 C 0.0033 -0.28631 0.06181 -0.42229 0.11111 -0.48843 C 0.16042 -0.55458 0.24236 -0.58649 0.27691 -0.6121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28" fill="hold"/>
                                        <p:tgtEl>
                                          <p:spTgt spid="23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3064E-6 C -0.0026 -0.03376 -0.00503 -0.06728 0.01268 -0.12694 C 0.03038 -0.18659 0.06111 -0.28994 0.10643 -0.35723 C 0.15174 -0.42451 0.1908 -0.49503 0.2842 -0.53064 C 0.37761 -0.56624 0.52205 -0.56856 0.66667 -0.570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28" fill="hold"/>
                                        <p:tgtEl>
                                          <p:spTgt spid="23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60116E-6 C -0.03455 -0.13318 -0.0691 -0.26659 -0.09219 -0.37179 C -0.11528 -0.477 -0.12674 -0.55445 -0.1382 -0.63168 " pathEditMode="relative" ptsTypes="aaA">
                                      <p:cBhvr>
                                        <p:cTn id="4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28" fill="hold"/>
                                        <p:tgtEl>
                                          <p:spTgt spid="23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9593E-6 C 0.01493 -0.0562 0.02986 -0.11216 0.0809 -0.16073 C 0.13194 -0.20929 0.24652 -0.26619 0.30642 -0.29186 C 0.36614 -0.31753 0.37048 -0.31545 0.43958 -0.31521 C 0.50868 -0.31498 0.66232 -0.29509 0.72083 -0.28978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15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928" fill="hold"/>
                                        <p:tgtEl>
                                          <p:spTgt spid="23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306E-6 C 0.0165 -0.03653 0.03299 -0.07307 0.05869 -0.12093 C 0.08438 -0.16833 0.11198 -0.2407 0.15382 -0.28555 C 0.19566 -0.33041 0.25539 -0.37434 0.30938 -0.38914 C 0.36337 -0.40393 0.42049 -0.38914 0.47778 -0.37434 " pathEditMode="relative" ptsTypes="aaaaA">
                                      <p:cBhvr>
                                        <p:cTn id="84" dur="2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928" fill="hold"/>
                                        <p:tgtEl>
                                          <p:spTgt spid="23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6647E-6 C 0.01354 0.01942 0.02709 0.03908 0.07466 0.04231 C 0.12223 0.04555 0.24115 0.03653 0.28577 0.01919 C 0.33039 0.00185 0.33664 -0.02982 0.34289 -0.06127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928" fill="hold"/>
                                        <p:tgtEl>
                                          <p:spTgt spid="23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8437E-6 C 0.06876 -0.02497 0.13751 -0.04972 0.20001 -0.05504 C 0.26251 -0.06036 0.30053 -0.0437 0.37466 -0.03168 C 0.44862 -0.01965 0.58872 0.00741 0.64497 0.01781 " pathEditMode="relative" rAng="0" ptsTypes="aaaa">
                                      <p:cBhvr>
                                        <p:cTn id="120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2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928" fill="hold"/>
                                        <p:tgtEl>
                                          <p:spTgt spid="23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0.00023 C 0.00659 -0.09202 0.01336 -0.18381 0.03489 -0.28717 C 0.05642 -0.39052 0.09131 -0.53757 0.12864 -0.61896 C 0.16597 -0.70035 0.2019 -0.75884 0.25868 -0.77549 C 0.31545 -0.79214 0.39253 -0.75537 0.46979 -0.71838 " pathEditMode="relative" ptsTypes="aaaaA">
                                      <p:cBhvr>
                                        <p:cTn id="13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928" fill="hold"/>
                                        <p:tgtEl>
                                          <p:spTgt spid="235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C 1.94444E-6 -2.71676E-6 -0.0309 -0.21665 -0.06181 -0.4333 " pathEditMode="relative" ptsTypes="aA">
                                      <p:cBhvr>
                                        <p:cTn id="156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928" fill="hold"/>
                                        <p:tgtEl>
                                          <p:spTgt spid="23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43353E-6 C 0.01389 -0.06729 0.02778 -0.13434 0.06024 -0.16926 C 0.09271 -0.20417 0.1526 -0.20509 0.19514 -0.20926 C 0.23767 -0.21342 0.27674 -0.20394 0.3158 -0.19446 " pathEditMode="relative" ptsTypes="aaaA">
                                      <p:cBhvr>
                                        <p:cTn id="174" dur="2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928" fill="hold"/>
                                        <p:tgtEl>
                                          <p:spTgt spid="23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1"/>
                  </p:tgtEl>
                </p:cond>
              </p:nextCondLst>
            </p:seq>
            <p:audio>
              <p:cMediaNode showWhenStopped="0">
                <p:cTn id="1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3"/>
                </p:tgtEl>
              </p:cMediaNode>
            </p:audio>
            <p:audio>
              <p:cMediaNode showWhenStopped="0">
                <p:cTn id="1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4"/>
                </p:tgtEl>
              </p:cMediaNode>
            </p:audio>
            <p:audio>
              <p:cMediaNode showWhenStopped="0">
                <p:cTn id="1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5"/>
                </p:tgtEl>
              </p:cMediaNode>
            </p:audio>
            <p:audio>
              <p:cMediaNode showWhenStopped="0"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6"/>
                </p:tgtEl>
              </p:cMediaNode>
            </p:audio>
            <p:audi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7"/>
                </p:tgtEl>
              </p:cMediaNode>
            </p:audio>
            <p:audio>
              <p:cMediaNode showWhenStopped="0"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8"/>
                </p:tgtEl>
              </p:cMediaNode>
            </p:audio>
            <p:audio>
              <p:cMediaNode showWhenStopped="0">
                <p:cTn id="1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9"/>
                </p:tgtEl>
              </p:cMediaNode>
            </p:audio>
            <p:audio>
              <p:cMediaNode showWhenStopped="0"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0"/>
                </p:tgtEl>
              </p:cMediaNode>
            </p:audio>
            <p:audio>
              <p:cMediaNode showWhenStopped="0">
                <p:cTn id="1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1"/>
                </p:tgtEl>
              </p:cMediaNode>
            </p:audio>
            <p:audio>
              <p:cMediaNode showWhenStopped="0"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92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3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3"/>
                  </p:tgtEl>
                </p:cond>
              </p:nextCondLst>
            </p:seq>
          </p:childTnLst>
        </p:cTn>
      </p:par>
    </p:tnLst>
    <p:bldLst>
      <p:bldP spid="23593" grpId="0" animBg="1"/>
      <p:bldP spid="23593" grpId="1" animBg="1"/>
      <p:bldP spid="235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AD692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 (7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990600"/>
            <a:ext cx="4419600" cy="4268788"/>
          </a:xfrm>
          <a:prstGeom prst="rect">
            <a:avLst/>
          </a:prstGeom>
          <a:noFill/>
          <a:ln w="28575" cap="rnd">
            <a:solidFill>
              <a:srgbClr val="5674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4339" name="Picture 3" descr="1 (7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990600"/>
            <a:ext cx="4419600" cy="4268788"/>
          </a:xfrm>
          <a:prstGeom prst="rect">
            <a:avLst/>
          </a:prstGeom>
          <a:noFill/>
          <a:ln w="28575" cap="rnd">
            <a:solidFill>
              <a:srgbClr val="567400"/>
            </a:solidFill>
            <a:prstDash val="sysDot"/>
            <a:miter lim="800000"/>
            <a:headEnd/>
            <a:tailEnd/>
          </a:ln>
        </p:spPr>
      </p:pic>
      <p:pic>
        <p:nvPicPr>
          <p:cNvPr id="14340" name="Picture 4" descr="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77000" y="1066800"/>
            <a:ext cx="609600" cy="609600"/>
          </a:xfrm>
          <a:prstGeom prst="rect">
            <a:avLst/>
          </a:prstGeom>
          <a:noFill/>
        </p:spPr>
      </p:pic>
      <p:pic>
        <p:nvPicPr>
          <p:cNvPr id="14341" name="Picture 5" descr="scan ж5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 rot="2089889">
            <a:off x="4648200" y="3200400"/>
            <a:ext cx="920750" cy="927100"/>
          </a:xfrm>
          <a:prstGeom prst="rect">
            <a:avLst/>
          </a:prstGeom>
          <a:noFill/>
        </p:spPr>
      </p:pic>
      <p:pic>
        <p:nvPicPr>
          <p:cNvPr id="14342" name="Picture 6" descr="scan 22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4724400" y="4114800"/>
            <a:ext cx="1981200" cy="1241425"/>
          </a:xfrm>
          <a:prstGeom prst="rect">
            <a:avLst/>
          </a:prstGeom>
          <a:noFill/>
        </p:spPr>
      </p:pic>
      <p:pic>
        <p:nvPicPr>
          <p:cNvPr id="14343" name="Picture 7" descr="scan 329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6400800" y="3886200"/>
            <a:ext cx="279400" cy="314325"/>
          </a:xfrm>
          <a:prstGeom prst="rect">
            <a:avLst/>
          </a:prstGeom>
          <a:noFill/>
        </p:spPr>
      </p:pic>
      <p:pic>
        <p:nvPicPr>
          <p:cNvPr id="14344" name="Picture 8" descr="кенг"/>
          <p:cNvPicPr>
            <a:picLocks noChangeAspect="1" noChangeArrowheads="1"/>
          </p:cNvPicPr>
          <p:nvPr/>
        </p:nvPicPr>
        <p:blipFill>
          <a:blip r:embed="rId9" cstate="screen">
            <a:lum contrast="18000"/>
          </a:blip>
          <a:srcRect/>
          <a:stretch>
            <a:fillRect/>
          </a:stretch>
        </p:blipFill>
        <p:spPr bwMode="auto">
          <a:xfrm>
            <a:off x="8305800" y="2286000"/>
            <a:ext cx="666750" cy="952500"/>
          </a:xfrm>
          <a:prstGeom prst="rect">
            <a:avLst/>
          </a:prstGeom>
          <a:noFill/>
        </p:spPr>
      </p:pic>
      <p:pic>
        <p:nvPicPr>
          <p:cNvPr id="14345" name="Picture 9" descr="2d468ee15ad4"/>
          <p:cNvPicPr>
            <a:picLocks noChangeAspect="1" noChangeArrowheads="1"/>
          </p:cNvPicPr>
          <p:nvPr/>
        </p:nvPicPr>
        <p:blipFill>
          <a:blip r:embed="rId10" cstate="screen">
            <a:lum bright="-48000" contrast="30000"/>
          </a:blip>
          <a:srcRect/>
          <a:stretch>
            <a:fillRect/>
          </a:stretch>
        </p:blipFill>
        <p:spPr bwMode="auto">
          <a:xfrm>
            <a:off x="4800600" y="4267200"/>
            <a:ext cx="473075" cy="614363"/>
          </a:xfrm>
          <a:prstGeom prst="rect">
            <a:avLst/>
          </a:prstGeom>
          <a:noFill/>
        </p:spPr>
      </p:pic>
      <p:pic>
        <p:nvPicPr>
          <p:cNvPr id="14346" name="Picture 10" descr="белка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200400"/>
            <a:ext cx="1125537" cy="1143000"/>
          </a:xfrm>
          <a:prstGeom prst="rect">
            <a:avLst/>
          </a:prstGeom>
          <a:noFill/>
        </p:spPr>
      </p:pic>
      <p:pic>
        <p:nvPicPr>
          <p:cNvPr id="14347" name="Picture 11" descr="белка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200400"/>
            <a:ext cx="1125538" cy="1143000"/>
          </a:xfrm>
          <a:prstGeom prst="rect">
            <a:avLst/>
          </a:prstGeom>
          <a:noFill/>
        </p:spPr>
      </p:pic>
      <p:pic>
        <p:nvPicPr>
          <p:cNvPr id="14348" name="Picture 12" descr="1f9b13b5a69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600200" y="914400"/>
            <a:ext cx="914400" cy="914400"/>
          </a:xfrm>
          <a:prstGeom prst="rect">
            <a:avLst/>
          </a:prstGeom>
          <a:noFill/>
        </p:spPr>
      </p:pic>
      <p:pic>
        <p:nvPicPr>
          <p:cNvPr id="14349" name="Picture 13" descr="scanп э2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 rot="17579535">
            <a:off x="-87312" y="3287712"/>
            <a:ext cx="1062038" cy="887413"/>
          </a:xfrm>
          <a:prstGeom prst="rect">
            <a:avLst/>
          </a:prstGeom>
          <a:noFill/>
        </p:spPr>
      </p:pic>
      <p:pic>
        <p:nvPicPr>
          <p:cNvPr id="14350" name="Picture 14" descr="scan 228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4114800"/>
            <a:ext cx="1981200" cy="1241425"/>
          </a:xfrm>
          <a:prstGeom prst="rect">
            <a:avLst/>
          </a:prstGeom>
          <a:noFill/>
        </p:spPr>
      </p:pic>
      <p:pic>
        <p:nvPicPr>
          <p:cNvPr id="14351" name="Picture 15" descr="scan яжж0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577782">
            <a:off x="7010400" y="2209800"/>
            <a:ext cx="649288" cy="731838"/>
          </a:xfrm>
          <a:prstGeom prst="rect">
            <a:avLst/>
          </a:prstGeom>
          <a:noFill/>
        </p:spPr>
      </p:pic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8153400" y="6324600"/>
            <a:ext cx="381000" cy="381000"/>
          </a:xfrm>
          <a:prstGeom prst="ellipse">
            <a:avLst/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4800600" y="4267200"/>
            <a:ext cx="533400" cy="533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6248400" y="3810000"/>
            <a:ext cx="533400" cy="533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6400800" y="1066800"/>
            <a:ext cx="685800" cy="6096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7010400" y="2057400"/>
            <a:ext cx="685800" cy="914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8305800" y="2286000"/>
            <a:ext cx="685800" cy="9144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4724400" y="3048000"/>
            <a:ext cx="838200" cy="12192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0" name="Picture 24" descr="palka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2418677">
            <a:off x="7848600" y="4267200"/>
            <a:ext cx="1066800" cy="603250"/>
          </a:xfrm>
          <a:prstGeom prst="rect">
            <a:avLst/>
          </a:prstGeom>
          <a:noFill/>
        </p:spPr>
      </p:pic>
      <p:sp>
        <p:nvSpPr>
          <p:cNvPr id="14361" name="Oval 25"/>
          <p:cNvSpPr>
            <a:spLocks noChangeArrowheads="1"/>
          </p:cNvSpPr>
          <p:nvPr/>
        </p:nvSpPr>
        <p:spPr bwMode="auto">
          <a:xfrm rot="-4674163">
            <a:off x="7962900" y="3924300"/>
            <a:ext cx="685800" cy="1219200"/>
          </a:xfrm>
          <a:prstGeom prst="ellipse">
            <a:avLst/>
          </a:prstGeom>
          <a:solidFill>
            <a:schemeClr val="bg1">
              <a:alpha val="47000"/>
            </a:schemeClr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6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4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7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7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14369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5.wav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381000" y="533400"/>
            <a:ext cx="6172200" cy="2819400"/>
          </a:xfrm>
          <a:prstGeom prst="wedgeEllipseCallout">
            <a:avLst>
              <a:gd name="adj1" fmla="val 46477"/>
              <a:gd name="adj2" fmla="val -41384"/>
            </a:avLst>
          </a:prstGeom>
          <a:solidFill>
            <a:srgbClr val="BDE69E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ru-RU" sz="2000" b="1" dirty="0"/>
              <a:t>Найди 7 отличий на картинке  справа</a:t>
            </a:r>
            <a:r>
              <a:rPr lang="ru-RU" sz="2000" b="1" dirty="0" smtClean="0"/>
              <a:t>. Называй и щелкай </a:t>
            </a:r>
            <a:r>
              <a:rPr lang="ru-RU" sz="2000" b="1" dirty="0"/>
              <a:t>по </a:t>
            </a:r>
            <a:r>
              <a:rPr lang="ru-RU" sz="2000" b="1" dirty="0" smtClean="0"/>
              <a:t>картинкам, </a:t>
            </a:r>
          </a:p>
          <a:p>
            <a:pPr algn="ctr"/>
            <a:r>
              <a:rPr lang="ru-RU" sz="2000" b="1" dirty="0" smtClean="0"/>
              <a:t>четко произноси звук «Л».</a:t>
            </a:r>
            <a:endParaRPr lang="ru-RU" sz="2000" b="1" dirty="0"/>
          </a:p>
          <a:p>
            <a:pPr algn="ctr"/>
            <a:r>
              <a:rPr lang="ru-RU" dirty="0"/>
              <a:t>После выполнения задания для проверки щелкните по круглой кнопке в нижнем правом углу слайда.</a:t>
            </a:r>
          </a:p>
        </p:txBody>
      </p:sp>
      <p:sp>
        <p:nvSpPr>
          <p:cNvPr id="1437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0"/>
            <a:ext cx="381000" cy="381000"/>
          </a:xfrm>
          <a:prstGeom prst="actionButtonDocument">
            <a:avLst/>
          </a:prstGeom>
          <a:solidFill>
            <a:srgbClr val="BDE69E">
              <a:alpha val="75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4" fill="hold"/>
                                        <p:tgtEl>
                                          <p:spTgt spid="14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4" fill="hold"/>
                                        <p:tgtEl>
                                          <p:spTgt spid="14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10" fill="hold"/>
                                        <p:tgtEl>
                                          <p:spTgt spid="14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0" fill="hold"/>
                                        <p:tgtEl>
                                          <p:spTgt spid="14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54" fill="hold"/>
                                        <p:tgtEl>
                                          <p:spTgt spid="14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0" fill="hold"/>
                                        <p:tgtEl>
                                          <p:spTgt spid="14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audio>
              <p:cMediaNode showWhenStopped="0"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3"/>
                </p:tgtEl>
              </p:cMediaNode>
            </p:audio>
            <p:audio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4"/>
                </p:tgtEl>
              </p:cMediaNode>
            </p:audio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5"/>
                </p:tgtEl>
              </p:cMediaNode>
            </p:audio>
            <p:audio>
              <p:cMediaNode showWhenStopped="0"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6"/>
                </p:tgtEl>
              </p:cMediaNode>
            </p:audio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7"/>
                </p:tgtEl>
              </p:cMediaNode>
            </p:audio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54" fill="hold"/>
                                        <p:tgtEl>
                                          <p:spTgt spid="14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9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</p:childTnLst>
        </p:cTn>
      </p:par>
    </p:tnLst>
    <p:bldLst>
      <p:bldP spid="14353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1" grpId="0" animBg="1"/>
      <p:bldP spid="14371" grpId="0" animBg="1"/>
      <p:bldP spid="1437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DE69E">
            <a:alpha val="75000"/>
          </a:srgbClr>
        </a:solidFill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DE69E">
            <a:alpha val="75000"/>
          </a:srgbClr>
        </a:solidFill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150</Words>
  <PresentationFormat>Экран (4:3)</PresentationFormat>
  <Paragraphs>26</Paragraphs>
  <Slides>6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Оформление по умолчанию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6</cp:revision>
  <dcterms:created xsi:type="dcterms:W3CDTF">2015-04-29T17:03:49Z</dcterms:created>
  <dcterms:modified xsi:type="dcterms:W3CDTF">2015-04-29T17:38:30Z</dcterms:modified>
</cp:coreProperties>
</file>