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3302B-16FD-407B-83C1-5959E20FEAAE}" type="datetimeFigureOut">
              <a:rPr lang="ru-RU" smtClean="0"/>
              <a:pPr/>
              <a:t>21.04.2010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0612-8392-4D31-8317-66C832A94D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3302B-16FD-407B-83C1-5959E20FEAAE}" type="datetimeFigureOut">
              <a:rPr lang="ru-RU" smtClean="0"/>
              <a:pPr/>
              <a:t>21.04.2010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0612-8392-4D31-8317-66C832A94D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3302B-16FD-407B-83C1-5959E20FEAAE}" type="datetimeFigureOut">
              <a:rPr lang="ru-RU" smtClean="0"/>
              <a:pPr/>
              <a:t>21.04.2010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0612-8392-4D31-8317-66C832A94D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3302B-16FD-407B-83C1-5959E20FEAAE}" type="datetimeFigureOut">
              <a:rPr lang="ru-RU" smtClean="0"/>
              <a:pPr/>
              <a:t>21.04.2010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0612-8392-4D31-8317-66C832A94D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3302B-16FD-407B-83C1-5959E20FEAAE}" type="datetimeFigureOut">
              <a:rPr lang="ru-RU" smtClean="0"/>
              <a:pPr/>
              <a:t>21.04.2010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0612-8392-4D31-8317-66C832A94D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3302B-16FD-407B-83C1-5959E20FEAAE}" type="datetimeFigureOut">
              <a:rPr lang="ru-RU" smtClean="0"/>
              <a:pPr/>
              <a:t>21.04.2010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0612-8392-4D31-8317-66C832A94D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3302B-16FD-407B-83C1-5959E20FEAAE}" type="datetimeFigureOut">
              <a:rPr lang="ru-RU" smtClean="0"/>
              <a:pPr/>
              <a:t>21.04.2010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0612-8392-4D31-8317-66C832A94D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3302B-16FD-407B-83C1-5959E20FEAAE}" type="datetimeFigureOut">
              <a:rPr lang="ru-RU" smtClean="0"/>
              <a:pPr/>
              <a:t>21.04.2010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0612-8392-4D31-8317-66C832A94D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3302B-16FD-407B-83C1-5959E20FEAAE}" type="datetimeFigureOut">
              <a:rPr lang="ru-RU" smtClean="0"/>
              <a:pPr/>
              <a:t>21.04.2010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0612-8392-4D31-8317-66C832A94D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3302B-16FD-407B-83C1-5959E20FEAAE}" type="datetimeFigureOut">
              <a:rPr lang="ru-RU" smtClean="0"/>
              <a:pPr/>
              <a:t>21.04.2010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0612-8392-4D31-8317-66C832A94D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3302B-16FD-407B-83C1-5959E20FEAAE}" type="datetimeFigureOut">
              <a:rPr lang="ru-RU" smtClean="0"/>
              <a:pPr/>
              <a:t>21.04.2010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0612-8392-4D31-8317-66C832A94D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3302B-16FD-407B-83C1-5959E20FEAAE}" type="datetimeFigureOut">
              <a:rPr lang="ru-RU" smtClean="0"/>
              <a:pPr/>
              <a:t>21.04.2010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E0612-8392-4D31-8317-66C832A94D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42976" y="1285860"/>
            <a:ext cx="707236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Навыки уверенного человека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6000" b="1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3105835"/>
            <a:ext cx="8143932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 стать уверенным в себе человеком?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Разве можно этому научиться?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472518" cy="6072230"/>
          </a:xfrm>
        </p:spPr>
        <p:txBody>
          <a:bodyPr>
            <a:normAutofit/>
          </a:bodyPr>
          <a:lstStyle/>
          <a:p>
            <a:r>
              <a:rPr lang="ru-RU" sz="3600" dirty="0"/>
              <a:t>Понаблюдайте, как вы разговариваете сами с собой. </a:t>
            </a:r>
          </a:p>
          <a:p>
            <a:r>
              <a:rPr lang="ru-RU" sz="3600" dirty="0"/>
              <a:t>Какие слова говорите себе, совершая важные поступки или готовясь их совершить?</a:t>
            </a:r>
          </a:p>
          <a:p>
            <a:r>
              <a:rPr lang="ru-RU" sz="3600" dirty="0"/>
              <a:t>Что вы при этом чувствуете?</a:t>
            </a:r>
          </a:p>
          <a:p>
            <a:r>
              <a:rPr lang="ru-RU" sz="3600" dirty="0"/>
              <a:t>Как вы оцениваете себя и других людей?</a:t>
            </a:r>
          </a:p>
          <a:p>
            <a:r>
              <a:rPr lang="ru-RU" sz="3600" dirty="0"/>
              <a:t>Как воспринимаете и преодолеваете трудности?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14290"/>
            <a:ext cx="8229600" cy="642942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6000" dirty="0"/>
              <a:t>Между установками </a:t>
            </a:r>
            <a:endParaRPr lang="ru-RU" sz="6000" dirty="0" smtClean="0"/>
          </a:p>
          <a:p>
            <a:pPr algn="ctr"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«</a:t>
            </a:r>
            <a:r>
              <a:rPr lang="ru-RU" sz="6000" dirty="0">
                <a:solidFill>
                  <a:srgbClr val="FF0000"/>
                </a:solidFill>
              </a:rPr>
              <a:t>Я ни на что не способен» </a:t>
            </a:r>
            <a:endParaRPr lang="ru-RU" sz="60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6000" dirty="0" smtClean="0"/>
              <a:t>и </a:t>
            </a:r>
          </a:p>
          <a:p>
            <a:pPr algn="ctr">
              <a:buNone/>
            </a:pPr>
            <a:r>
              <a:rPr lang="ru-RU" sz="6000" dirty="0" smtClean="0">
                <a:solidFill>
                  <a:srgbClr val="0070C0"/>
                </a:solidFill>
              </a:rPr>
              <a:t>«</a:t>
            </a:r>
            <a:r>
              <a:rPr lang="ru-RU" sz="6000" dirty="0">
                <a:solidFill>
                  <a:srgbClr val="0070C0"/>
                </a:solidFill>
              </a:rPr>
              <a:t>Я сделаю это» </a:t>
            </a:r>
            <a:endParaRPr lang="ru-RU" sz="6000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sz="6000" dirty="0" smtClean="0"/>
              <a:t>разница</a:t>
            </a:r>
            <a:r>
              <a:rPr lang="ru-RU" sz="6000" dirty="0"/>
              <a:t>, как между льдом и пламенем!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401080" cy="6429420"/>
          </a:xfrm>
        </p:spPr>
        <p:txBody>
          <a:bodyPr/>
          <a:lstStyle/>
          <a:p>
            <a:pPr algn="ctr">
              <a:buNone/>
            </a:pPr>
            <a:r>
              <a:rPr lang="ru-RU" sz="4000" dirty="0" smtClean="0"/>
              <a:t>Такие </a:t>
            </a:r>
            <a:r>
              <a:rPr lang="ru-RU" sz="4000" dirty="0"/>
              <a:t>установки и мысли, как</a:t>
            </a:r>
            <a:r>
              <a:rPr lang="ru-RU" sz="4000" dirty="0" smtClean="0"/>
              <a:t>:</a:t>
            </a:r>
          </a:p>
          <a:p>
            <a:pPr algn="ctr">
              <a:buNone/>
            </a:pPr>
            <a:r>
              <a:rPr lang="ru-RU" sz="4000" dirty="0" smtClean="0"/>
              <a:t> </a:t>
            </a:r>
            <a:r>
              <a:rPr lang="ru-RU" sz="4000" dirty="0"/>
              <a:t>«У меня ничего не получится», «Я не достоин уважения», «Я — </a:t>
            </a:r>
            <a:r>
              <a:rPr lang="ru-RU" sz="4000" dirty="0" err="1"/>
              <a:t>тупица</a:t>
            </a:r>
            <a:r>
              <a:rPr lang="ru-RU" sz="4000" dirty="0"/>
              <a:t>», — крайне вредны и просто недопустимы. </a:t>
            </a:r>
            <a:endParaRPr lang="ru-RU" sz="4000" dirty="0" smtClean="0"/>
          </a:p>
          <a:p>
            <a:pPr algn="ctr">
              <a:buNone/>
            </a:pPr>
            <a:r>
              <a:rPr lang="ru-RU" sz="4000" dirty="0" smtClean="0"/>
              <a:t>Нельзя </a:t>
            </a:r>
            <a:r>
              <a:rPr lang="ru-RU" sz="4000" dirty="0"/>
              <a:t>позволять себе мыслить подобным образом! </a:t>
            </a:r>
            <a:endParaRPr lang="ru-RU" sz="4000" dirty="0" smtClean="0"/>
          </a:p>
          <a:p>
            <a:pPr algn="ctr">
              <a:buNone/>
            </a:pPr>
            <a:r>
              <a:rPr lang="ru-RU" sz="4000" dirty="0" smtClean="0"/>
              <a:t>С </a:t>
            </a:r>
            <a:r>
              <a:rPr lang="ru-RU" sz="4000" dirty="0"/>
              <a:t>такими мыслями трудно стать уверенным в себе человеком.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Ваши мысли должны помогать вам действовать. Они должны стать вашими друзьями! Поэтому почаще говорите самому себе, мысленно или даже вслух, ободряющие слова.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714620"/>
            <a:ext cx="8643998" cy="3929090"/>
          </a:xfrm>
        </p:spPr>
        <p:txBody>
          <a:bodyPr/>
          <a:lstStyle/>
          <a:p>
            <a:r>
              <a:rPr lang="ru-RU" sz="4400" dirty="0">
                <a:solidFill>
                  <a:srgbClr val="0070C0"/>
                </a:solidFill>
              </a:rPr>
              <a:t>У меня все получится!</a:t>
            </a:r>
          </a:p>
          <a:p>
            <a:r>
              <a:rPr lang="ru-RU" sz="4400" dirty="0">
                <a:solidFill>
                  <a:srgbClr val="0070C0"/>
                </a:solidFill>
              </a:rPr>
              <a:t>Я </a:t>
            </a:r>
            <a:r>
              <a:rPr lang="ru-RU" sz="4400" dirty="0" smtClean="0">
                <a:solidFill>
                  <a:srgbClr val="0070C0"/>
                </a:solidFill>
              </a:rPr>
              <a:t>способна </a:t>
            </a:r>
            <a:r>
              <a:rPr lang="ru-RU" sz="4400" dirty="0">
                <a:solidFill>
                  <a:srgbClr val="0070C0"/>
                </a:solidFill>
              </a:rPr>
              <a:t>это сделать.</a:t>
            </a:r>
          </a:p>
          <a:p>
            <a:r>
              <a:rPr lang="ru-RU" sz="4400" dirty="0">
                <a:solidFill>
                  <a:srgbClr val="0070C0"/>
                </a:solidFill>
              </a:rPr>
              <a:t>Я могу и добьюсь успеха!</a:t>
            </a:r>
          </a:p>
          <a:p>
            <a:r>
              <a:rPr lang="ru-RU" sz="4400" dirty="0">
                <a:solidFill>
                  <a:srgbClr val="0070C0"/>
                </a:solidFill>
              </a:rPr>
              <a:t>Я сделаю это!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Внутренний обвинитель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721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600" dirty="0" smtClean="0"/>
              <a:t>Вот несколько примеров: «У меня ничего не получится», «Я неинтересный собеседник», «Все мужики — сволочи». Зафиксировали?</a:t>
            </a:r>
          </a:p>
          <a:p>
            <a:pPr algn="ctr">
              <a:buNone/>
            </a:pPr>
            <a:r>
              <a:rPr lang="ru-RU" sz="2600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Теперь </a:t>
            </a:r>
            <a:r>
              <a:rPr lang="ru-RU" dirty="0">
                <a:solidFill>
                  <a:srgbClr val="002060"/>
                </a:solidFill>
              </a:rPr>
              <a:t>задайте себе несколько вопросов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dirty="0">
                <a:solidFill>
                  <a:srgbClr val="002060"/>
                </a:solidFill>
              </a:rPr>
              <a:t>Помогают ли мне эти мысли в жизни и как именно?</a:t>
            </a:r>
          </a:p>
          <a:p>
            <a:r>
              <a:rPr lang="ru-RU" dirty="0">
                <a:solidFill>
                  <a:srgbClr val="002060"/>
                </a:solidFill>
              </a:rPr>
              <a:t>Помогает ли хоть одна из этих мыслей сделать что-нибудь хорошее?</a:t>
            </a:r>
          </a:p>
          <a:p>
            <a:r>
              <a:rPr lang="ru-RU" dirty="0">
                <a:solidFill>
                  <a:srgbClr val="002060"/>
                </a:solidFill>
              </a:rPr>
              <a:t>К чему приводит подобный образ мыслей?</a:t>
            </a:r>
          </a:p>
          <a:p>
            <a:r>
              <a:rPr lang="ru-RU" dirty="0">
                <a:solidFill>
                  <a:srgbClr val="002060"/>
                </a:solidFill>
              </a:rPr>
              <a:t>В каких ситуациях я применяю эти мысли?</a:t>
            </a:r>
          </a:p>
          <a:p>
            <a:r>
              <a:rPr lang="ru-RU" dirty="0">
                <a:solidFill>
                  <a:srgbClr val="002060"/>
                </a:solidFill>
              </a:rPr>
              <a:t>Какая польза мне от этих мыслей?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Внутренний защитник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/>
              <a:t>Каждую фразу начинайте с местоимения «я»! Можете использовать выражения «Я могу»,«Я умею»,«Я считаю» и т. д.</a:t>
            </a:r>
          </a:p>
          <a:p>
            <a:r>
              <a:rPr lang="ru-RU" dirty="0">
                <a:solidFill>
                  <a:srgbClr val="C00000"/>
                </a:solidFill>
              </a:rPr>
              <a:t>Я добрый отзывчивый человек.</a:t>
            </a:r>
          </a:p>
          <a:p>
            <a:r>
              <a:rPr lang="ru-RU" dirty="0">
                <a:solidFill>
                  <a:srgbClr val="C00000"/>
                </a:solidFill>
              </a:rPr>
              <a:t>Я умею всегда быть в форме.</a:t>
            </a:r>
          </a:p>
          <a:p>
            <a:r>
              <a:rPr lang="ru-RU" dirty="0">
                <a:solidFill>
                  <a:srgbClr val="C00000"/>
                </a:solidFill>
              </a:rPr>
              <a:t>Я пеку вкуснейшие блинчики…</a:t>
            </a:r>
          </a:p>
          <a:p>
            <a:pPr algn="ctr">
              <a:buNone/>
            </a:pPr>
            <a:r>
              <a:rPr lang="ru-RU" dirty="0"/>
              <a:t>Все, что угодно, и в любой последовательности. Отбросьте ложную скромность, не сдерживайте полет мысли. Если не хватило минуты, возьмите еще одну. Это только приветствуется!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58204" cy="591187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/>
              <a:t>Теперь выберите из этих качеств, навыков и умений то, которое вам нравится больше </a:t>
            </a:r>
            <a:r>
              <a:rPr lang="ru-RU" dirty="0" smtClean="0"/>
              <a:t>всего.</a:t>
            </a:r>
          </a:p>
          <a:p>
            <a:pPr algn="ctr">
              <a:buNone/>
            </a:pPr>
            <a:r>
              <a:rPr lang="ru-RU" dirty="0" smtClean="0"/>
              <a:t>Выбрали</a:t>
            </a:r>
            <a:r>
              <a:rPr lang="ru-RU" dirty="0"/>
              <a:t>?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Засеките </a:t>
            </a:r>
            <a:r>
              <a:rPr lang="ru-RU" dirty="0"/>
              <a:t>десять минут и напишите небольшое сочинение об этом качестве или навыке.</a:t>
            </a:r>
          </a:p>
          <a:p>
            <a:pPr algn="ctr">
              <a:buNone/>
            </a:pPr>
            <a:r>
              <a:rPr lang="ru-RU" dirty="0"/>
              <a:t>Не скромничайте, описывайте себя с любовью, нежностью, уважением, заботой и теплотой</a:t>
            </a:r>
            <a:r>
              <a:rPr lang="ru-RU" dirty="0" smtClean="0"/>
              <a:t>!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/>
              <a:t>Начните сочинение со слов «Я горд, что…»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Не </a:t>
            </a:r>
            <a:r>
              <a:rPr lang="ru-RU" dirty="0"/>
              <a:t>думайте долго над словами и выражениями. Десять минут пролетят быстро</a:t>
            </a:r>
            <a:r>
              <a:rPr lang="ru-RU" dirty="0" smtClean="0"/>
              <a:t>!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/>
              <a:t>Главное — пишите от души.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endParaRPr lang="ru-RU" dirty="0" smtClean="0"/>
          </a:p>
          <a:p>
            <a:pPr algn="ctr">
              <a:buNone/>
            </a:pPr>
            <a:r>
              <a:rPr lang="ru-RU" sz="4400" dirty="0" smtClean="0"/>
              <a:t>Вы </a:t>
            </a:r>
            <a:r>
              <a:rPr lang="ru-RU" sz="4400" dirty="0"/>
              <a:t>чувствуете уважение к себе? Вам хочется меняться и учиться, расти и совершенствоваться? Вам хочется добиться цели? Если да, поздравляю — </a:t>
            </a:r>
            <a:endParaRPr lang="ru-RU" sz="4400" dirty="0" smtClean="0"/>
          </a:p>
          <a:p>
            <a:pPr algn="ctr">
              <a:buNone/>
            </a:pPr>
            <a:r>
              <a:rPr lang="ru-RU" sz="4400" dirty="0" smtClean="0"/>
              <a:t>вы </a:t>
            </a:r>
            <a:r>
              <a:rPr lang="ru-RU" sz="4400" dirty="0"/>
              <a:t>успешно справились с упражнением!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0"/>
            <a:ext cx="8329642" cy="612616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Не </a:t>
            </a:r>
            <a:r>
              <a:rPr lang="ru-RU" dirty="0"/>
              <a:t>забывайте регулярно пополнять свой список положительных качеств и навыков. Ведь ваша цель — научиться относиться к себе как можно лучше!</a:t>
            </a:r>
          </a:p>
          <a:p>
            <a:pPr>
              <a:buNone/>
            </a:pPr>
            <a:r>
              <a:rPr lang="ru-RU" dirty="0"/>
              <a:t>Важнейший принцип самостоятельной работы: лишь активная тренировка ведет к успеху. Успех — это всегда включение в ситуацию. Неуспех — избегание ситуации!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8715436" cy="6000792"/>
          </a:xfrm>
        </p:spPr>
        <p:txBody>
          <a:bodyPr/>
          <a:lstStyle/>
          <a:p>
            <a:pPr algn="ctr">
              <a:buNone/>
            </a:pPr>
            <a:r>
              <a:rPr lang="ru-RU" sz="4800" dirty="0" smtClean="0">
                <a:solidFill>
                  <a:srgbClr val="C00000"/>
                </a:solidFill>
              </a:rPr>
              <a:t>Уважайте и любите себя. </a:t>
            </a:r>
          </a:p>
          <a:p>
            <a:pPr algn="ctr">
              <a:buNone/>
            </a:pPr>
            <a:r>
              <a:rPr lang="ru-RU" sz="4800" dirty="0" smtClean="0">
                <a:solidFill>
                  <a:srgbClr val="C00000"/>
                </a:solidFill>
              </a:rPr>
              <a:t>Вы — самое ценное, </a:t>
            </a:r>
          </a:p>
          <a:p>
            <a:pPr algn="ctr">
              <a:buNone/>
            </a:pPr>
            <a:r>
              <a:rPr lang="ru-RU" sz="4800" dirty="0" smtClean="0">
                <a:solidFill>
                  <a:srgbClr val="C00000"/>
                </a:solidFill>
              </a:rPr>
              <a:t>что у вас есть! </a:t>
            </a:r>
          </a:p>
          <a:p>
            <a:pPr algn="ctr">
              <a:buNone/>
            </a:pPr>
            <a:r>
              <a:rPr lang="ru-RU" sz="4800" dirty="0" smtClean="0">
                <a:solidFill>
                  <a:srgbClr val="C00000"/>
                </a:solidFill>
              </a:rPr>
              <a:t>Не будет вас — не будет ничего!</a:t>
            </a:r>
          </a:p>
          <a:p>
            <a:pPr algn="ctr">
              <a:buNone/>
            </a:pPr>
            <a:r>
              <a:rPr lang="ru-RU" sz="4800" dirty="0" smtClean="0">
                <a:solidFill>
                  <a:srgbClr val="C00000"/>
                </a:solidFill>
              </a:rPr>
              <a:t> Осознавая это, вы делаете еще один шаг к своей уверенности.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428596" y="428604"/>
            <a:ext cx="8429684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Да!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Хорошая новость: вы уже сделали первый шаг к уверенности в себе!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 признались себе, что готовы измениться, и взяли ответственность за эти изменения на себя.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Сделайте следующий шаг — меняйтесь и идите вперед к своей уверенности!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329642" cy="576899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6000" b="1" dirty="0" smtClean="0"/>
          </a:p>
          <a:p>
            <a:pPr algn="ctr">
              <a:buNone/>
            </a:pPr>
            <a:r>
              <a:rPr lang="ru-RU" sz="6000" b="1" dirty="0" smtClean="0">
                <a:solidFill>
                  <a:srgbClr val="C00000"/>
                </a:solidFill>
              </a:rPr>
              <a:t>Основы </a:t>
            </a:r>
            <a:r>
              <a:rPr lang="ru-RU" sz="6000" b="1" dirty="0">
                <a:solidFill>
                  <a:srgbClr val="C00000"/>
                </a:solidFill>
              </a:rPr>
              <a:t>психологической защиты.</a:t>
            </a:r>
            <a:endParaRPr lang="ru-RU" sz="6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929718" cy="657227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i="1" dirty="0"/>
              <a:t>Метод 1 (Отстранение).</a:t>
            </a:r>
            <a:r>
              <a:rPr lang="ru-RU" dirty="0"/>
              <a:t> </a:t>
            </a:r>
            <a:endParaRPr lang="ru-RU" dirty="0" smtClean="0"/>
          </a:p>
          <a:p>
            <a:pPr>
              <a:buNone/>
            </a:pPr>
            <a:r>
              <a:rPr lang="ru-RU" sz="3400" dirty="0" smtClean="0"/>
              <a:t>При </a:t>
            </a:r>
            <a:r>
              <a:rPr lang="ru-RU" sz="3400" dirty="0"/>
              <a:t>беседе с людьми, которые могут оказывать на вас негативное влияние, </a:t>
            </a:r>
            <a:r>
              <a:rPr lang="ru-RU" sz="3400" dirty="0">
                <a:solidFill>
                  <a:srgbClr val="FF0000"/>
                </a:solidFill>
              </a:rPr>
              <a:t>первым делом мысленно отделите их экраном из плотного стекла</a:t>
            </a:r>
            <a:r>
              <a:rPr lang="ru-RU" sz="3400" dirty="0"/>
              <a:t>, визуализируйте этот экран до ощущения полной реальности. Вы видите и слышите собеседника, но его злоба и ненависть не проходит к вам. Создайте между вами экран. Вообразите непробиваемую стену. Из чего Вы ее соорудите — дело Вашего воображения. Из бронированного стекла, просто плотного воздуха, магнитного поля... </a:t>
            </a:r>
            <a:endParaRPr lang="ru-RU" sz="3400" dirty="0" smtClean="0"/>
          </a:p>
          <a:p>
            <a:pPr>
              <a:buNone/>
            </a:pPr>
            <a:r>
              <a:rPr lang="ru-RU" sz="3400" dirty="0" smtClean="0"/>
              <a:t>И </a:t>
            </a:r>
            <a:r>
              <a:rPr lang="ru-RU" sz="3400" dirty="0"/>
              <a:t>Вы вдруг увидите, как ваши «благожелатели» станут Вам абсолютно безразличны. В этом случае перемена бывает разительна. Они вдруг становятся вежливыми и спокойными. Даже доброжелательными. Чаще всего у них возникает неподвластное им чувство уважения к человеку, которого они не могут «пробить». По отношению к человеку, который выводит вас из душевного равновесия, но не присутствует рядом с вами, используется психотехника мысленного отделения от него стеной со следующей словесной формулировкой: «Ты просто не существуешь. Я не могу ни видеть, ни слышать тебя, тебя вообще нет».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i="1" dirty="0"/>
              <a:t>Метод 2 (Разглядывание</a:t>
            </a:r>
            <a:r>
              <a:rPr lang="ru-RU" b="1" i="1" dirty="0" smtClean="0"/>
              <a:t>).</a:t>
            </a:r>
          </a:p>
          <a:p>
            <a:pPr>
              <a:buNone/>
            </a:pPr>
            <a:r>
              <a:rPr lang="ru-RU" b="1" i="1" dirty="0" smtClean="0"/>
              <a:t> </a:t>
            </a:r>
            <a:r>
              <a:rPr lang="ru-RU" dirty="0"/>
              <a:t>Негативная информация больше всего воздействует на слух. Поэтому в напряженных ситуациях следует фиксировать внимание не на слуховых ощущениях, а на зрительно воспринимаемых объектах. Оппонент, раздражающий вас, продолжает говорить что-то, а вы, чтобы отгородиться от действия его речи, 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постарайтесь </a:t>
            </a:r>
            <a:r>
              <a:rPr lang="ru-RU" dirty="0">
                <a:solidFill>
                  <a:srgbClr val="FF0000"/>
                </a:solidFill>
              </a:rPr>
              <a:t>увидеть его лицо — как можно отчетливее, во всех деталях, как если бы вы собирались затем по памяти нарисовать его портрет. 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Смотреть </a:t>
            </a:r>
            <a:r>
              <a:rPr lang="ru-RU" dirty="0"/>
              <a:t>следует молча, очень внимательно, но не «пялиться», а именно рассматривать. Во время этой умышленной паузы постарайтесь увидеть как можно больше деталей обстановки рядом с разгоряченным собеседником. Кто бы ни был противником — случайный прохожий, начальник, коллега или подчиненный, ваше внезапное, неожиданное молчание непременно вызовет ослабление его напора.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329642" cy="664371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i="1" dirty="0"/>
              <a:t>Метод 3 (Визуализация).</a:t>
            </a:r>
            <a:r>
              <a:rPr lang="ru-RU" dirty="0"/>
              <a:t> </a:t>
            </a:r>
            <a:endParaRPr lang="ru-RU" dirty="0" smtClean="0"/>
          </a:p>
          <a:p>
            <a:pPr>
              <a:buNone/>
            </a:pPr>
            <a:r>
              <a:rPr lang="ru-RU" sz="3400" dirty="0" smtClean="0"/>
              <a:t>Беспокоящая </a:t>
            </a:r>
            <a:r>
              <a:rPr lang="ru-RU" sz="3400" dirty="0"/>
              <a:t>вас ситуация проигрывается в воображении как бы на внутреннем экране и тем самым гасит гнев. За развитием ситуации вы наблюдаете как бы со стороны. </a:t>
            </a:r>
            <a:r>
              <a:rPr lang="ru-RU" sz="3400" dirty="0">
                <a:solidFill>
                  <a:srgbClr val="FF0000"/>
                </a:solidFill>
              </a:rPr>
              <a:t>Представьте себя зрителем, смотрящим художественный фильм, в котором вы играете главную роль</a:t>
            </a:r>
            <a:r>
              <a:rPr lang="ru-RU" sz="3400" dirty="0"/>
              <a:t>. Для визуализации надо расслабиться, сосредоточиться на внутренних ощущениях и привести в норму дыхание. Далее можно рекомендовать следующие варианты:  </a:t>
            </a:r>
            <a:br>
              <a:rPr lang="ru-RU" sz="3400" dirty="0"/>
            </a:br>
            <a:r>
              <a:rPr lang="ru-RU" sz="3400" dirty="0"/>
              <a:t/>
            </a:r>
            <a:br>
              <a:rPr lang="ru-RU" sz="3400" dirty="0"/>
            </a:br>
            <a:r>
              <a:rPr lang="ru-RU" sz="3400" dirty="0"/>
              <a:t>1) уменьшите в росте человека, вызвавшего ваш гнев, пусть он будет карликом, гномом или букашкой;  </a:t>
            </a:r>
            <a:br>
              <a:rPr lang="ru-RU" sz="3400" dirty="0"/>
            </a:br>
            <a:r>
              <a:rPr lang="ru-RU" sz="3400" dirty="0"/>
              <a:t/>
            </a:r>
            <a:br>
              <a:rPr lang="ru-RU" sz="3400" dirty="0"/>
            </a:br>
            <a:r>
              <a:rPr lang="ru-RU" sz="3400" dirty="0"/>
              <a:t>2) постарайтесь увидеть этого человека в смешном виде (например, в трусах и в каске);  </a:t>
            </a:r>
            <a:br>
              <a:rPr lang="ru-RU" sz="3400" dirty="0"/>
            </a:br>
            <a:r>
              <a:rPr lang="ru-RU" sz="3400" dirty="0"/>
              <a:t/>
            </a:r>
            <a:br>
              <a:rPr lang="ru-RU" sz="3400" dirty="0"/>
            </a:br>
            <a:r>
              <a:rPr lang="ru-RU" sz="3400" dirty="0"/>
              <a:t>3) представьте гнев в виде пучка энергии, который уходит через вас в обидчика;  </a:t>
            </a:r>
            <a:br>
              <a:rPr lang="ru-RU" sz="3400" dirty="0"/>
            </a:br>
            <a:r>
              <a:rPr lang="ru-RU" sz="3400" dirty="0"/>
              <a:t/>
            </a:r>
            <a:br>
              <a:rPr lang="ru-RU" sz="3400" dirty="0"/>
            </a:br>
            <a:r>
              <a:rPr lang="ru-RU" sz="3400" dirty="0"/>
              <a:t>4) придумайте сцену воображаемого реванша по отношению к вашему обидчику и насладитесь «мщением».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64371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/>
              <a:t>Лиц, от которых исходит угроза психологического или физического насилия, можно классифицировать по трем большим группам. 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1) </a:t>
            </a:r>
            <a:r>
              <a:rPr lang="ru-RU" dirty="0">
                <a:solidFill>
                  <a:srgbClr val="C00000"/>
                </a:solidFill>
              </a:rPr>
              <a:t>психически нормальные люди без видимых отклонений в поведении;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2) психически нормальные люди, но находящиеся в состоянии алкогольного или наркотического опьянения;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3) люди с патологическими отклонениями в психике.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>
                <a:solidFill>
                  <a:srgbClr val="FF0000"/>
                </a:solidFill>
              </a:rPr>
              <a:t>Формирование умений замечать и понимать агрессивный язык тела и высказывания.</a:t>
            </a:r>
            <a:r>
              <a:rPr lang="ru-RU" sz="5400" dirty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4400" b="1" dirty="0">
                <a:solidFill>
                  <a:srgbClr val="C00000"/>
                </a:solidFill>
              </a:rPr>
              <a:t>Основное правило психологической защиты гласит: </a:t>
            </a:r>
          </a:p>
          <a:p>
            <a:pPr algn="ctr">
              <a:buNone/>
            </a:pPr>
            <a:r>
              <a:rPr lang="ru-RU" sz="4400" dirty="0" smtClean="0"/>
              <a:t>Никогда </a:t>
            </a:r>
            <a:r>
              <a:rPr lang="ru-RU" sz="4400" dirty="0"/>
              <a:t>не упускаем противника из виду, наблюдая за его внешними реакциями и движениями. </a:t>
            </a:r>
            <a:endParaRPr lang="ru-RU" sz="4400" dirty="0" smtClean="0"/>
          </a:p>
          <a:p>
            <a:pPr algn="ctr">
              <a:buNone/>
            </a:pPr>
            <a:r>
              <a:rPr lang="ru-RU" sz="4400" dirty="0" smtClean="0"/>
              <a:t>Всегда </a:t>
            </a:r>
            <a:r>
              <a:rPr lang="ru-RU" sz="4400" dirty="0"/>
              <a:t>осуществляем визуальный контакт, т.е. смотрим ему в глаза.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58204" cy="600079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i="1" dirty="0"/>
              <a:t>Метод 1</a:t>
            </a:r>
            <a:r>
              <a:rPr lang="ru-RU" b="1" i="1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Возьмите лист бумаги и в центре его начертите тушью или черными чернилами круг размером с двухкопеечную монету (1,5 см). Повесьте этот лист на </a:t>
            </a:r>
            <a:r>
              <a:rPr lang="ru-RU" dirty="0" err="1"/>
              <a:t>растоянии</a:t>
            </a:r>
            <a:r>
              <a:rPr lang="ru-RU" dirty="0"/>
              <a:t> 2-2,5 метров от себя и в течение 15 минут непрерывно и не мигая смотрите на этот черный круг (</a:t>
            </a:r>
            <a:r>
              <a:rPr lang="ru-RU" dirty="0" err="1"/>
              <a:t>круг</a:t>
            </a:r>
            <a:r>
              <a:rPr lang="ru-RU" dirty="0"/>
              <a:t> надо заштриховать черным цветом). Представьте себе, что некая энергия исходит из точки между бровями (это место восточные мистики называли «</a:t>
            </a:r>
            <a:r>
              <a:rPr lang="ru-RU" dirty="0" err="1"/>
              <a:t>третим</a:t>
            </a:r>
            <a:r>
              <a:rPr lang="ru-RU" dirty="0"/>
              <a:t> глазом») и устремляется сквозь круг в стену. Делая это ежедневно, вы выработаете у себя «магический» взгляд. Аналогичное упражнение можно проделывать с горящим пламенем свечи или с медной пластинкой, повешенной на расстоянии 2-3 метра.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Главное </a:t>
            </a:r>
            <a:r>
              <a:rPr lang="ru-RU" dirty="0"/>
              <a:t>здесь — научиться подавить мигательный рефлекс.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186766" cy="584043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i="1" dirty="0" smtClean="0"/>
              <a:t>Метод 2.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Чуть расслабив мышцы тела, посмотрите на свое отражение в зеркале. Взгляд направьте себе в глаза или переносицу. Представьте, что вы смотрите на своего злейшего врага. Не мигая, смотрите в точку 20-25 секунд. Постепенно доведите длительность упражнения до 15-20 минут. Старайтесь смотреть спокойно и уверенно, не напрягая мышцы лица.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290"/>
            <a:ext cx="8186766" cy="5911873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i="1" dirty="0" smtClean="0"/>
              <a:t>Метод 3.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Если у вас есть товарищ или партнер по занятиям, вы вместе можете отрабатывать технику взгляда. Смотрите друг другу в глаза. Это упражнение очень напоминает </a:t>
            </a:r>
            <a:r>
              <a:rPr lang="ru-RU" dirty="0" smtClean="0">
                <a:solidFill>
                  <a:srgbClr val="FF0000"/>
                </a:solidFill>
              </a:rPr>
              <a:t>детскую игру «Кто кого пересмотрит». </a:t>
            </a:r>
            <a:r>
              <a:rPr lang="ru-RU" dirty="0" smtClean="0"/>
              <a:t>Кто первым мигнул или отвел взгляд — тот и проиграл. Значит, он психологически слабее. Это упражнение широко практикуется, например, при подготовке сотрудников спецслужб. Тот из группы курсантов, кто «пересмотрит» всех остальных, обычно и есть самый волевой и уверенный человек в команде. Это потенциальный лидер, пользующийся непререкаемым авторитетом. Ему обычно склонны подчиняться остальные.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txBody>
          <a:bodyPr>
            <a:normAutofit/>
          </a:bodyPr>
          <a:lstStyle/>
          <a:p>
            <a:r>
              <a:rPr lang="ru-RU" dirty="0" smtClean="0"/>
              <a:t>Что такое уверенность в себе? Как отличить уверенного в себе человека? </a:t>
            </a:r>
            <a:br>
              <a:rPr lang="ru-RU" dirty="0" smtClean="0"/>
            </a:br>
            <a:r>
              <a:rPr lang="ru-RU" dirty="0" smtClean="0"/>
              <a:t>Что необходимо для развития уверенности в себе?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50083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/>
              <a:t>Если же вы попали в конфликтную ситуацию и желаете вывести противника из равновесия, </a:t>
            </a:r>
            <a:r>
              <a:rPr lang="ru-RU" dirty="0">
                <a:solidFill>
                  <a:srgbClr val="C00000"/>
                </a:solidFill>
              </a:rPr>
              <a:t>выберите на его теле или одежде уязвимое место (например, кривые ноги, плохие зубы, грязные ногти, нечищеную обувь, пятно, ширинку и т.п.) и пристально, не мигая, смотрите туда.</a:t>
            </a:r>
            <a:r>
              <a:rPr lang="ru-RU" dirty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Ваш </a:t>
            </a:r>
            <a:r>
              <a:rPr lang="ru-RU" dirty="0"/>
              <a:t>собеседник сразу же начнет нервничать. Ну а если вы вдобавок изобразите еле заметную язвительную улыбку и высокомерно откинете голову назад, то сохранить самообладание удастся только очень выдержанному человеку. Рассеянный или направленный мимо глаз собеседника взгляд (на ухо, лоб, подбородок, губы) сделает то же самое, но в более деликатной и щадящей форме. 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/>
        </p:nvSpPr>
        <p:spPr>
          <a:xfrm>
            <a:off x="2357422" y="1000108"/>
            <a:ext cx="4071966" cy="435771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>
                <a:solidFill>
                  <a:srgbClr val="FF0000"/>
                </a:solidFill>
              </a:rPr>
              <a:t/>
            </a:r>
            <a:br>
              <a:rPr lang="ru-RU" sz="2800" dirty="0">
                <a:solidFill>
                  <a:srgbClr val="FF0000"/>
                </a:solidFill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714348" y="500042"/>
            <a:ext cx="8072494" cy="5857916"/>
          </a:xfrm>
          <a:prstGeom prst="round2DiagRect">
            <a:avLst>
              <a:gd name="adj1" fmla="val 16667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Спасибо за внимание!</a:t>
            </a:r>
            <a:endParaRPr lang="ru-RU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Уверенность </a:t>
            </a:r>
            <a:r>
              <a:rPr lang="ru-RU" sz="4400" dirty="0"/>
              <a:t>в себе </a:t>
            </a:r>
            <a:endParaRPr lang="ru-RU" sz="4400" dirty="0" smtClean="0"/>
          </a:p>
          <a:p>
            <a:pPr algn="ctr">
              <a:buNone/>
            </a:pPr>
            <a:r>
              <a:rPr lang="ru-RU" sz="4400" dirty="0" smtClean="0"/>
              <a:t>— </a:t>
            </a:r>
            <a:r>
              <a:rPr lang="ru-RU" sz="4400" dirty="0"/>
              <a:t>готовность человека решать достаточно сложные задачи, когда уровень притязаний не снижается только из-за опасений неудачи.</a:t>
            </a:r>
          </a:p>
          <a:p>
            <a:pPr algn="ctr"/>
            <a:endParaRPr lang="ru-RU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Главными в нем являются два ключевых признака.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r>
              <a:rPr lang="ru-RU" dirty="0"/>
              <a:t>Первый — это готовность решать сложные задачи, то есть состояние внутренней психологической мобилизации. Если проще — правильный настрой, образ мыслей.</a:t>
            </a:r>
          </a:p>
          <a:p>
            <a:r>
              <a:rPr lang="ru-RU" dirty="0"/>
              <a:t>Второй — устойчивость этого качества, не смотря на возможность неудачи. То есть, по словам Уинстона Черчилля «способность идти от одной неудачи к другой с нарастающим энтузиазмом».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Уверенное </a:t>
            </a:r>
            <a:r>
              <a:rPr lang="ru-RU" dirty="0">
                <a:solidFill>
                  <a:srgbClr val="FF0000"/>
                </a:solidFill>
              </a:rPr>
              <a:t>поведение выражает отношение человека к самому себе и к окружающим его людям.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357430"/>
            <a:ext cx="8358246" cy="3768733"/>
          </a:xfrm>
        </p:spPr>
        <p:txBody>
          <a:bodyPr>
            <a:normAutofit lnSpcReduction="10000"/>
          </a:bodyPr>
          <a:lstStyle/>
          <a:p>
            <a:r>
              <a:rPr lang="ru-RU" sz="3600" dirty="0"/>
              <a:t>Первое — изменяем свой образ мышления, жизненную философию и </a:t>
            </a:r>
            <a:r>
              <a:rPr lang="ru-RU" sz="3600" dirty="0" err="1"/>
              <a:t>самоооценку</a:t>
            </a:r>
            <a:r>
              <a:rPr lang="ru-RU" sz="3600" dirty="0"/>
              <a:t>.</a:t>
            </a:r>
          </a:p>
          <a:p>
            <a:r>
              <a:rPr lang="ru-RU" sz="3600" dirty="0"/>
              <a:t>Второе — изменяем свое поведение, вырабатываем ряд конкретных навыков, выражающих уверенность в себе.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401080" cy="1071546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Основные </a:t>
            </a:r>
            <a:r>
              <a:rPr lang="ru-RU" sz="3600" dirty="0">
                <a:solidFill>
                  <a:srgbClr val="FF0000"/>
                </a:solidFill>
              </a:rPr>
              <a:t>навыки уверенного поведения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8929718" cy="5857916"/>
          </a:xfrm>
        </p:spPr>
        <p:txBody>
          <a:bodyPr>
            <a:noAutofit/>
          </a:bodyPr>
          <a:lstStyle/>
          <a:p>
            <a:pPr lvl="0"/>
            <a:r>
              <a:rPr lang="ru-RU" sz="2800" dirty="0"/>
              <a:t>Использование местоимения «я», отсутствие попыток спрятаться за неопределенными формулировками.</a:t>
            </a:r>
          </a:p>
          <a:p>
            <a:pPr lvl="0"/>
            <a:r>
              <a:rPr lang="ru-RU" sz="2800" dirty="0"/>
              <a:t>Прямое и честное выражение собственного мнения без оглядки на окружающих. Например: «Я думаю, что это плохая идея», «Я считаю, что это незаконно».</a:t>
            </a:r>
          </a:p>
          <a:p>
            <a:pPr lvl="0"/>
            <a:r>
              <a:rPr lang="ru-RU" sz="2800" dirty="0"/>
              <a:t>Способность отказывать и говорить «нет», когда это необходимо. Например: «Нет. Мне это не подходит», «Я не хочу делать это».</a:t>
            </a:r>
          </a:p>
          <a:p>
            <a:pPr lvl="0"/>
            <a:r>
              <a:rPr lang="ru-RU" sz="2800" dirty="0"/>
              <a:t>Открытость в выражении чувств и требований. Например: «Я зол», «Я хочу, чтобы вы говорили тише».</a:t>
            </a:r>
          </a:p>
          <a:p>
            <a:pPr lvl="0"/>
            <a:r>
              <a:rPr lang="ru-RU" sz="2800" dirty="0"/>
              <a:t>Способность устанавливать контакты, инициировать, начинать и оканчивать беседу и др. Например: «Здравствуйте, давайте познакомимся, меня зовут…»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Приобретая уверенность в себе, вы также приобретаете определенные внешние данные. 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472518" cy="5500726"/>
          </a:xfrm>
        </p:spPr>
        <p:txBody>
          <a:bodyPr>
            <a:normAutofit/>
          </a:bodyPr>
          <a:lstStyle/>
          <a:p>
            <a:pPr lvl="0"/>
            <a:r>
              <a:rPr lang="ru-RU" sz="4000" dirty="0"/>
              <a:t>Меняется даже ваша мимика и жестикуляция!</a:t>
            </a:r>
          </a:p>
          <a:p>
            <a:pPr lvl="0"/>
            <a:r>
              <a:rPr lang="ru-RU" sz="4000" dirty="0"/>
              <a:t>Вы уверенно смотрите в глаза собеседнику.</a:t>
            </a:r>
          </a:p>
          <a:p>
            <a:pPr lvl="0"/>
            <a:r>
              <a:rPr lang="ru-RU" sz="4000" dirty="0"/>
              <a:t>Вы приобретаете царственную осанку.</a:t>
            </a:r>
          </a:p>
          <a:p>
            <a:pPr lvl="0"/>
            <a:r>
              <a:rPr lang="ru-RU" sz="4000" dirty="0"/>
              <a:t>Ваш голос становится ярче.</a:t>
            </a:r>
          </a:p>
          <a:p>
            <a:pPr lvl="0"/>
            <a:r>
              <a:rPr lang="ru-RU" sz="4000" dirty="0"/>
              <a:t>Ваши слова становятся весомее.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58204" cy="584043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600" dirty="0"/>
              <a:t>Психологическая наука утверждает: </a:t>
            </a:r>
            <a:r>
              <a:rPr lang="ru-RU" sz="3600" dirty="0">
                <a:solidFill>
                  <a:srgbClr val="FF0000"/>
                </a:solidFill>
              </a:rPr>
              <a:t>«Уверенность в меньшей степени зависит от дефицита поведения, чем от недостатка чувства собственной ценности». </a:t>
            </a:r>
            <a:endParaRPr lang="ru-RU" sz="36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3600" dirty="0" smtClean="0"/>
              <a:t>Это </a:t>
            </a:r>
            <a:r>
              <a:rPr lang="ru-RU" sz="3600" dirty="0"/>
              <a:t>значит, что главное — ваши мысли и отношение к себе. </a:t>
            </a:r>
            <a:endParaRPr lang="ru-RU" sz="3600" dirty="0" smtClean="0"/>
          </a:p>
          <a:p>
            <a:pPr algn="ctr">
              <a:buNone/>
            </a:pPr>
            <a:r>
              <a:rPr lang="ru-RU" sz="3600" dirty="0" smtClean="0"/>
              <a:t>Самооценка </a:t>
            </a:r>
            <a:r>
              <a:rPr lang="ru-RU" sz="3600" dirty="0"/>
              <a:t>— вот ключ к уверенности в себе! </a:t>
            </a:r>
            <a:endParaRPr lang="ru-RU" sz="3600" dirty="0" smtClean="0"/>
          </a:p>
          <a:p>
            <a:pPr algn="ctr">
              <a:buNone/>
            </a:pPr>
            <a:r>
              <a:rPr lang="ru-RU" sz="3600" dirty="0" smtClean="0"/>
              <a:t>Это </a:t>
            </a:r>
            <a:r>
              <a:rPr lang="ru-RU" sz="3600" dirty="0"/>
              <a:t>намного более важно, чем отсутствие каких-то практических поведенческих навыков.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1771</Words>
  <Application>Microsoft Office PowerPoint</Application>
  <PresentationFormat>Экран (4:3)</PresentationFormat>
  <Paragraphs>115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Слайд 1</vt:lpstr>
      <vt:lpstr>Слайд 2</vt:lpstr>
      <vt:lpstr>Что такое уверенность в себе? Как отличить уверенного в себе человека?  Что необходимо для развития уверенности в себе?</vt:lpstr>
      <vt:lpstr>Слайд 4</vt:lpstr>
      <vt:lpstr>Главными в нем являются два ключевых признака. </vt:lpstr>
      <vt:lpstr> Уверенное поведение выражает отношение человека к самому себе и к окружающим его людям. </vt:lpstr>
      <vt:lpstr>Основные навыки уверенного поведения</vt:lpstr>
      <vt:lpstr>Приобретая уверенность в себе, вы также приобретаете определенные внешние данные.  </vt:lpstr>
      <vt:lpstr>Слайд 9</vt:lpstr>
      <vt:lpstr>Слайд 10</vt:lpstr>
      <vt:lpstr>Слайд 11</vt:lpstr>
      <vt:lpstr>Слайд 12</vt:lpstr>
      <vt:lpstr>Ваши мысли должны помогать вам действовать. Они должны стать вашими друзьями! Поэтому почаще говорите самому себе, мысленно или даже вслух, ободряющие слова. </vt:lpstr>
      <vt:lpstr>Внутренний обвинитель </vt:lpstr>
      <vt:lpstr>Внутренний защитник 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20035</dc:creator>
  <cp:lastModifiedBy>Ирина</cp:lastModifiedBy>
  <cp:revision>8</cp:revision>
  <dcterms:created xsi:type="dcterms:W3CDTF">2010-04-19T18:33:25Z</dcterms:created>
  <dcterms:modified xsi:type="dcterms:W3CDTF">2010-04-21T06:26:48Z</dcterms:modified>
</cp:coreProperties>
</file>