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34" r:id="rId2"/>
  </p:sldMasterIdLst>
  <p:notesMasterIdLst>
    <p:notesMasterId r:id="rId28"/>
  </p:notesMasterIdLst>
  <p:handoutMasterIdLst>
    <p:handoutMasterId r:id="rId29"/>
  </p:handoutMasterIdLst>
  <p:sldIdLst>
    <p:sldId id="286" r:id="rId3"/>
    <p:sldId id="260" r:id="rId4"/>
    <p:sldId id="261" r:id="rId5"/>
    <p:sldId id="262" r:id="rId6"/>
    <p:sldId id="263" r:id="rId7"/>
    <p:sldId id="258" r:id="rId8"/>
    <p:sldId id="268" r:id="rId9"/>
    <p:sldId id="264" r:id="rId10"/>
    <p:sldId id="257" r:id="rId11"/>
    <p:sldId id="265" r:id="rId12"/>
    <p:sldId id="267" r:id="rId13"/>
    <p:sldId id="269" r:id="rId14"/>
    <p:sldId id="266" r:id="rId15"/>
    <p:sldId id="279" r:id="rId16"/>
    <p:sldId id="275" r:id="rId17"/>
    <p:sldId id="276" r:id="rId18"/>
    <p:sldId id="278" r:id="rId19"/>
    <p:sldId id="280" r:id="rId20"/>
    <p:sldId id="270" r:id="rId21"/>
    <p:sldId id="271" r:id="rId22"/>
    <p:sldId id="282" r:id="rId23"/>
    <p:sldId id="27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DE4FB-F056-40AF-AC73-73BCD019126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E781B7-1C31-4536-819F-57C23A9646D8}">
      <dgm:prSet phldrT="[Текст]" custT="1"/>
      <dgm:spPr/>
      <dgm:t>
        <a:bodyPr/>
        <a:lstStyle/>
        <a:p>
          <a:r>
            <a:rPr lang="ru-RU" sz="2000" b="1" i="1" dirty="0" smtClean="0"/>
            <a:t>почки</a:t>
          </a:r>
          <a:endParaRPr lang="ru-RU" sz="2000" b="1" i="1" dirty="0"/>
        </a:p>
      </dgm:t>
    </dgm:pt>
    <dgm:pt modelId="{AE022D0F-00BF-4760-A5FB-AC16F6F9F5C0}" type="parTrans" cxnId="{EA199E84-997B-41FF-B1F2-348905C863AC}">
      <dgm:prSet/>
      <dgm:spPr/>
      <dgm:t>
        <a:bodyPr/>
        <a:lstStyle/>
        <a:p>
          <a:endParaRPr lang="ru-RU"/>
        </a:p>
      </dgm:t>
    </dgm:pt>
    <dgm:pt modelId="{B35CE966-7F34-435F-A383-5A49E443DE45}" type="sibTrans" cxnId="{EA199E84-997B-41FF-B1F2-348905C863AC}">
      <dgm:prSet/>
      <dgm:spPr/>
      <dgm:t>
        <a:bodyPr/>
        <a:lstStyle/>
        <a:p>
          <a:endParaRPr lang="ru-RU"/>
        </a:p>
      </dgm:t>
    </dgm:pt>
    <dgm:pt modelId="{52457295-9AB8-4717-A34B-E3CD6D6F3EFC}">
      <dgm:prSet phldrT="[Текст]" custT="1"/>
      <dgm:spPr/>
      <dgm:t>
        <a:bodyPr/>
        <a:lstStyle/>
        <a:p>
          <a:pPr algn="ctr"/>
          <a:r>
            <a:rPr lang="ru-RU" sz="900" b="1" i="1" dirty="0" smtClean="0"/>
            <a:t>Верхушечные  - </a:t>
          </a:r>
        </a:p>
        <a:p>
          <a:pPr algn="ctr"/>
          <a:r>
            <a:rPr lang="ru-RU" sz="900" b="1" i="1" dirty="0" smtClean="0"/>
            <a:t>расположенные   на   верхушке   побега</a:t>
          </a:r>
          <a:r>
            <a:rPr lang="ru-RU" sz="1000" b="1" i="1" dirty="0" smtClean="0"/>
            <a:t>.</a:t>
          </a:r>
        </a:p>
      </dgm:t>
    </dgm:pt>
    <dgm:pt modelId="{1D1A6639-90A6-43BF-BED0-F9D1CF0B1F46}" type="parTrans" cxnId="{E06ADC69-965E-476C-BF9F-65CC96EB033D}">
      <dgm:prSet/>
      <dgm:spPr/>
      <dgm:t>
        <a:bodyPr/>
        <a:lstStyle/>
        <a:p>
          <a:endParaRPr lang="ru-RU"/>
        </a:p>
      </dgm:t>
    </dgm:pt>
    <dgm:pt modelId="{505DA203-6F7A-43A6-89F2-910EFDD4761E}" type="sibTrans" cxnId="{E06ADC69-965E-476C-BF9F-65CC96EB033D}">
      <dgm:prSet/>
      <dgm:spPr/>
      <dgm:t>
        <a:bodyPr/>
        <a:lstStyle/>
        <a:p>
          <a:endParaRPr lang="ru-RU"/>
        </a:p>
      </dgm:t>
    </dgm:pt>
    <dgm:pt modelId="{7117F05E-B3A5-418F-9AA1-1DB93E21C17C}">
      <dgm:prSet phldrT="[Текст]" custT="1"/>
      <dgm:spPr/>
      <dgm:t>
        <a:bodyPr/>
        <a:lstStyle/>
        <a:p>
          <a:r>
            <a:rPr lang="ru-RU" sz="1000" b="1" i="1" dirty="0" smtClean="0"/>
            <a:t>Пазушные  -  </a:t>
          </a:r>
        </a:p>
        <a:p>
          <a:r>
            <a:rPr lang="ru-RU" sz="1000" b="1" i="1" dirty="0" smtClean="0"/>
            <a:t>расположенные  </a:t>
          </a:r>
        </a:p>
        <a:p>
          <a:r>
            <a:rPr lang="ru-RU" sz="1000" b="1" i="1" dirty="0" smtClean="0"/>
            <a:t>в пазухах   листьев  </a:t>
          </a:r>
          <a:endParaRPr lang="ru-RU" sz="1000" b="1" i="1" dirty="0"/>
        </a:p>
      </dgm:t>
    </dgm:pt>
    <dgm:pt modelId="{B6BFFFF6-CBEC-4D67-BC96-3CFE39BD6324}" type="parTrans" cxnId="{28ECE01D-33AF-4423-9EC8-FC4EE57879DD}">
      <dgm:prSet/>
      <dgm:spPr/>
      <dgm:t>
        <a:bodyPr/>
        <a:lstStyle/>
        <a:p>
          <a:endParaRPr lang="ru-RU"/>
        </a:p>
      </dgm:t>
    </dgm:pt>
    <dgm:pt modelId="{ED6BE4D2-F25A-44DE-B951-5A2C2FF5D998}" type="sibTrans" cxnId="{28ECE01D-33AF-4423-9EC8-FC4EE57879DD}">
      <dgm:prSet/>
      <dgm:spPr/>
      <dgm:t>
        <a:bodyPr/>
        <a:lstStyle/>
        <a:p>
          <a:endParaRPr lang="ru-RU"/>
        </a:p>
      </dgm:t>
    </dgm:pt>
    <dgm:pt modelId="{BB75B76A-82AD-487A-9D89-1476903E1E3C}">
      <dgm:prSet phldrT="[Текст]" custT="1"/>
      <dgm:spPr/>
      <dgm:t>
        <a:bodyPr/>
        <a:lstStyle/>
        <a:p>
          <a:r>
            <a:rPr lang="ru-RU" sz="1100" b="1" i="1" dirty="0" smtClean="0"/>
            <a:t>Вегетативные  (листовые)</a:t>
          </a:r>
          <a:endParaRPr lang="ru-RU" sz="1100" b="1" i="1" dirty="0"/>
        </a:p>
      </dgm:t>
    </dgm:pt>
    <dgm:pt modelId="{D123DB2A-0923-4AEF-9812-248E622AD03A}" type="parTrans" cxnId="{B70AB06D-2871-4F8B-8EA8-60F11C627923}">
      <dgm:prSet/>
      <dgm:spPr/>
      <dgm:t>
        <a:bodyPr/>
        <a:lstStyle/>
        <a:p>
          <a:endParaRPr lang="ru-RU"/>
        </a:p>
      </dgm:t>
    </dgm:pt>
    <dgm:pt modelId="{D66B9FFD-E9DB-4A00-ADDF-51498C203255}" type="sibTrans" cxnId="{B70AB06D-2871-4F8B-8EA8-60F11C627923}">
      <dgm:prSet/>
      <dgm:spPr/>
      <dgm:t>
        <a:bodyPr/>
        <a:lstStyle/>
        <a:p>
          <a:endParaRPr lang="ru-RU"/>
        </a:p>
      </dgm:t>
    </dgm:pt>
    <dgm:pt modelId="{0FF9250B-D29B-4F5C-B883-3B8D88C8B346}">
      <dgm:prSet phldrT="[Текст]" custT="1"/>
      <dgm:spPr/>
      <dgm:t>
        <a:bodyPr/>
        <a:lstStyle/>
        <a:p>
          <a:r>
            <a:rPr lang="ru-RU" sz="1050" b="1" i="1" dirty="0" smtClean="0"/>
            <a:t>Генеративные </a:t>
          </a:r>
        </a:p>
        <a:p>
          <a:r>
            <a:rPr lang="ru-RU" sz="1050" b="1" i="1" dirty="0" smtClean="0"/>
            <a:t>(</a:t>
          </a:r>
          <a:r>
            <a:rPr lang="ru-RU" sz="1050" b="1" i="1" dirty="0" err="1" smtClean="0"/>
            <a:t>цветоч</a:t>
          </a:r>
          <a:r>
            <a:rPr lang="ru-RU" sz="1050" b="1" i="1" dirty="0" smtClean="0"/>
            <a:t>-</a:t>
          </a:r>
        </a:p>
        <a:p>
          <a:r>
            <a:rPr lang="ru-RU" sz="1050" b="1" i="1" dirty="0" err="1" smtClean="0"/>
            <a:t>ные</a:t>
          </a:r>
          <a:r>
            <a:rPr lang="ru-RU" sz="1050" b="1" i="1" dirty="0" smtClean="0"/>
            <a:t>)</a:t>
          </a:r>
        </a:p>
      </dgm:t>
    </dgm:pt>
    <dgm:pt modelId="{A71FA168-80E1-409A-ACB5-E24A68E9A55C}" type="parTrans" cxnId="{E9F9B4AB-57BF-42C0-BA2C-C77EF2462B2C}">
      <dgm:prSet/>
      <dgm:spPr/>
      <dgm:t>
        <a:bodyPr/>
        <a:lstStyle/>
        <a:p>
          <a:endParaRPr lang="ru-RU"/>
        </a:p>
      </dgm:t>
    </dgm:pt>
    <dgm:pt modelId="{725E3CD9-9689-4E13-804F-6FD9BA1C67CF}" type="sibTrans" cxnId="{E9F9B4AB-57BF-42C0-BA2C-C77EF2462B2C}">
      <dgm:prSet/>
      <dgm:spPr/>
      <dgm:t>
        <a:bodyPr/>
        <a:lstStyle/>
        <a:p>
          <a:endParaRPr lang="ru-RU"/>
        </a:p>
      </dgm:t>
    </dgm:pt>
    <dgm:pt modelId="{28E09F11-25DE-4EC0-9151-EEC99E966FC6}" type="pres">
      <dgm:prSet presAssocID="{1A9DE4FB-F056-40AF-AC73-73BCD01912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1A15C4-0A81-40DA-8304-6FA1EB194DC9}" type="pres">
      <dgm:prSet presAssocID="{2FE781B7-1C31-4536-819F-57C23A9646D8}" presName="centerShape" presStyleLbl="node0" presStyleIdx="0" presStyleCnt="1"/>
      <dgm:spPr/>
      <dgm:t>
        <a:bodyPr/>
        <a:lstStyle/>
        <a:p>
          <a:endParaRPr lang="ru-RU"/>
        </a:p>
      </dgm:t>
    </dgm:pt>
    <dgm:pt modelId="{37EC4588-AE6E-47DA-B0AD-ED487ACE5590}" type="pres">
      <dgm:prSet presAssocID="{1D1A6639-90A6-43BF-BED0-F9D1CF0B1F46}" presName="parTrans" presStyleLbl="sibTrans2D1" presStyleIdx="0" presStyleCnt="4"/>
      <dgm:spPr/>
      <dgm:t>
        <a:bodyPr/>
        <a:lstStyle/>
        <a:p>
          <a:endParaRPr lang="ru-RU"/>
        </a:p>
      </dgm:t>
    </dgm:pt>
    <dgm:pt modelId="{9C9A1359-A908-402E-B3D3-45A70A6E788C}" type="pres">
      <dgm:prSet presAssocID="{1D1A6639-90A6-43BF-BED0-F9D1CF0B1F4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6C6F2DB-E34D-4293-BDD3-92696231D603}" type="pres">
      <dgm:prSet presAssocID="{52457295-9AB8-4717-A34B-E3CD6D6F3EFC}" presName="node" presStyleLbl="node1" presStyleIdx="0" presStyleCnt="4" custRadScaleRad="100010" custRadScaleInc="1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3A529-E91D-4750-9780-80AB50B3F000}" type="pres">
      <dgm:prSet presAssocID="{B6BFFFF6-CBEC-4D67-BC96-3CFE39BD6324}" presName="parTrans" presStyleLbl="sibTrans2D1" presStyleIdx="1" presStyleCnt="4"/>
      <dgm:spPr/>
      <dgm:t>
        <a:bodyPr/>
        <a:lstStyle/>
        <a:p>
          <a:endParaRPr lang="ru-RU"/>
        </a:p>
      </dgm:t>
    </dgm:pt>
    <dgm:pt modelId="{EE4CD525-6223-45A0-9F06-6FD3639E348A}" type="pres">
      <dgm:prSet presAssocID="{B6BFFFF6-CBEC-4D67-BC96-3CFE39BD632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9F9AF71-4E07-464B-A0E1-CAC44F041014}" type="pres">
      <dgm:prSet presAssocID="{7117F05E-B3A5-418F-9AA1-1DB93E21C17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BBDDA-D50B-4AF2-90A2-C13B8C48D42D}" type="pres">
      <dgm:prSet presAssocID="{D123DB2A-0923-4AEF-9812-248E622AD03A}" presName="parTrans" presStyleLbl="sibTrans2D1" presStyleIdx="2" presStyleCnt="4"/>
      <dgm:spPr/>
      <dgm:t>
        <a:bodyPr/>
        <a:lstStyle/>
        <a:p>
          <a:endParaRPr lang="ru-RU"/>
        </a:p>
      </dgm:t>
    </dgm:pt>
    <dgm:pt modelId="{41810783-E4E9-4EB6-8805-3586F153616C}" type="pres">
      <dgm:prSet presAssocID="{D123DB2A-0923-4AEF-9812-248E622AD03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D54325F-3D1A-4D05-8C64-9F4C63385333}" type="pres">
      <dgm:prSet presAssocID="{BB75B76A-82AD-487A-9D89-1476903E1E3C}" presName="node" presStyleLbl="node1" presStyleIdx="2" presStyleCnt="4" custRadScaleRad="101271" custRadScaleInc="-1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A87FD-6BA3-43D1-B986-95FFA8808C7C}" type="pres">
      <dgm:prSet presAssocID="{A71FA168-80E1-409A-ACB5-E24A68E9A55C}" presName="parTrans" presStyleLbl="sibTrans2D1" presStyleIdx="3" presStyleCnt="4"/>
      <dgm:spPr/>
      <dgm:t>
        <a:bodyPr/>
        <a:lstStyle/>
        <a:p>
          <a:endParaRPr lang="ru-RU"/>
        </a:p>
      </dgm:t>
    </dgm:pt>
    <dgm:pt modelId="{A8ABDFAA-81F5-40FD-9EA7-AFEFCFE49227}" type="pres">
      <dgm:prSet presAssocID="{A71FA168-80E1-409A-ACB5-E24A68E9A55C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D4A9C57-7450-4E78-B188-012E80C76EA4}" type="pres">
      <dgm:prSet presAssocID="{0FF9250B-D29B-4F5C-B883-3B8D88C8B346}" presName="node" presStyleLbl="node1" presStyleIdx="3" presStyleCnt="4" custRadScaleRad="101605" custRadScaleInc="-3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6890D-CED4-47A0-ADF5-9BC2C15E7A7D}" type="presOf" srcId="{1A9DE4FB-F056-40AF-AC73-73BCD0191261}" destId="{28E09F11-25DE-4EC0-9151-EEC99E966FC6}" srcOrd="0" destOrd="0" presId="urn:microsoft.com/office/officeart/2005/8/layout/radial5"/>
    <dgm:cxn modelId="{EA199E84-997B-41FF-B1F2-348905C863AC}" srcId="{1A9DE4FB-F056-40AF-AC73-73BCD0191261}" destId="{2FE781B7-1C31-4536-819F-57C23A9646D8}" srcOrd="0" destOrd="0" parTransId="{AE022D0F-00BF-4760-A5FB-AC16F6F9F5C0}" sibTransId="{B35CE966-7F34-435F-A383-5A49E443DE45}"/>
    <dgm:cxn modelId="{E06ADC69-965E-476C-BF9F-65CC96EB033D}" srcId="{2FE781B7-1C31-4536-819F-57C23A9646D8}" destId="{52457295-9AB8-4717-A34B-E3CD6D6F3EFC}" srcOrd="0" destOrd="0" parTransId="{1D1A6639-90A6-43BF-BED0-F9D1CF0B1F46}" sibTransId="{505DA203-6F7A-43A6-89F2-910EFDD4761E}"/>
    <dgm:cxn modelId="{24245877-7695-4367-924B-2328E718B17F}" type="presOf" srcId="{B6BFFFF6-CBEC-4D67-BC96-3CFE39BD6324}" destId="{E493A529-E91D-4750-9780-80AB50B3F000}" srcOrd="0" destOrd="0" presId="urn:microsoft.com/office/officeart/2005/8/layout/radial5"/>
    <dgm:cxn modelId="{403D7C5B-C493-4B83-89A2-663B8AA66847}" type="presOf" srcId="{A71FA168-80E1-409A-ACB5-E24A68E9A55C}" destId="{D52A87FD-6BA3-43D1-B986-95FFA8808C7C}" srcOrd="0" destOrd="0" presId="urn:microsoft.com/office/officeart/2005/8/layout/radial5"/>
    <dgm:cxn modelId="{E9F9B4AB-57BF-42C0-BA2C-C77EF2462B2C}" srcId="{2FE781B7-1C31-4536-819F-57C23A9646D8}" destId="{0FF9250B-D29B-4F5C-B883-3B8D88C8B346}" srcOrd="3" destOrd="0" parTransId="{A71FA168-80E1-409A-ACB5-E24A68E9A55C}" sibTransId="{725E3CD9-9689-4E13-804F-6FD9BA1C67CF}"/>
    <dgm:cxn modelId="{B6C8AA54-7FB0-4B55-9FB8-E3EC9C0FA27A}" type="presOf" srcId="{52457295-9AB8-4717-A34B-E3CD6D6F3EFC}" destId="{46C6F2DB-E34D-4293-BDD3-92696231D603}" srcOrd="0" destOrd="0" presId="urn:microsoft.com/office/officeart/2005/8/layout/radial5"/>
    <dgm:cxn modelId="{3B685646-ED44-46D2-9AE3-9C31C5494518}" type="presOf" srcId="{1D1A6639-90A6-43BF-BED0-F9D1CF0B1F46}" destId="{9C9A1359-A908-402E-B3D3-45A70A6E788C}" srcOrd="1" destOrd="0" presId="urn:microsoft.com/office/officeart/2005/8/layout/radial5"/>
    <dgm:cxn modelId="{B70AB06D-2871-4F8B-8EA8-60F11C627923}" srcId="{2FE781B7-1C31-4536-819F-57C23A9646D8}" destId="{BB75B76A-82AD-487A-9D89-1476903E1E3C}" srcOrd="2" destOrd="0" parTransId="{D123DB2A-0923-4AEF-9812-248E622AD03A}" sibTransId="{D66B9FFD-E9DB-4A00-ADDF-51498C203255}"/>
    <dgm:cxn modelId="{570A0579-6959-416F-87DB-AE6DF65DEBA3}" type="presOf" srcId="{0FF9250B-D29B-4F5C-B883-3B8D88C8B346}" destId="{0D4A9C57-7450-4E78-B188-012E80C76EA4}" srcOrd="0" destOrd="0" presId="urn:microsoft.com/office/officeart/2005/8/layout/radial5"/>
    <dgm:cxn modelId="{9ECC3AD4-37BA-4097-AD45-630BC273C8DB}" type="presOf" srcId="{B6BFFFF6-CBEC-4D67-BC96-3CFE39BD6324}" destId="{EE4CD525-6223-45A0-9F06-6FD3639E348A}" srcOrd="1" destOrd="0" presId="urn:microsoft.com/office/officeart/2005/8/layout/radial5"/>
    <dgm:cxn modelId="{28ECE01D-33AF-4423-9EC8-FC4EE57879DD}" srcId="{2FE781B7-1C31-4536-819F-57C23A9646D8}" destId="{7117F05E-B3A5-418F-9AA1-1DB93E21C17C}" srcOrd="1" destOrd="0" parTransId="{B6BFFFF6-CBEC-4D67-BC96-3CFE39BD6324}" sibTransId="{ED6BE4D2-F25A-44DE-B951-5A2C2FF5D998}"/>
    <dgm:cxn modelId="{BA21EA8E-6F5D-4872-9823-14FC73CD471E}" type="presOf" srcId="{A71FA168-80E1-409A-ACB5-E24A68E9A55C}" destId="{A8ABDFAA-81F5-40FD-9EA7-AFEFCFE49227}" srcOrd="1" destOrd="0" presId="urn:microsoft.com/office/officeart/2005/8/layout/radial5"/>
    <dgm:cxn modelId="{B65CF915-68C7-4922-A876-64CDA5C97AB3}" type="presOf" srcId="{D123DB2A-0923-4AEF-9812-248E622AD03A}" destId="{41810783-E4E9-4EB6-8805-3586F153616C}" srcOrd="1" destOrd="0" presId="urn:microsoft.com/office/officeart/2005/8/layout/radial5"/>
    <dgm:cxn modelId="{A0D85CCB-C509-4942-9787-F9D74A8061C0}" type="presOf" srcId="{1D1A6639-90A6-43BF-BED0-F9D1CF0B1F46}" destId="{37EC4588-AE6E-47DA-B0AD-ED487ACE5590}" srcOrd="0" destOrd="0" presId="urn:microsoft.com/office/officeart/2005/8/layout/radial5"/>
    <dgm:cxn modelId="{220CD15C-D76E-4039-B32B-4A2E7368053A}" type="presOf" srcId="{D123DB2A-0923-4AEF-9812-248E622AD03A}" destId="{B38BBDDA-D50B-4AF2-90A2-C13B8C48D42D}" srcOrd="0" destOrd="0" presId="urn:microsoft.com/office/officeart/2005/8/layout/radial5"/>
    <dgm:cxn modelId="{7E661E40-6E1E-4482-8BC0-AB7D596087C3}" type="presOf" srcId="{BB75B76A-82AD-487A-9D89-1476903E1E3C}" destId="{1D54325F-3D1A-4D05-8C64-9F4C63385333}" srcOrd="0" destOrd="0" presId="urn:microsoft.com/office/officeart/2005/8/layout/radial5"/>
    <dgm:cxn modelId="{CBA5085F-9E06-474D-8C65-6E7F6C615ACF}" type="presOf" srcId="{2FE781B7-1C31-4536-819F-57C23A9646D8}" destId="{0D1A15C4-0A81-40DA-8304-6FA1EB194DC9}" srcOrd="0" destOrd="0" presId="urn:microsoft.com/office/officeart/2005/8/layout/radial5"/>
    <dgm:cxn modelId="{FAD247C9-FFE7-4346-BF66-FFD823D33C6A}" type="presOf" srcId="{7117F05E-B3A5-418F-9AA1-1DB93E21C17C}" destId="{89F9AF71-4E07-464B-A0E1-CAC44F041014}" srcOrd="0" destOrd="0" presId="urn:microsoft.com/office/officeart/2005/8/layout/radial5"/>
    <dgm:cxn modelId="{0E503DE3-79AD-40E3-8654-2160275A7A47}" type="presParOf" srcId="{28E09F11-25DE-4EC0-9151-EEC99E966FC6}" destId="{0D1A15C4-0A81-40DA-8304-6FA1EB194DC9}" srcOrd="0" destOrd="0" presId="urn:microsoft.com/office/officeart/2005/8/layout/radial5"/>
    <dgm:cxn modelId="{7179520B-B2D3-431C-B8F8-6BFF77D32E98}" type="presParOf" srcId="{28E09F11-25DE-4EC0-9151-EEC99E966FC6}" destId="{37EC4588-AE6E-47DA-B0AD-ED487ACE5590}" srcOrd="1" destOrd="0" presId="urn:microsoft.com/office/officeart/2005/8/layout/radial5"/>
    <dgm:cxn modelId="{55674840-9394-4AD1-83A4-D38F122464DD}" type="presParOf" srcId="{37EC4588-AE6E-47DA-B0AD-ED487ACE5590}" destId="{9C9A1359-A908-402E-B3D3-45A70A6E788C}" srcOrd="0" destOrd="0" presId="urn:microsoft.com/office/officeart/2005/8/layout/radial5"/>
    <dgm:cxn modelId="{8F49EDBC-BAD2-410F-B449-54466317AA3E}" type="presParOf" srcId="{28E09F11-25DE-4EC0-9151-EEC99E966FC6}" destId="{46C6F2DB-E34D-4293-BDD3-92696231D603}" srcOrd="2" destOrd="0" presId="urn:microsoft.com/office/officeart/2005/8/layout/radial5"/>
    <dgm:cxn modelId="{273C6CEE-747A-4E44-BA55-8C23D51C2D75}" type="presParOf" srcId="{28E09F11-25DE-4EC0-9151-EEC99E966FC6}" destId="{E493A529-E91D-4750-9780-80AB50B3F000}" srcOrd="3" destOrd="0" presId="urn:microsoft.com/office/officeart/2005/8/layout/radial5"/>
    <dgm:cxn modelId="{2D796C16-55AE-4B15-82EB-2FD9FB407712}" type="presParOf" srcId="{E493A529-E91D-4750-9780-80AB50B3F000}" destId="{EE4CD525-6223-45A0-9F06-6FD3639E348A}" srcOrd="0" destOrd="0" presId="urn:microsoft.com/office/officeart/2005/8/layout/radial5"/>
    <dgm:cxn modelId="{6BE46005-6F81-4027-B7DB-60547F04BD3C}" type="presParOf" srcId="{28E09F11-25DE-4EC0-9151-EEC99E966FC6}" destId="{89F9AF71-4E07-464B-A0E1-CAC44F041014}" srcOrd="4" destOrd="0" presId="urn:microsoft.com/office/officeart/2005/8/layout/radial5"/>
    <dgm:cxn modelId="{0C1E1189-8E78-486B-854B-1331BA57F43D}" type="presParOf" srcId="{28E09F11-25DE-4EC0-9151-EEC99E966FC6}" destId="{B38BBDDA-D50B-4AF2-90A2-C13B8C48D42D}" srcOrd="5" destOrd="0" presId="urn:microsoft.com/office/officeart/2005/8/layout/radial5"/>
    <dgm:cxn modelId="{93FDA4DF-E517-4ADF-93B1-C0AB9183DA80}" type="presParOf" srcId="{B38BBDDA-D50B-4AF2-90A2-C13B8C48D42D}" destId="{41810783-E4E9-4EB6-8805-3586F153616C}" srcOrd="0" destOrd="0" presId="urn:microsoft.com/office/officeart/2005/8/layout/radial5"/>
    <dgm:cxn modelId="{E3FEF9BC-479D-4348-A370-BBFC3973EC88}" type="presParOf" srcId="{28E09F11-25DE-4EC0-9151-EEC99E966FC6}" destId="{1D54325F-3D1A-4D05-8C64-9F4C63385333}" srcOrd="6" destOrd="0" presId="urn:microsoft.com/office/officeart/2005/8/layout/radial5"/>
    <dgm:cxn modelId="{F4008890-5FC8-4388-B50F-9850DC44AFAC}" type="presParOf" srcId="{28E09F11-25DE-4EC0-9151-EEC99E966FC6}" destId="{D52A87FD-6BA3-43D1-B986-95FFA8808C7C}" srcOrd="7" destOrd="0" presId="urn:microsoft.com/office/officeart/2005/8/layout/radial5"/>
    <dgm:cxn modelId="{60E4B887-A90F-4710-81D4-DB51AB16A7AB}" type="presParOf" srcId="{D52A87FD-6BA3-43D1-B986-95FFA8808C7C}" destId="{A8ABDFAA-81F5-40FD-9EA7-AFEFCFE49227}" srcOrd="0" destOrd="0" presId="urn:microsoft.com/office/officeart/2005/8/layout/radial5"/>
    <dgm:cxn modelId="{AC0C3C7D-09D3-4573-8366-F3FDAF65E221}" type="presParOf" srcId="{28E09F11-25DE-4EC0-9151-EEC99E966FC6}" destId="{0D4A9C57-7450-4E78-B188-012E80C76EA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A15C4-0A81-40DA-8304-6FA1EB194DC9}">
      <dsp:nvSpPr>
        <dsp:cNvPr id="0" name=""/>
        <dsp:cNvSpPr/>
      </dsp:nvSpPr>
      <dsp:spPr>
        <a:xfrm>
          <a:off x="3520082" y="1668263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почки</a:t>
          </a:r>
          <a:endParaRPr lang="ru-RU" sz="2000" b="1" i="1" kern="1200" dirty="0"/>
        </a:p>
      </dsp:txBody>
      <dsp:txXfrm>
        <a:off x="3520082" y="1668263"/>
        <a:ext cx="1189434" cy="1189434"/>
      </dsp:txXfrm>
    </dsp:sp>
    <dsp:sp modelId="{37EC4588-AE6E-47DA-B0AD-ED487ACE5590}">
      <dsp:nvSpPr>
        <dsp:cNvPr id="0" name=""/>
        <dsp:cNvSpPr/>
      </dsp:nvSpPr>
      <dsp:spPr>
        <a:xfrm rot="16247925">
          <a:off x="4000204" y="1235347"/>
          <a:ext cx="252206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6247925">
        <a:off x="4000204" y="1235347"/>
        <a:ext cx="252206" cy="404407"/>
      </dsp:txXfrm>
    </dsp:sp>
    <dsp:sp modelId="{46C6F2DB-E34D-4293-BDD3-92696231D603}">
      <dsp:nvSpPr>
        <dsp:cNvPr id="0" name=""/>
        <dsp:cNvSpPr/>
      </dsp:nvSpPr>
      <dsp:spPr>
        <a:xfrm>
          <a:off x="3543297" y="3129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 smtClean="0"/>
            <a:t>Верхушечные  -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 smtClean="0"/>
            <a:t>расположенные   на   верхушке   побега</a:t>
          </a:r>
          <a:r>
            <a:rPr lang="ru-RU" sz="1000" b="1" i="1" kern="1200" dirty="0" smtClean="0"/>
            <a:t>.</a:t>
          </a:r>
        </a:p>
      </dsp:txBody>
      <dsp:txXfrm>
        <a:off x="3543297" y="3129"/>
        <a:ext cx="1189434" cy="1189434"/>
      </dsp:txXfrm>
    </dsp:sp>
    <dsp:sp modelId="{E493A529-E91D-4750-9780-80AB50B3F000}">
      <dsp:nvSpPr>
        <dsp:cNvPr id="0" name=""/>
        <dsp:cNvSpPr/>
      </dsp:nvSpPr>
      <dsp:spPr>
        <a:xfrm>
          <a:off x="4814170" y="206077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814170" y="2060777"/>
        <a:ext cx="252118" cy="404407"/>
      </dsp:txXfrm>
    </dsp:sp>
    <dsp:sp modelId="{89F9AF71-4E07-464B-A0E1-CAC44F041014}">
      <dsp:nvSpPr>
        <dsp:cNvPr id="0" name=""/>
        <dsp:cNvSpPr/>
      </dsp:nvSpPr>
      <dsp:spPr>
        <a:xfrm>
          <a:off x="5185212" y="1668263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Пазушные  -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расположенные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в пазухах   листьев  </a:t>
          </a:r>
          <a:endParaRPr lang="ru-RU" sz="1000" b="1" i="1" kern="1200" dirty="0"/>
        </a:p>
      </dsp:txBody>
      <dsp:txXfrm>
        <a:off x="5185212" y="1668263"/>
        <a:ext cx="1189434" cy="1189434"/>
      </dsp:txXfrm>
    </dsp:sp>
    <dsp:sp modelId="{B38BBDDA-D50B-4AF2-90A2-C13B8C48D42D}">
      <dsp:nvSpPr>
        <dsp:cNvPr id="0" name=""/>
        <dsp:cNvSpPr/>
      </dsp:nvSpPr>
      <dsp:spPr>
        <a:xfrm rot="5352162">
          <a:off x="3999375" y="2887724"/>
          <a:ext cx="253865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352162">
        <a:off x="3999375" y="2887724"/>
        <a:ext cx="253865" cy="404407"/>
      </dsp:txXfrm>
    </dsp:sp>
    <dsp:sp modelId="{1D54325F-3D1A-4D05-8C64-9F4C63385333}">
      <dsp:nvSpPr>
        <dsp:cNvPr id="0" name=""/>
        <dsp:cNvSpPr/>
      </dsp:nvSpPr>
      <dsp:spPr>
        <a:xfrm>
          <a:off x="3543299" y="3336527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/>
            <a:t>Вегетативные  (листовые)</a:t>
          </a:r>
          <a:endParaRPr lang="ru-RU" sz="1100" b="1" i="1" kern="1200" dirty="0"/>
        </a:p>
      </dsp:txBody>
      <dsp:txXfrm>
        <a:off x="3543299" y="3336527"/>
        <a:ext cx="1189434" cy="1189434"/>
      </dsp:txXfrm>
    </dsp:sp>
    <dsp:sp modelId="{D52A87FD-6BA3-43D1-B986-95FFA8808C7C}">
      <dsp:nvSpPr>
        <dsp:cNvPr id="0" name=""/>
        <dsp:cNvSpPr/>
      </dsp:nvSpPr>
      <dsp:spPr>
        <a:xfrm rot="10712493">
          <a:off x="3143538" y="2082115"/>
          <a:ext cx="266282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712493">
        <a:off x="3143538" y="2082115"/>
        <a:ext cx="266282" cy="404407"/>
      </dsp:txXfrm>
    </dsp:sp>
    <dsp:sp modelId="{0D4A9C57-7450-4E78-B188-012E80C76EA4}">
      <dsp:nvSpPr>
        <dsp:cNvPr id="0" name=""/>
        <dsp:cNvSpPr/>
      </dsp:nvSpPr>
      <dsp:spPr>
        <a:xfrm>
          <a:off x="1828775" y="171132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/>
            <a:t>Генеративные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/>
            <a:t>(</a:t>
          </a:r>
          <a:r>
            <a:rPr lang="ru-RU" sz="1050" b="1" i="1" kern="1200" dirty="0" err="1" smtClean="0"/>
            <a:t>цветоч</a:t>
          </a:r>
          <a:r>
            <a:rPr lang="ru-RU" sz="1050" b="1" i="1" kern="1200" dirty="0" smtClean="0"/>
            <a:t>-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err="1" smtClean="0"/>
            <a:t>ные</a:t>
          </a:r>
          <a:r>
            <a:rPr lang="ru-RU" sz="1050" b="1" i="1" kern="1200" dirty="0" smtClean="0"/>
            <a:t>)</a:t>
          </a:r>
        </a:p>
      </dsp:txBody>
      <dsp:txXfrm>
        <a:off x="1828775" y="1711324"/>
        <a:ext cx="1189434" cy="1189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5AAB1-F4E0-4E07-A22E-2C33026499A0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44BD8-8FEF-4E46-A98D-3B5352E7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4689B-2EF4-4940-A922-5CB405A1BC39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9D319-35E8-46AD-9675-4DD311DFD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9D319-35E8-46AD-9675-4DD311DFDEA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AF9F-B2F4-4FC3-8DDB-9430120A8259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4308-D2FA-4291-8F59-00A30D7A9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15EAF49-A40B-43B3-9B42-69440891ECF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FA91E7D-7A8E-4E29-86DB-6972AFF86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285729"/>
            <a:ext cx="8229600" cy="2000263"/>
          </a:xfrm>
        </p:spPr>
        <p:txBody>
          <a:bodyPr/>
          <a:lstStyle/>
          <a:p>
            <a:pPr algn="ctr"/>
            <a:r>
              <a:rPr lang="ru-RU" dirty="0" smtClean="0"/>
              <a:t>Вегетативные  органы  растений.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4000504"/>
            <a:ext cx="6560234" cy="235745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/>
              <a:t>Презентация к урокам биологии</a:t>
            </a:r>
          </a:p>
          <a:p>
            <a:pPr algn="l"/>
            <a:r>
              <a:rPr lang="ru-RU" dirty="0" smtClean="0"/>
              <a:t>                           6 класс </a:t>
            </a:r>
          </a:p>
          <a:p>
            <a:pPr algn="l"/>
            <a:r>
              <a:rPr lang="ru-RU" dirty="0" smtClean="0"/>
              <a:t>Разработала : учитель биологии</a:t>
            </a:r>
          </a:p>
          <a:p>
            <a:pPr algn="l"/>
            <a:r>
              <a:rPr lang="ru-RU" dirty="0" smtClean="0"/>
              <a:t> МОУ «ООШ»  с. </a:t>
            </a:r>
            <a:r>
              <a:rPr lang="ru-RU" dirty="0" err="1" smtClean="0"/>
              <a:t>Лунино</a:t>
            </a:r>
            <a:r>
              <a:rPr lang="ru-RU" dirty="0" smtClean="0"/>
              <a:t> </a:t>
            </a:r>
          </a:p>
          <a:p>
            <a:pPr algn="l"/>
            <a:r>
              <a:rPr lang="ru-RU" dirty="0" smtClean="0"/>
              <a:t> </a:t>
            </a:r>
            <a:r>
              <a:rPr lang="ru-RU" dirty="0" err="1" smtClean="0"/>
              <a:t>Турковского</a:t>
            </a:r>
            <a:r>
              <a:rPr lang="ru-RU" dirty="0" smtClean="0"/>
              <a:t>   района  Саратовской  области  </a:t>
            </a:r>
          </a:p>
          <a:p>
            <a:pPr algn="l"/>
            <a:r>
              <a:rPr lang="ru-RU" dirty="0" smtClean="0"/>
              <a:t> Иванова   Ольга   Ивановна </a:t>
            </a:r>
          </a:p>
          <a:p>
            <a:pPr algn="l"/>
            <a:r>
              <a:rPr lang="ru-RU" dirty="0" smtClean="0"/>
              <a:t>         </a:t>
            </a:r>
          </a:p>
          <a:p>
            <a:pPr algn="l"/>
            <a:r>
              <a:rPr lang="ru-RU" dirty="0" smtClean="0"/>
              <a:t>                                   2012 год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Всасывание  воды и  минеральных веществ корнями  растений.</a:t>
            </a:r>
            <a:endParaRPr lang="ru-RU" b="1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28" y="2071678"/>
            <a:ext cx="450059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715304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Дыхание   корней</a:t>
            </a:r>
            <a:endParaRPr lang="ru-RU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87079" y="1646238"/>
            <a:ext cx="716984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072362" cy="121444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b="1" i="1" dirty="0" smtClean="0"/>
              <a:t>Стебель  - орган растения, на  котором  укрепляются  листья , цветки , плоды.    </a:t>
            </a:r>
            <a:r>
              <a:rPr lang="ru-RU" sz="2800" dirty="0" smtClean="0"/>
              <a:t>     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643866" cy="785818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 smtClean="0"/>
              <a:t>             Функции    стебля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46237"/>
            <a:ext cx="7215238" cy="4526280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1. Укрепляются листья , цветки, плоды.  </a:t>
            </a:r>
          </a:p>
          <a:p>
            <a:r>
              <a:rPr lang="ru-RU" sz="2800" i="1" dirty="0" smtClean="0"/>
              <a:t>2. Осуществляется передвижение воды  и  минеральных  веществ  от корня  к  листьям. </a:t>
            </a:r>
          </a:p>
          <a:p>
            <a:r>
              <a:rPr lang="ru-RU" sz="2800" i="1" dirty="0" smtClean="0"/>
              <a:t>3.  Осуществляется  передвижение  органических  веществ , </a:t>
            </a:r>
            <a:r>
              <a:rPr lang="ru-RU" sz="2800" i="1" dirty="0" err="1" smtClean="0"/>
              <a:t>синтезиро</a:t>
            </a:r>
            <a:r>
              <a:rPr lang="ru-RU" sz="2800" i="1" dirty="0" smtClean="0"/>
              <a:t>- ванных  в  листьях , вниз  к корням. </a:t>
            </a:r>
          </a:p>
          <a:p>
            <a:r>
              <a:rPr lang="ru-RU" sz="2800" i="1" dirty="0" smtClean="0"/>
              <a:t>4.Накапливаются запасные  питательные вещества. </a:t>
            </a:r>
          </a:p>
          <a:p>
            <a:r>
              <a:rPr lang="ru-RU" sz="2800" i="1" dirty="0" smtClean="0"/>
              <a:t>5.  Орган  вегетативного размножения.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218"/>
            <a:ext cx="7972452" cy="1143000"/>
          </a:xfrm>
        </p:spPr>
        <p:txBody>
          <a:bodyPr/>
          <a:lstStyle/>
          <a:p>
            <a:pPr algn="ctr"/>
            <a:r>
              <a:rPr lang="ru-RU" b="1" i="1" dirty="0" smtClean="0"/>
              <a:t>Поперечный  срез ветки  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50"/>
            <a:ext cx="557216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80010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715172" cy="100013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Анатомия    стебля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00118" y="1928802"/>
          <a:ext cx="7872410" cy="4237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60"/>
                <a:gridCol w="4214842"/>
                <a:gridCol w="1685908"/>
              </a:tblGrid>
              <a:tr h="3358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Отделы  стебля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Особенности  строения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</a:t>
                      </a:r>
                      <a:r>
                        <a:rPr lang="ru-RU" sz="1400" baseline="0" dirty="0" smtClean="0"/>
                        <a:t> Функции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106340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Кожица (пробка)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Покровная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ткань,</a:t>
                      </a:r>
                      <a:r>
                        <a:rPr lang="ru-RU" sz="1400" baseline="0" dirty="0" smtClean="0"/>
                        <a:t> состоит  из мертвых 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клеток , заполненных  воздухом. Имеются  маленькие  бугорки  с  отверстиями – чечевички.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Защита</a:t>
                      </a:r>
                      <a:r>
                        <a:rPr lang="ru-RU" sz="1400" baseline="0" dirty="0" smtClean="0"/>
                        <a:t> от </a:t>
                      </a:r>
                      <a:r>
                        <a:rPr lang="ru-RU" sz="1400" baseline="0" dirty="0" err="1" smtClean="0"/>
                        <a:t>излиш</a:t>
                      </a:r>
                      <a:endParaRPr lang="ru-RU" sz="1400" baseline="0" dirty="0" smtClean="0"/>
                    </a:p>
                    <a:p>
                      <a:pPr algn="just"/>
                      <a:r>
                        <a:rPr lang="ru-RU" sz="1400" baseline="0" dirty="0" smtClean="0"/>
                        <a:t>него  испарения , 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от  различных  повреждений .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Газообмен. </a:t>
                      </a:r>
                      <a:endParaRPr lang="ru-RU" sz="1400" dirty="0"/>
                    </a:p>
                  </a:txBody>
                  <a:tcPr/>
                </a:tc>
              </a:tr>
              <a:tr h="18469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Кора.</a:t>
                      </a:r>
                      <a:r>
                        <a:rPr lang="ru-RU" sz="1400" baseline="0" dirty="0" smtClean="0"/>
                        <a:t>  Луб -  внутренний  слой  коры.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Основная  ткань ,</a:t>
                      </a:r>
                      <a:r>
                        <a:rPr lang="ru-RU" sz="1400" baseline="0" dirty="0" smtClean="0"/>
                        <a:t> может  содержать  хлорофилл. Луб состоит из  ситовидных  трубок , толстостенных  волокон .</a:t>
                      </a:r>
                    </a:p>
                    <a:p>
                      <a:r>
                        <a:rPr lang="ru-RU" sz="1400" baseline="0" dirty="0" smtClean="0"/>
                        <a:t>Ситовидные  трубки – вытянутые   живые  клетки , с  поперечными стенками  </a:t>
                      </a:r>
                      <a:r>
                        <a:rPr lang="ru-RU" sz="1400" baseline="0" dirty="0" err="1" smtClean="0"/>
                        <a:t>пронизанами</a:t>
                      </a:r>
                      <a:r>
                        <a:rPr lang="ru-RU" sz="1400" baseline="0" dirty="0" smtClean="0"/>
                        <a:t>  отверстиями  (как  у  сита) . Проводящая ткань.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Лубяные  волокна – вытянутые  мертвые  клетки  с   одревесневшими  стенками . Механическая  ткань.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pPr algn="just"/>
                      <a:r>
                        <a:rPr lang="ru-RU" sz="1400" dirty="0" smtClean="0"/>
                        <a:t>Проводят </a:t>
                      </a:r>
                      <a:r>
                        <a:rPr lang="ru-RU" sz="1400" dirty="0" err="1" smtClean="0"/>
                        <a:t>раство</a:t>
                      </a:r>
                      <a:endParaRPr lang="ru-RU" sz="1400" dirty="0" smtClean="0"/>
                    </a:p>
                    <a:p>
                      <a:pPr algn="just"/>
                      <a:r>
                        <a:rPr lang="ru-RU" sz="1400" dirty="0" err="1" smtClean="0"/>
                        <a:t>ры</a:t>
                      </a:r>
                      <a:r>
                        <a:rPr lang="ru-RU" sz="1400" dirty="0" smtClean="0"/>
                        <a:t>  органических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веществ  от  листьев .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Придают  прочность. </a:t>
                      </a:r>
                      <a:endParaRPr lang="ru-RU" sz="1400" dirty="0"/>
                    </a:p>
                  </a:txBody>
                  <a:tcPr/>
                </a:tc>
              </a:tr>
              <a:tr h="4757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Камбий.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Образовательная  ткань. Узкие  длинные  клетки  с  тонкими  оболочками , постоянно</a:t>
                      </a:r>
                      <a:r>
                        <a:rPr lang="ru-RU" sz="1400" baseline="0" dirty="0" smtClean="0"/>
                        <a:t> делятся.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Рост  стебля  в  толщину.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i="1" dirty="0" smtClean="0"/>
              <a:t>          Анатомия    стебля  </a:t>
            </a:r>
            <a:endParaRPr lang="ru-RU" b="1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2214554"/>
          <a:ext cx="8286807" cy="2914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366"/>
                <a:gridCol w="4244141"/>
                <a:gridCol w="2057300"/>
              </a:tblGrid>
              <a:tr h="14287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Древесина.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Плотный  самый  широкий  слой. Клетки  разной  формы  и  величины 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Все слои  клеток , образовавшиеся</a:t>
                      </a:r>
                      <a:r>
                        <a:rPr lang="ru-RU" sz="1400" baseline="0" dirty="0" smtClean="0"/>
                        <a:t>  весной , летом  и  осенью , </a:t>
                      </a:r>
                      <a:r>
                        <a:rPr lang="ru-RU" sz="1400" baseline="0" dirty="0" err="1" smtClean="0"/>
                        <a:t>составля</a:t>
                      </a:r>
                      <a:endParaRPr lang="ru-RU" sz="1400" baseline="0" dirty="0" smtClean="0"/>
                    </a:p>
                    <a:p>
                      <a:pPr algn="just"/>
                      <a:r>
                        <a:rPr lang="ru-RU" sz="1400" baseline="0" dirty="0" smtClean="0"/>
                        <a:t>ют , годичное  кольцо  прироста.</a:t>
                      </a:r>
                      <a:endParaRPr lang="ru-RU" sz="1400" dirty="0"/>
                    </a:p>
                  </a:txBody>
                  <a:tcPr/>
                </a:tc>
              </a:tr>
              <a:tr h="14860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Сердцевина 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Основная</a:t>
                      </a:r>
                      <a:r>
                        <a:rPr lang="ru-RU" sz="1400" baseline="0" dirty="0" smtClean="0"/>
                        <a:t>  ткань. Крупные  клетки  с  тонкими  оболочками. Рыхлый  слой.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Запасающая .</a:t>
                      </a:r>
                      <a:r>
                        <a:rPr lang="ru-RU" sz="1400" baseline="0" dirty="0" smtClean="0"/>
                        <a:t> Проводит  минер</a:t>
                      </a:r>
                    </a:p>
                    <a:p>
                      <a:pPr algn="just"/>
                      <a:r>
                        <a:rPr lang="ru-RU" sz="1400" baseline="0" dirty="0" err="1" smtClean="0"/>
                        <a:t>альные</a:t>
                      </a:r>
                      <a:r>
                        <a:rPr lang="ru-RU" sz="1400" baseline="0" dirty="0" smtClean="0"/>
                        <a:t>  вещества 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от  корня  . 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15304" cy="967614"/>
          </a:xfrm>
        </p:spPr>
        <p:txBody>
          <a:bodyPr>
            <a:noAutofit/>
          </a:bodyPr>
          <a:lstStyle/>
          <a:p>
            <a:pPr algn="just"/>
            <a:r>
              <a:rPr lang="ru-RU" sz="3200" b="1" i="1" dirty="0" smtClean="0"/>
              <a:t>Побег-  стебель  с  расположенными  на  нем  листьями  и  почками</a:t>
            </a:r>
            <a:endParaRPr lang="ru-RU" sz="32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792961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53536"/>
            <a:ext cx="804389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         </a:t>
            </a:r>
            <a:br>
              <a:rPr lang="ru-RU" dirty="0" smtClean="0"/>
            </a:br>
            <a:r>
              <a:rPr lang="ru-RU" dirty="0" smtClean="0"/>
              <a:t>         Листорасположение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6238"/>
            <a:ext cx="6858048" cy="485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8229600" cy="228601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Вегетативные  органы растений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357562"/>
            <a:ext cx="6560234" cy="25003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i="1" dirty="0" smtClean="0"/>
              <a:t>Органы, которые выполняют жизненно  важные функции  и , взаимодействуя  друг  с  другом , обеспечивают  индивидуальное  существование  растений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53536"/>
            <a:ext cx="7901014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i="1" dirty="0" smtClean="0"/>
              <a:t>  Почка -  зачаточный  побег.</a:t>
            </a:r>
            <a:endParaRPr lang="ru-RU" b="1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707236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53536"/>
            <a:ext cx="7786742" cy="1143000"/>
          </a:xfrm>
        </p:spPr>
        <p:txBody>
          <a:bodyPr/>
          <a:lstStyle/>
          <a:p>
            <a:pPr algn="just"/>
            <a:r>
              <a:rPr lang="ru-RU" b="1" i="1" dirty="0" smtClean="0"/>
              <a:t>             Виды   почек .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i="1" dirty="0" smtClean="0"/>
              <a:t>   Видоизменение  побегов</a:t>
            </a:r>
            <a:endParaRPr lang="ru-RU" b="1" i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66437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53536"/>
            <a:ext cx="7715304" cy="1143000"/>
          </a:xfrm>
        </p:spPr>
        <p:txBody>
          <a:bodyPr/>
          <a:lstStyle/>
          <a:p>
            <a:pPr algn="just"/>
            <a:r>
              <a:rPr lang="ru-RU" b="1" i="1" dirty="0" smtClean="0"/>
              <a:t>  Видоизменение  побегов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2800" b="1" i="1" dirty="0" smtClean="0"/>
              <a:t>Корневище </a:t>
            </a:r>
            <a:r>
              <a:rPr lang="ru-RU" sz="2800" dirty="0" smtClean="0"/>
              <a:t>-  напоминает  корень , но у  него , как  у  побега , имеются  верхушечные и  пазушные  почки , пленчатые  чешуйки – видоизмененные листья.(ирис , крапива , ландыш)</a:t>
            </a:r>
          </a:p>
          <a:p>
            <a:pPr algn="just"/>
            <a:r>
              <a:rPr lang="ru-RU" sz="2800" b="1" i="1" dirty="0" smtClean="0"/>
              <a:t>Клубни </a:t>
            </a:r>
            <a:r>
              <a:rPr lang="ru-RU" sz="2800" dirty="0" smtClean="0"/>
              <a:t>– верхушечные утолщения  подземных  побегов- столонов. ( картофель, хохлатка )</a:t>
            </a:r>
          </a:p>
          <a:p>
            <a:pPr algn="just"/>
            <a:r>
              <a:rPr lang="ru-RU" sz="2800" b="1" i="1" dirty="0" smtClean="0"/>
              <a:t>Луковицы</a:t>
            </a:r>
            <a:r>
              <a:rPr lang="ru-RU" sz="2800" dirty="0" smtClean="0"/>
              <a:t> – плоский  стебель – донце , с  видоизмененными  листьями – чешуями</a:t>
            </a:r>
            <a:r>
              <a:rPr lang="ru-RU" dirty="0" smtClean="0"/>
              <a:t>.  (лилия , репчатый  лук , тюльпан 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53536"/>
            <a:ext cx="804389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В нашей  стране наиболее  долговечны : кипарисы – 3000 лет ; дубы, каштаны , кедры – 2000 лет ; ель – 1600 лет ; липа – 1000 лет.</a:t>
            </a:r>
            <a:endParaRPr lang="ru-RU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6238"/>
            <a:ext cx="378621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39290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216258"/>
          </a:xfrm>
        </p:spPr>
        <p:txBody>
          <a:bodyPr/>
          <a:lstStyle/>
          <a:p>
            <a:pPr algn="just"/>
            <a:r>
              <a:rPr lang="ru-RU" dirty="0" smtClean="0"/>
              <a:t>Используемая   литература 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714752"/>
            <a:ext cx="7772400" cy="278608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1.         В.В.Пасечник  «Биология. Бактерии. Грибы. Растения.»          Учебник  6 класс. «Дрофа»  2009 г.</a:t>
            </a:r>
          </a:p>
          <a:p>
            <a:pPr marL="457200" indent="-457200" algn="just">
              <a:buAutoNum type="arabicPeriod" startAt="2"/>
            </a:pPr>
            <a:r>
              <a:rPr lang="ru-RU" dirty="0" smtClean="0"/>
              <a:t>А.А.Калинина «Поурочные   разработки  по  биологии . Бактерии. Грибы. Растения.»   6 класс. М «</a:t>
            </a:r>
            <a:r>
              <a:rPr lang="ru-RU" dirty="0" err="1" smtClean="0"/>
              <a:t>Вако</a:t>
            </a:r>
            <a:r>
              <a:rPr lang="ru-RU" dirty="0" smtClean="0"/>
              <a:t>»  2007 г.</a:t>
            </a:r>
          </a:p>
          <a:p>
            <a:pPr marL="457200" indent="-457200" algn="just">
              <a:buAutoNum type="arabicPeriod" startAt="2"/>
            </a:pPr>
            <a:r>
              <a:rPr lang="ru-RU" dirty="0" smtClean="0"/>
              <a:t>Н.Е.Ковалев , Л.Д.Шевчук  «Биология: пособие  для  подготовки поступления  в  ВУЗ»</a:t>
            </a:r>
          </a:p>
          <a:p>
            <a:pPr marL="457200" indent="-457200"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Корень – подземная  часть растения</a:t>
            </a:r>
            <a:endParaRPr lang="ru-RU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80010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71569"/>
          </a:xfrm>
        </p:spPr>
        <p:txBody>
          <a:bodyPr/>
          <a:lstStyle/>
          <a:p>
            <a:pPr algn="l"/>
            <a:r>
              <a:rPr lang="ru-RU" dirty="0" smtClean="0"/>
              <a:t>            </a:t>
            </a:r>
            <a:r>
              <a:rPr lang="ru-RU" b="1" i="1" dirty="0" smtClean="0"/>
              <a:t>Функции  корня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643182"/>
            <a:ext cx="8501122" cy="3929090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ru-RU" b="1" i="1" dirty="0" smtClean="0"/>
              <a:t>1.Поглощения  водных  растворов  из  почвы  </a:t>
            </a:r>
          </a:p>
          <a:p>
            <a:pPr marL="514350" indent="-514350" algn="just"/>
            <a:endParaRPr lang="ru-RU" dirty="0" smtClean="0"/>
          </a:p>
          <a:p>
            <a:pPr marL="514350" indent="-514350"/>
            <a:r>
              <a:rPr lang="ru-RU" b="1" i="1" dirty="0" smtClean="0"/>
              <a:t>     2.Закрепления  растений  в  почве </a:t>
            </a:r>
          </a:p>
          <a:p>
            <a:pPr marL="514350" indent="-514350" algn="l"/>
            <a:endParaRPr lang="ru-RU" dirty="0" smtClean="0"/>
          </a:p>
          <a:p>
            <a:pPr marL="514350" indent="-514350"/>
            <a:r>
              <a:rPr lang="ru-RU" b="1" i="1" dirty="0" smtClean="0"/>
              <a:t>3.Орган  вегетативного  размножения</a:t>
            </a:r>
          </a:p>
          <a:p>
            <a:pPr marL="514350" indent="-514350"/>
            <a:endParaRPr lang="ru-RU" dirty="0" smtClean="0"/>
          </a:p>
          <a:p>
            <a:pPr marL="514350" indent="-514350"/>
            <a:r>
              <a:rPr lang="ru-RU" b="1" i="1" dirty="0" smtClean="0"/>
              <a:t>4.Отложения  запасных  веществ    </a:t>
            </a:r>
            <a:endParaRPr lang="ru-RU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   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ru-RU" b="1" i="1" dirty="0" smtClean="0"/>
              <a:t>Виды  корней.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Главный  корень – развивается  из  зародышевого   корешка  семени.  </a:t>
            </a:r>
          </a:p>
          <a:p>
            <a:r>
              <a:rPr lang="ru-RU" b="1" i="1" dirty="0" smtClean="0"/>
              <a:t>Боковые  корни -  отходят  от  главного  корня  .</a:t>
            </a:r>
          </a:p>
          <a:p>
            <a:r>
              <a:rPr lang="ru-RU" b="1" i="1" dirty="0" smtClean="0"/>
              <a:t>Придаточные  корни -  образуются  на  стебле  и  листьях.  </a:t>
            </a:r>
          </a:p>
          <a:p>
            <a:r>
              <a:rPr lang="ru-RU" b="1" i="1" dirty="0" smtClean="0"/>
              <a:t>Совокупность  всех  корней   образует  - </a:t>
            </a:r>
          </a:p>
          <a:p>
            <a:pPr>
              <a:buNone/>
            </a:pPr>
            <a:r>
              <a:rPr lang="ru-RU" b="1" i="1" dirty="0" smtClean="0"/>
              <a:t>    корневую   систему</a:t>
            </a:r>
            <a:endParaRPr lang="ru-RU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2868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53536"/>
            <a:ext cx="750099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        </a:t>
            </a:r>
            <a:br>
              <a:rPr lang="ru-RU" dirty="0" smtClean="0"/>
            </a:br>
            <a:r>
              <a:rPr lang="ru-RU" dirty="0" smtClean="0"/>
              <a:t>    </a:t>
            </a:r>
            <a:br>
              <a:rPr lang="ru-RU" dirty="0" smtClean="0"/>
            </a:br>
            <a:r>
              <a:rPr lang="en-US" dirty="0" smtClean="0"/>
              <a:t>   </a:t>
            </a:r>
            <a:r>
              <a:rPr lang="ru-RU" b="1" i="1" dirty="0" smtClean="0"/>
              <a:t> Придаточные    корни  </a:t>
            </a:r>
            <a:endParaRPr lang="ru-RU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85299" y="1646238"/>
            <a:ext cx="697340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Анатомия  корня.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5" y="843594"/>
          <a:ext cx="8215372" cy="577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894"/>
                <a:gridCol w="2829739"/>
                <a:gridCol w="2829739"/>
              </a:tblGrid>
              <a:tr h="46980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Зоны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корня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 строения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Функции </a:t>
                      </a:r>
                      <a:endParaRPr lang="ru-RU" dirty="0"/>
                    </a:p>
                  </a:txBody>
                  <a:tcPr/>
                </a:tc>
              </a:tr>
              <a:tr h="882069">
                <a:tc>
                  <a:txBody>
                    <a:bodyPr/>
                    <a:lstStyle/>
                    <a:p>
                      <a:r>
                        <a:rPr lang="ru-RU" dirty="0" smtClean="0"/>
                        <a:t>Корневой  чехлик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Клетки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отшелушиваются</a:t>
                      </a:r>
                      <a:r>
                        <a:rPr lang="ru-RU" baseline="0" dirty="0" smtClean="0"/>
                        <a:t> , отмирают.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Защитная</a:t>
                      </a:r>
                      <a:r>
                        <a:rPr lang="ru-RU" baseline="0" dirty="0" smtClean="0"/>
                        <a:t> : облегчает  продвижения корня  в  почве.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1675932">
                <a:tc>
                  <a:txBody>
                    <a:bodyPr/>
                    <a:lstStyle/>
                    <a:p>
                      <a:r>
                        <a:rPr lang="ru-RU" dirty="0" smtClean="0"/>
                        <a:t>Зона  роста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 ткань</a:t>
                      </a:r>
                      <a:r>
                        <a:rPr lang="ru-RU" baseline="0" dirty="0" smtClean="0"/>
                        <a:t> . </a:t>
                      </a:r>
                    </a:p>
                    <a:p>
                      <a:r>
                        <a:rPr lang="ru-RU" baseline="0" dirty="0" smtClean="0"/>
                        <a:t>Клетки с крупным ядром и  тонкой оболочкой , с густой цитоплазмой  без  вакуолей. Постоянно делятся.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  счет  деления и роста  клеток – корень удлиняется.</a:t>
                      </a:r>
                      <a:endParaRPr lang="ru-RU" dirty="0"/>
                    </a:p>
                  </a:txBody>
                  <a:tcPr/>
                </a:tc>
              </a:tr>
              <a:tr h="1675932">
                <a:tc>
                  <a:txBody>
                    <a:bodyPr/>
                    <a:lstStyle/>
                    <a:p>
                      <a:r>
                        <a:rPr lang="ru-RU" dirty="0" smtClean="0"/>
                        <a:t>Зона  всасывания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Покровная  ткань. Корневой  волосок – вытянутая живая часть клетка  с крупным</a:t>
                      </a:r>
                      <a:r>
                        <a:rPr lang="ru-RU" baseline="0" dirty="0" smtClean="0"/>
                        <a:t>  ядром  и  множеством  митохондрий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Защитная  функция.  Поглощение  воды и  минеральных  солей.</a:t>
                      </a:r>
                      <a:endParaRPr lang="ru-RU" dirty="0"/>
                    </a:p>
                  </a:txBody>
                  <a:tcPr/>
                </a:tc>
              </a:tr>
              <a:tr h="882069">
                <a:tc>
                  <a:txBody>
                    <a:bodyPr/>
                    <a:lstStyle/>
                    <a:p>
                      <a:r>
                        <a:rPr lang="ru-RU" dirty="0" smtClean="0"/>
                        <a:t>Зона 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</a:t>
                      </a:r>
                      <a:r>
                        <a:rPr lang="ru-RU" baseline="0" dirty="0" smtClean="0"/>
                        <a:t> ткань.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воды с минеральными веществами</a:t>
                      </a:r>
                      <a:r>
                        <a:rPr lang="ru-RU" baseline="0" dirty="0" smtClean="0"/>
                        <a:t> к  стеблю.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642918"/>
            <a:ext cx="7858181" cy="58579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678</Words>
  <Application>Microsoft Office PowerPoint</Application>
  <PresentationFormat>Экран (4:3)</PresentationFormat>
  <Paragraphs>115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Специальное оформление</vt:lpstr>
      <vt:lpstr>Литейная</vt:lpstr>
      <vt:lpstr>Вегетативные  органы  растений.</vt:lpstr>
      <vt:lpstr>Вегетативные  органы растений </vt:lpstr>
      <vt:lpstr>Корень – подземная  часть растения</vt:lpstr>
      <vt:lpstr>            Функции  корня.</vt:lpstr>
      <vt:lpstr>         Виды  корней.</vt:lpstr>
      <vt:lpstr>Слайд 6</vt:lpstr>
      <vt:lpstr>                  Придаточные    корни  </vt:lpstr>
      <vt:lpstr>Анатомия  корня.</vt:lpstr>
      <vt:lpstr>Слайд 9</vt:lpstr>
      <vt:lpstr>Всасывание  воды и  минеральных веществ корнями  растений.</vt:lpstr>
      <vt:lpstr>Дыхание   корней</vt:lpstr>
      <vt:lpstr>   Стебель  - орган растения, на  котором  укрепляются  листья , цветки , плоды.         </vt:lpstr>
      <vt:lpstr>             Функции    стебля</vt:lpstr>
      <vt:lpstr>Поперечный  срез ветки  </vt:lpstr>
      <vt:lpstr>Слайд 15</vt:lpstr>
      <vt:lpstr>Анатомия    стебля</vt:lpstr>
      <vt:lpstr>          Анатомия    стебля  </vt:lpstr>
      <vt:lpstr>Побег-  стебель  с  расположенными  на  нем  листьями  и  почками</vt:lpstr>
      <vt:lpstr>                   Листорасположение</vt:lpstr>
      <vt:lpstr>  Почка -  зачаточный  побег.</vt:lpstr>
      <vt:lpstr>             Виды   почек .</vt:lpstr>
      <vt:lpstr>   Видоизменение  побегов</vt:lpstr>
      <vt:lpstr>  Видоизменение  побегов</vt:lpstr>
      <vt:lpstr>В нашей  стране наиболее  долговечны : кипарисы – 3000 лет ; дубы, каштаны , кедры – 2000 лет ; ель – 1600 лет ; липа – 1000 лет.</vt:lpstr>
      <vt:lpstr>Используемая   литература 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57</cp:revision>
  <dcterms:created xsi:type="dcterms:W3CDTF">2012-01-23T12:49:28Z</dcterms:created>
  <dcterms:modified xsi:type="dcterms:W3CDTF">2012-02-03T19:00:52Z</dcterms:modified>
</cp:coreProperties>
</file>