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4858C-7BFF-4426-AA7C-82E31D172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752600"/>
            <a:ext cx="7918450" cy="297973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Газообмен в легких и тканях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Дыхательные движения и их </a:t>
            </a:r>
            <a:r>
              <a:rPr lang="ru-RU" dirty="0" smtClean="0"/>
              <a:t>регуляция</a:t>
            </a:r>
            <a:endParaRPr lang="ru-RU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50825" y="188913"/>
            <a:ext cx="8642350" cy="6408737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Проверка домашнего задания: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00338" y="1125538"/>
            <a:ext cx="5986462" cy="5472112"/>
          </a:xfrm>
        </p:spPr>
        <p:txBody>
          <a:bodyPr/>
          <a:lstStyle/>
          <a:p>
            <a:pPr marL="609600" indent="-609600" eaLnBrk="1" hangingPunct="1">
              <a:buClr>
                <a:schemeClr val="tx2"/>
              </a:buClr>
              <a:buFont typeface="Wingdings" pitchFamily="2" charset="2"/>
              <a:buAutoNum type="arabicPeriod"/>
              <a:defRPr/>
            </a:pPr>
            <a:r>
              <a:rPr lang="ru-RU" sz="2800" smtClean="0"/>
              <a:t>Слизистая оболочка</a:t>
            </a:r>
          </a:p>
          <a:p>
            <a:pPr marL="609600" indent="-609600" eaLnBrk="1" hangingPunct="1">
              <a:buClr>
                <a:schemeClr val="tx2"/>
              </a:buClr>
              <a:buFont typeface="Wingdings" pitchFamily="2" charset="2"/>
              <a:buAutoNum type="arabicPeriod"/>
              <a:defRPr/>
            </a:pPr>
            <a:r>
              <a:rPr lang="ru-RU" sz="2800" smtClean="0"/>
              <a:t>Легочные пузырьки</a:t>
            </a:r>
          </a:p>
          <a:p>
            <a:pPr marL="609600" indent="-609600" eaLnBrk="1" hangingPunct="1">
              <a:buClr>
                <a:schemeClr val="tx2"/>
              </a:buClr>
              <a:buFont typeface="Wingdings" pitchFamily="2" charset="2"/>
              <a:buAutoNum type="arabicPeriod"/>
              <a:defRPr/>
            </a:pPr>
            <a:r>
              <a:rPr lang="ru-RU" sz="2800" smtClean="0"/>
              <a:t>Легкие</a:t>
            </a:r>
          </a:p>
          <a:p>
            <a:pPr marL="609600" indent="-609600" eaLnBrk="1" hangingPunct="1">
              <a:buClr>
                <a:schemeClr val="tx2"/>
              </a:buClr>
              <a:buFont typeface="Wingdings" pitchFamily="2" charset="2"/>
              <a:buAutoNum type="arabicPeriod"/>
              <a:defRPr/>
            </a:pPr>
            <a:r>
              <a:rPr lang="ru-RU" sz="2800" smtClean="0"/>
              <a:t>Бронхи</a:t>
            </a:r>
          </a:p>
          <a:p>
            <a:pPr marL="609600" indent="-609600" eaLnBrk="1" hangingPunct="1">
              <a:buClr>
                <a:schemeClr val="tx2"/>
              </a:buClr>
              <a:buFont typeface="Wingdings" pitchFamily="2" charset="2"/>
              <a:buAutoNum type="arabicPeriod"/>
              <a:defRPr/>
            </a:pPr>
            <a:r>
              <a:rPr lang="ru-RU" sz="2800" smtClean="0"/>
              <a:t>Трахея</a:t>
            </a:r>
          </a:p>
          <a:p>
            <a:pPr marL="609600" indent="-609600" eaLnBrk="1" hangingPunct="1">
              <a:buClr>
                <a:schemeClr val="tx2"/>
              </a:buClr>
              <a:buFont typeface="Wingdings" pitchFamily="2" charset="2"/>
              <a:buAutoNum type="arabicPeriod"/>
              <a:defRPr/>
            </a:pPr>
            <a:r>
              <a:rPr lang="ru-RU" sz="2800" smtClean="0"/>
              <a:t>Надгортанник</a:t>
            </a:r>
          </a:p>
          <a:p>
            <a:pPr marL="609600" indent="-609600" eaLnBrk="1" hangingPunct="1">
              <a:buClr>
                <a:schemeClr val="tx2"/>
              </a:buClr>
              <a:buFont typeface="Wingdings" pitchFamily="2" charset="2"/>
              <a:buAutoNum type="arabicPeriod"/>
              <a:defRPr/>
            </a:pPr>
            <a:r>
              <a:rPr lang="ru-RU" sz="2800" smtClean="0"/>
              <a:t>Гортань</a:t>
            </a:r>
          </a:p>
          <a:p>
            <a:pPr marL="609600" indent="-609600" eaLnBrk="1" hangingPunct="1">
              <a:buClr>
                <a:schemeClr val="tx2"/>
              </a:buClr>
              <a:buFont typeface="Wingdings" pitchFamily="2" charset="2"/>
              <a:buAutoNum type="arabicPeriod"/>
              <a:defRPr/>
            </a:pPr>
            <a:r>
              <a:rPr lang="ru-RU" sz="2800" smtClean="0"/>
              <a:t>Хрящевые полукольца</a:t>
            </a:r>
          </a:p>
          <a:p>
            <a:pPr marL="609600" indent="-609600" eaLnBrk="1" hangingPunct="1">
              <a:buClr>
                <a:schemeClr val="tx2"/>
              </a:buClr>
              <a:buFont typeface="Wingdings" pitchFamily="2" charset="2"/>
              <a:buAutoNum type="arabicPeriod"/>
              <a:defRPr/>
            </a:pPr>
            <a:r>
              <a:rPr lang="ru-RU" sz="2800" smtClean="0"/>
              <a:t>Плевра</a:t>
            </a:r>
          </a:p>
          <a:p>
            <a:pPr marL="609600" indent="-609600" eaLnBrk="1" hangingPunct="1">
              <a:buClr>
                <a:schemeClr val="tx2"/>
              </a:buClr>
              <a:buFont typeface="Wingdings" pitchFamily="2" charset="2"/>
              <a:buAutoNum type="arabicPeriod"/>
              <a:defRPr/>
            </a:pPr>
            <a:r>
              <a:rPr lang="ru-RU" sz="2800" smtClean="0"/>
              <a:t>Носовая полость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50825" y="260350"/>
            <a:ext cx="8497888" cy="63373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</p:spTree>
    <p:controls>
      <p:control spid="1026" r:id="rId2" imgW="9144005" imgH="6858163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07" name="Rectangle 39"/>
          <p:cNvSpPr>
            <a:spLocks noGrp="1" noChangeArrowheads="1"/>
          </p:cNvSpPr>
          <p:nvPr>
            <p:ph type="title"/>
          </p:nvPr>
        </p:nvSpPr>
        <p:spPr>
          <a:xfrm>
            <a:off x="3419475" y="6186488"/>
            <a:ext cx="2674938" cy="6715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Центр вдоха</a:t>
            </a:r>
          </a:p>
        </p:txBody>
      </p:sp>
      <p:graphicFrame>
        <p:nvGraphicFramePr>
          <p:cNvPr id="32846" name="Group 78"/>
          <p:cNvGraphicFramePr>
            <a:graphicFrameLocks noGrp="1"/>
          </p:cNvGraphicFramePr>
          <p:nvPr>
            <p:ph type="tbl" idx="1"/>
          </p:nvPr>
        </p:nvGraphicFramePr>
        <p:xfrm>
          <a:off x="323850" y="260350"/>
          <a:ext cx="8496300" cy="4053840"/>
        </p:xfrm>
        <a:graphic>
          <a:graphicData uri="http://schemas.openxmlformats.org/drawingml/2006/table">
            <a:tbl>
              <a:tblPr/>
              <a:tblGrid>
                <a:gridCol w="2832100"/>
                <a:gridCol w="2832100"/>
                <a:gridCol w="2832100"/>
              </a:tblGrid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ВДОХ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ВЫДОХ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Возбуждение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Межреберные мышцы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Грудная клетка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Диафрагма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Объем легких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Давление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32" name="Rectangle 64"/>
          <p:cNvSpPr>
            <a:spLocks noChangeArrowheads="1"/>
          </p:cNvSpPr>
          <p:nvPr/>
        </p:nvSpPr>
        <p:spPr bwMode="auto">
          <a:xfrm>
            <a:off x="0" y="5734050"/>
            <a:ext cx="2674938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Куполообразная</a:t>
            </a:r>
          </a:p>
        </p:txBody>
      </p:sp>
      <p:sp>
        <p:nvSpPr>
          <p:cNvPr id="32833" name="Rectangle 65"/>
          <p:cNvSpPr>
            <a:spLocks noChangeArrowheads="1"/>
          </p:cNvSpPr>
          <p:nvPr/>
        </p:nvSpPr>
        <p:spPr bwMode="auto">
          <a:xfrm>
            <a:off x="4211638" y="0"/>
            <a:ext cx="267493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834" name="Rectangle 66"/>
          <p:cNvSpPr>
            <a:spLocks noChangeArrowheads="1"/>
          </p:cNvSpPr>
          <p:nvPr/>
        </p:nvSpPr>
        <p:spPr bwMode="auto">
          <a:xfrm>
            <a:off x="0" y="4508500"/>
            <a:ext cx="26749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Увеличивается</a:t>
            </a:r>
          </a:p>
        </p:txBody>
      </p:sp>
      <p:sp>
        <p:nvSpPr>
          <p:cNvPr id="32835" name="Rectangle 67"/>
          <p:cNvSpPr>
            <a:spLocks noChangeArrowheads="1"/>
          </p:cNvSpPr>
          <p:nvPr/>
        </p:nvSpPr>
        <p:spPr bwMode="auto">
          <a:xfrm>
            <a:off x="6469063" y="4508500"/>
            <a:ext cx="267493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Центр выдоха</a:t>
            </a:r>
          </a:p>
        </p:txBody>
      </p:sp>
      <p:sp>
        <p:nvSpPr>
          <p:cNvPr id="32836" name="Rectangle 68"/>
          <p:cNvSpPr>
            <a:spLocks noChangeArrowheads="1"/>
          </p:cNvSpPr>
          <p:nvPr/>
        </p:nvSpPr>
        <p:spPr bwMode="auto">
          <a:xfrm>
            <a:off x="6469063" y="6186488"/>
            <a:ext cx="26749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Уменьшается</a:t>
            </a:r>
          </a:p>
        </p:txBody>
      </p:sp>
      <p:sp>
        <p:nvSpPr>
          <p:cNvPr id="32837" name="Rectangle 69"/>
          <p:cNvSpPr>
            <a:spLocks noChangeArrowheads="1"/>
          </p:cNvSpPr>
          <p:nvPr/>
        </p:nvSpPr>
        <p:spPr bwMode="auto">
          <a:xfrm>
            <a:off x="6469063" y="5589588"/>
            <a:ext cx="26749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Сокращаются</a:t>
            </a:r>
          </a:p>
        </p:txBody>
      </p:sp>
      <p:sp>
        <p:nvSpPr>
          <p:cNvPr id="32838" name="Rectangle 70"/>
          <p:cNvSpPr>
            <a:spLocks noChangeArrowheads="1"/>
          </p:cNvSpPr>
          <p:nvPr/>
        </p:nvSpPr>
        <p:spPr bwMode="auto">
          <a:xfrm>
            <a:off x="0" y="6186488"/>
            <a:ext cx="26749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Расслабляются</a:t>
            </a:r>
          </a:p>
        </p:txBody>
      </p:sp>
      <p:sp>
        <p:nvSpPr>
          <p:cNvPr id="32839" name="Rectangle 71"/>
          <p:cNvSpPr>
            <a:spLocks noChangeArrowheads="1"/>
          </p:cNvSpPr>
          <p:nvPr/>
        </p:nvSpPr>
        <p:spPr bwMode="auto">
          <a:xfrm>
            <a:off x="3276600" y="5661025"/>
            <a:ext cx="26749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Сужается</a:t>
            </a:r>
          </a:p>
        </p:txBody>
      </p:sp>
      <p:sp>
        <p:nvSpPr>
          <p:cNvPr id="32840" name="Rectangle 72"/>
          <p:cNvSpPr>
            <a:spLocks noChangeArrowheads="1"/>
          </p:cNvSpPr>
          <p:nvPr/>
        </p:nvSpPr>
        <p:spPr bwMode="auto">
          <a:xfrm>
            <a:off x="0" y="5084763"/>
            <a:ext cx="26749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Расширяется</a:t>
            </a:r>
          </a:p>
        </p:txBody>
      </p:sp>
      <p:sp>
        <p:nvSpPr>
          <p:cNvPr id="32841" name="Rectangle 73"/>
          <p:cNvSpPr>
            <a:spLocks noChangeArrowheads="1"/>
          </p:cNvSpPr>
          <p:nvPr/>
        </p:nvSpPr>
        <p:spPr bwMode="auto">
          <a:xfrm>
            <a:off x="3348038" y="5084763"/>
            <a:ext cx="26749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Плоская</a:t>
            </a:r>
          </a:p>
        </p:txBody>
      </p:sp>
      <p:sp>
        <p:nvSpPr>
          <p:cNvPr id="32842" name="Rectangle 74"/>
          <p:cNvSpPr>
            <a:spLocks noChangeArrowheads="1"/>
          </p:cNvSpPr>
          <p:nvPr/>
        </p:nvSpPr>
        <p:spPr bwMode="auto">
          <a:xfrm>
            <a:off x="6469063" y="5013325"/>
            <a:ext cx="267493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Повышается</a:t>
            </a:r>
          </a:p>
        </p:txBody>
      </p:sp>
      <p:sp>
        <p:nvSpPr>
          <p:cNvPr id="32844" name="Rectangle 76"/>
          <p:cNvSpPr>
            <a:spLocks noChangeArrowheads="1"/>
          </p:cNvSpPr>
          <p:nvPr/>
        </p:nvSpPr>
        <p:spPr bwMode="auto">
          <a:xfrm>
            <a:off x="3348038" y="4508500"/>
            <a:ext cx="267493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Понижается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-0.07284 L -0.02795 -0.8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8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-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896 -0.05942 L -0.36146 -0.59422 " pathEditMode="relative" ptsTypes="AA">
                                      <p:cBhvr>
                                        <p:cTn id="10" dur="2000" fill="hold"/>
                                        <p:tgtEl>
                                          <p:spTgt spid="328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913 -0.05919 L 0.35382 -0.43676 " pathEditMode="relative" ptsTypes="AA">
                                      <p:cBhvr>
                                        <p:cTn id="14" dur="2000" fill="hold"/>
                                        <p:tgtEl>
                                          <p:spTgt spid="328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2 -0.05919 L -0.01233 -0.35283 " pathEditMode="relative" ptsTypes="AA">
                                      <p:cBhvr>
                                        <p:cTn id="18" dur="2000" fill="hold"/>
                                        <p:tgtEl>
                                          <p:spTgt spid="328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5919 L 0.36163 -0.1956 " pathEditMode="relative" ptsTypes="AA">
                                      <p:cBhvr>
                                        <p:cTn id="22" dur="2000" fill="hold"/>
                                        <p:tgtEl>
                                          <p:spTgt spid="328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0.05919 L -0.00452 -0.12208 " pathEditMode="relative" ptsTypes="AA">
                                      <p:cBhvr>
                                        <p:cTn id="26" dur="2000" fill="hold"/>
                                        <p:tgtEl>
                                          <p:spTgt spid="328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48555E-6 L -0.05521 -0.5558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28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695 -0.0518 L 0.66094 -0.69156 " pathEditMode="relative" ptsTypes="AA">
                                      <p:cBhvr>
                                        <p:cTn id="34" dur="2000" fill="hold"/>
                                        <p:tgtEl>
                                          <p:spTgt spid="328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296 -0.05919 L 0.31042 -0.51028 " pathEditMode="relative" ptsTypes="AA">
                                      <p:cBhvr>
                                        <p:cTn id="38" dur="2000" fill="hold"/>
                                        <p:tgtEl>
                                          <p:spTgt spid="328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89 -0.04902 L 0.66875 -0.437 " pathEditMode="relative" ptsTypes="AA">
                                      <p:cBhvr>
                                        <p:cTn id="42" dur="2000" fill="hold"/>
                                        <p:tgtEl>
                                          <p:spTgt spid="328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6243 L -0.03872 -0.44 " pathEditMode="relative" ptsTypes="AA">
                                      <p:cBhvr>
                                        <p:cTn id="46" dur="2000" fill="hold"/>
                                        <p:tgtEl>
                                          <p:spTgt spid="328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5919 L -0.04653 -0.19561 " pathEditMode="relative" ptsTypes="AA">
                                      <p:cBhvr>
                                        <p:cTn id="50" dur="2000" fill="hold"/>
                                        <p:tgtEl>
                                          <p:spTgt spid="32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7" grpId="0"/>
      <p:bldP spid="32832" grpId="0"/>
      <p:bldP spid="32834" grpId="0"/>
      <p:bldP spid="32835" grpId="0"/>
      <p:bldP spid="32836" grpId="0"/>
      <p:bldP spid="32837" grpId="0"/>
      <p:bldP spid="32838" grpId="0"/>
      <p:bldP spid="32839" grpId="0"/>
      <p:bldP spid="32840" grpId="0"/>
      <p:bldP spid="32841" grpId="0"/>
      <p:bldP spid="32842" grpId="0"/>
      <p:bldP spid="328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84" name="Rectangle 68"/>
          <p:cNvSpPr>
            <a:spLocks noGrp="1" noChangeArrowheads="1"/>
          </p:cNvSpPr>
          <p:nvPr>
            <p:ph type="title"/>
          </p:nvPr>
        </p:nvSpPr>
        <p:spPr>
          <a:xfrm>
            <a:off x="539750" y="3500438"/>
            <a:ext cx="4032250" cy="129698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О</a:t>
            </a:r>
            <a:r>
              <a:rPr lang="ru-RU" sz="2400" dirty="0" smtClean="0"/>
              <a:t>2</a:t>
            </a:r>
            <a:r>
              <a:rPr lang="en-US" dirty="0" smtClean="0"/>
              <a:t> </a:t>
            </a:r>
            <a:r>
              <a:rPr lang="en-US" sz="4000" dirty="0" smtClean="0"/>
              <a:t>–</a:t>
            </a:r>
            <a:r>
              <a:rPr lang="ru-RU" sz="4000" dirty="0" smtClean="0"/>
              <a:t> 21 %</a:t>
            </a:r>
          </a:p>
        </p:txBody>
      </p:sp>
      <p:graphicFrame>
        <p:nvGraphicFramePr>
          <p:cNvPr id="34890" name="Group 74"/>
          <p:cNvGraphicFramePr>
            <a:graphicFrameLocks noGrp="1"/>
          </p:cNvGraphicFramePr>
          <p:nvPr>
            <p:ph type="tbl" idx="1"/>
          </p:nvPr>
        </p:nvGraphicFramePr>
        <p:xfrm>
          <a:off x="457200" y="549275"/>
          <a:ext cx="8229600" cy="5593399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385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ВДОХ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ВЫДОХ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9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N – 79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%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N –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79 %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7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5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9" name="Rectangle 67"/>
          <p:cNvSpPr>
            <a:spLocks noChangeArrowheads="1"/>
          </p:cNvSpPr>
          <p:nvPr/>
        </p:nvSpPr>
        <p:spPr bwMode="auto">
          <a:xfrm>
            <a:off x="250825" y="260350"/>
            <a:ext cx="8642350" cy="6192838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91" name="Rectangle 75"/>
          <p:cNvSpPr>
            <a:spLocks noChangeArrowheads="1"/>
          </p:cNvSpPr>
          <p:nvPr/>
        </p:nvSpPr>
        <p:spPr bwMode="auto">
          <a:xfrm>
            <a:off x="4643438" y="3429000"/>
            <a:ext cx="40322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</a:t>
            </a:r>
            <a:r>
              <a:rPr lang="ru-RU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16 %</a:t>
            </a:r>
          </a:p>
        </p:txBody>
      </p:sp>
      <p:sp>
        <p:nvSpPr>
          <p:cNvPr id="34892" name="Rectangle 76"/>
          <p:cNvSpPr>
            <a:spLocks noChangeArrowheads="1"/>
          </p:cNvSpPr>
          <p:nvPr/>
        </p:nvSpPr>
        <p:spPr bwMode="auto">
          <a:xfrm>
            <a:off x="395288" y="4868863"/>
            <a:ext cx="40322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</a:t>
            </a: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</a:t>
            </a:r>
            <a:r>
              <a:rPr lang="ru-RU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0,03 % </a:t>
            </a:r>
          </a:p>
        </p:txBody>
      </p:sp>
      <p:sp>
        <p:nvSpPr>
          <p:cNvPr id="34893" name="Rectangle 77"/>
          <p:cNvSpPr>
            <a:spLocks noChangeArrowheads="1"/>
          </p:cNvSpPr>
          <p:nvPr/>
        </p:nvSpPr>
        <p:spPr bwMode="auto">
          <a:xfrm>
            <a:off x="4716463" y="4868863"/>
            <a:ext cx="40322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</a:t>
            </a: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</a:t>
            </a:r>
            <a:r>
              <a:rPr lang="ru-RU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4 %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48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48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348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48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84" grpId="0"/>
      <p:bldP spid="34891" grpId="0"/>
      <p:bldP spid="34892" grpId="0"/>
      <p:bldP spid="348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0"/>
          <p:cNvGrpSpPr>
            <a:grpSpLocks/>
          </p:cNvGrpSpPr>
          <p:nvPr/>
        </p:nvGrpSpPr>
        <p:grpSpPr bwMode="auto">
          <a:xfrm>
            <a:off x="1143000" y="1643063"/>
            <a:ext cx="5929313" cy="4286250"/>
            <a:chOff x="1000100" y="1857364"/>
            <a:chExt cx="5929354" cy="3929090"/>
          </a:xfrm>
        </p:grpSpPr>
        <p:sp>
          <p:nvSpPr>
            <p:cNvPr id="29" name="Арка 28"/>
            <p:cNvSpPr/>
            <p:nvPr/>
          </p:nvSpPr>
          <p:spPr>
            <a:xfrm>
              <a:off x="1000100" y="1857364"/>
              <a:ext cx="5929354" cy="3786479"/>
            </a:xfrm>
            <a:prstGeom prst="blockArc">
              <a:avLst>
                <a:gd name="adj1" fmla="val 10782478"/>
                <a:gd name="adj2" fmla="val 108294"/>
                <a:gd name="adj3" fmla="val 22033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0" name="Арка 29"/>
            <p:cNvSpPr/>
            <p:nvPr/>
          </p:nvSpPr>
          <p:spPr>
            <a:xfrm rot="10800000">
              <a:off x="1000100" y="1857364"/>
              <a:ext cx="5929354" cy="3929090"/>
            </a:xfrm>
            <a:prstGeom prst="blockArc">
              <a:avLst>
                <a:gd name="adj1" fmla="val 10782808"/>
                <a:gd name="adj2" fmla="val 131120"/>
                <a:gd name="adj3" fmla="val 22021"/>
              </a:avLst>
            </a:prstGeom>
            <a:solidFill>
              <a:srgbClr val="8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7019925" y="1557338"/>
            <a:ext cx="1655763" cy="4895850"/>
            <a:chOff x="3878" y="754"/>
            <a:chExt cx="1043" cy="3084"/>
          </a:xfrm>
        </p:grpSpPr>
        <p:sp>
          <p:nvSpPr>
            <p:cNvPr id="7185" name="Line 7"/>
            <p:cNvSpPr>
              <a:spLocks noChangeShapeType="1"/>
            </p:cNvSpPr>
            <p:nvPr/>
          </p:nvSpPr>
          <p:spPr bwMode="auto">
            <a:xfrm>
              <a:off x="3878" y="845"/>
              <a:ext cx="0" cy="2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Line 8"/>
            <p:cNvSpPr>
              <a:spLocks noChangeShapeType="1"/>
            </p:cNvSpPr>
            <p:nvPr/>
          </p:nvSpPr>
          <p:spPr bwMode="auto">
            <a:xfrm>
              <a:off x="4921" y="845"/>
              <a:ext cx="0" cy="2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7" name="AutoShape 9"/>
            <p:cNvSpPr>
              <a:spLocks noChangeArrowheads="1"/>
            </p:cNvSpPr>
            <p:nvPr/>
          </p:nvSpPr>
          <p:spPr bwMode="auto">
            <a:xfrm>
              <a:off x="3969" y="3294"/>
              <a:ext cx="862" cy="54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8" name="AutoShape 10"/>
            <p:cNvSpPr>
              <a:spLocks noChangeArrowheads="1"/>
            </p:cNvSpPr>
            <p:nvPr/>
          </p:nvSpPr>
          <p:spPr bwMode="auto">
            <a:xfrm>
              <a:off x="3969" y="2659"/>
              <a:ext cx="862" cy="54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9" name="AutoShape 11"/>
            <p:cNvSpPr>
              <a:spLocks noChangeArrowheads="1"/>
            </p:cNvSpPr>
            <p:nvPr/>
          </p:nvSpPr>
          <p:spPr bwMode="auto">
            <a:xfrm>
              <a:off x="3969" y="2024"/>
              <a:ext cx="862" cy="54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0" name="AutoShape 12"/>
            <p:cNvSpPr>
              <a:spLocks noChangeArrowheads="1"/>
            </p:cNvSpPr>
            <p:nvPr/>
          </p:nvSpPr>
          <p:spPr bwMode="auto">
            <a:xfrm>
              <a:off x="3969" y="1389"/>
              <a:ext cx="862" cy="54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1" name="AutoShape 13"/>
            <p:cNvSpPr>
              <a:spLocks noChangeArrowheads="1"/>
            </p:cNvSpPr>
            <p:nvPr/>
          </p:nvSpPr>
          <p:spPr bwMode="auto">
            <a:xfrm>
              <a:off x="3969" y="754"/>
              <a:ext cx="862" cy="54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7172" name="Picture 21" descr="E:\Users\kler\Desktop\Альвеолы.jpeg"/>
          <p:cNvPicPr>
            <a:picLocks noChangeAspect="1" noChangeArrowheads="1"/>
          </p:cNvPicPr>
          <p:nvPr/>
        </p:nvPicPr>
        <p:blipFill>
          <a:blip r:embed="rId2"/>
          <a:srcRect l="2951" t="5826" r="7452" b="4189"/>
          <a:stretch>
            <a:fillRect/>
          </a:stretch>
        </p:blipFill>
        <p:spPr bwMode="auto">
          <a:xfrm rot="-2469427">
            <a:off x="520700" y="1295400"/>
            <a:ext cx="11017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08963" cy="795338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Газообмен в легких и тканях.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785813" y="1643063"/>
            <a:ext cx="935037" cy="7191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/>
              <a:t>О</a:t>
            </a:r>
            <a:r>
              <a:rPr lang="ru-RU" sz="2400" dirty="0" smtClean="0"/>
              <a:t>2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1643063" y="1500188"/>
            <a:ext cx="78581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1428750" y="2143125"/>
            <a:ext cx="9350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9" name="Rectangle 76"/>
          <p:cNvSpPr>
            <a:spLocks noChangeArrowheads="1"/>
          </p:cNvSpPr>
          <p:nvPr/>
        </p:nvSpPr>
        <p:spPr bwMode="auto">
          <a:xfrm>
            <a:off x="7215188" y="3643313"/>
            <a:ext cx="12382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</a:t>
            </a: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sz="4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Rectangle 76"/>
          <p:cNvSpPr>
            <a:spLocks noChangeArrowheads="1"/>
          </p:cNvSpPr>
          <p:nvPr/>
        </p:nvSpPr>
        <p:spPr bwMode="auto">
          <a:xfrm>
            <a:off x="7215188" y="4643438"/>
            <a:ext cx="12382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</a:t>
            </a: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sz="4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Rectangle 76"/>
          <p:cNvSpPr>
            <a:spLocks noChangeArrowheads="1"/>
          </p:cNvSpPr>
          <p:nvPr/>
        </p:nvSpPr>
        <p:spPr bwMode="auto">
          <a:xfrm>
            <a:off x="7215188" y="2643188"/>
            <a:ext cx="12382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</a:t>
            </a: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sz="4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7786688" y="2714625"/>
            <a:ext cx="214312" cy="142875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8215313" y="5214938"/>
            <a:ext cx="214312" cy="142875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8001000" y="1857375"/>
            <a:ext cx="214313" cy="142875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572375" y="6072188"/>
            <a:ext cx="214313" cy="142875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7215188" y="3714750"/>
            <a:ext cx="214312" cy="142875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C 0.04445 -0.01435 0.08924 -0.0287 0.15018 -0.02893 C 0.21111 -0.02917 0.30417 -0.01944 0.36545 -0.00208 C 0.42726 0.01528 0.46962 0.06389 0.51945 0.0757 C 0.56893 0.0875 0.63872 0.07014 0.66285 0.06898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2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87 0.00949 C -0.08125 0.0787 -0.11545 0.14792 -0.16684 0.20046 C -0.21823 0.25301 -0.2875 0.30949 -0.35521 0.325 C -0.42291 0.34051 -0.52309 0.33449 -0.57361 0.29375 C -0.62413 0.25301 -0.64097 0.13727 -0.6585 0.08056 C -0.67604 0.02384 -0.67534 -0.02338 -0.67864 -0.04607 " pathEditMode="relative" ptsTypes="aaaaaA">
                                      <p:cBhvr>
                                        <p:cTn id="8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17 0.02778 C 0.09809 0.03079 0.14201 0.03403 0.17413 0.03449 C 0.20625 0.03495 0.21406 0.02199 0.2474 0.03009 C 0.28073 0.03819 0.35017 0.07477 0.37413 0.08333 C 0.39809 0.0919 0.37135 0.05833 0.3908 0.08125 C 0.41024 0.10417 0.46996 0.18287 0.4908 0.22106 C 0.51163 0.25926 0.48924 0.29375 0.5158 0.30995 C 0.54236 0.32616 0.6283 0.31759 0.65069 0.31898 " pathEditMode="relative" ptsTypes="aaaaaaaA">
                                      <p:cBhvr>
                                        <p:cTn id="11" dur="2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44 0.02222 C -0.0993 0.01504 -0.12483 0.0081 -0.15555 0.02639 C -0.18576 0.04467 -0.21389 0.10717 -0.25625 0.13194 C -0.29878 0.15671 -0.34965 0.17129 -0.40955 0.17546 C -0.46944 0.17963 -0.56858 0.17569 -0.61493 0.15671 C -0.66146 0.13773 -0.66771 0.11041 -0.68802 0.06157 C -0.70833 0.01273 -0.72795 -0.09746 -0.7368 -0.13727 C -0.74566 -0.17685 -0.73958 -0.1713 -0.74184 -0.17639 C -0.74427 -0.18148 -0.74757 -0.175 -0.75052 -0.16829 " pathEditMode="relative" rAng="0" ptsTypes="aaaaaaaaA">
                                      <p:cBhvr>
                                        <p:cTn id="1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9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4143 C 0.06545 0.04583 0.13281 0.05023 0.21285 0.05856 C 0.29288 0.06713 0.4125 0.05717 0.47917 0.09143 C 0.54583 0.12569 0.59149 0.21759 0.6125 0.26458 C 0.63386 0.3118 0.60868 0.353 0.60764 0.37407 C 0.60642 0.39537 0.60087 0.37569 0.60573 0.39143 C 0.61024 0.4074 0.61233 0.45463 0.63576 0.46805 C 0.6592 0.48171 0.72761 0.4699 0.74618 0.47037 " pathEditMode="relative" rAng="0" ptsTypes="aaaaaaaA">
                                      <p:cBhvr>
                                        <p:cTn id="16" dur="2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" y="22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-0.00625 C -0.02448 -0.01875 -0.06215 -0.03102 -0.10902 -0.02454 C -0.15555 -0.01829 -0.20364 0.02407 -0.26649 0.03264 C -0.32968 0.0412 -0.41996 0.06204 -0.48802 0.02639 C -0.5559 -0.0088 -0.64149 -0.13194 -0.67396 -0.18009 C -0.70625 -0.22801 -0.67222 -0.22407 -0.68281 -0.26157 C -0.69323 -0.2993 -0.73003 -0.38333 -0.7375 -0.40671 C -0.74496 -0.42963 -0.73021 -0.40162 -0.72882 -0.40069 " pathEditMode="relative" rAng="0" ptsTypes="aaaaaaaA">
                                      <p:cBhvr>
                                        <p:cTn id="1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9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36883" grpId="0"/>
      <p:bldP spid="36884" grpId="0"/>
      <p:bldP spid="19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32" name="Group 40"/>
          <p:cNvGraphicFramePr>
            <a:graphicFrameLocks noGrp="1"/>
          </p:cNvGraphicFramePr>
          <p:nvPr>
            <p:ph idx="1"/>
          </p:nvPr>
        </p:nvGraphicFramePr>
        <p:xfrm>
          <a:off x="468313" y="333375"/>
          <a:ext cx="8229600" cy="6022023"/>
        </p:xfrm>
        <a:graphic>
          <a:graphicData uri="http://schemas.openxmlformats.org/drawingml/2006/table">
            <a:tbl>
              <a:tblPr/>
              <a:tblGrid>
                <a:gridCol w="3829050"/>
                <a:gridCol w="2214562"/>
                <a:gridCol w="2185988"/>
              </a:tblGrid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Вопросы для сравнения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В легких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В тканях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Какая кровь вначале?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1069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Какой газ поступает в кровь?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1069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Какой газ выходит из крови?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Какой стала кровь?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В каком круге кровообращения это происходит?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Спасибо за работу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7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dirty="0" smtClean="0"/>
              <a:t>   Использована </a:t>
            </a:r>
            <a:r>
              <a:rPr lang="ru-RU" dirty="0" err="1" smtClean="0"/>
              <a:t>флеш-анимация</a:t>
            </a:r>
            <a:r>
              <a:rPr lang="ru-RU" dirty="0" smtClean="0"/>
              <a:t> из электронного образовательного комплекса «Биология, 8 </a:t>
            </a:r>
            <a:r>
              <a:rPr lang="ru-RU" dirty="0" err="1" smtClean="0"/>
              <a:t>кл</a:t>
            </a:r>
            <a:r>
              <a:rPr lang="ru-RU" dirty="0" smtClean="0"/>
              <a:t>. Человек» под ред. проф. И.Н. Пономаревой. – </a:t>
            </a:r>
            <a:r>
              <a:rPr lang="ru-RU" dirty="0" smtClean="0"/>
              <a:t>М.,</a:t>
            </a:r>
          </a:p>
          <a:p>
            <a:pPr algn="just">
              <a:buFont typeface="Wingdings" pitchFamily="2" charset="2"/>
              <a:buNone/>
            </a:pPr>
            <a:r>
              <a:rPr lang="ru-RU" smtClean="0"/>
              <a:t>    Издательский </a:t>
            </a:r>
            <a:r>
              <a:rPr lang="ru-RU" dirty="0" smtClean="0"/>
              <a:t>центр «</a:t>
            </a:r>
            <a:r>
              <a:rPr lang="ru-RU" dirty="0" err="1" smtClean="0"/>
              <a:t>Вентана-Граф</a:t>
            </a:r>
            <a:r>
              <a:rPr lang="ru-RU" dirty="0" smtClean="0"/>
              <a:t>».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157</Words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Газообмен в легких и тканях.  Дыхательные движения и их регуляция</vt:lpstr>
      <vt:lpstr>Проверка домашнего задания:</vt:lpstr>
      <vt:lpstr>Слайд 3</vt:lpstr>
      <vt:lpstr>Центр вдоха</vt:lpstr>
      <vt:lpstr>О2 – 21 %</vt:lpstr>
      <vt:lpstr>Газообмен в легких и тканях.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Газообмен в легких и тканях.  Дыхательные движения и их регуляция</dc:title>
  <dc:creator>Дима</dc:creator>
  <cp:lastModifiedBy>Дима</cp:lastModifiedBy>
  <cp:revision>1</cp:revision>
  <dcterms:created xsi:type="dcterms:W3CDTF">2012-11-13T19:56:39Z</dcterms:created>
  <dcterms:modified xsi:type="dcterms:W3CDTF">2012-11-13T20:01:22Z</dcterms:modified>
</cp:coreProperties>
</file>