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21" r:id="rId2"/>
  </p:sldMasterIdLst>
  <p:notesMasterIdLst>
    <p:notesMasterId r:id="rId24"/>
  </p:notesMasterIdLst>
  <p:sldIdLst>
    <p:sldId id="276" r:id="rId3"/>
    <p:sldId id="287" r:id="rId4"/>
    <p:sldId id="288" r:id="rId5"/>
    <p:sldId id="319" r:id="rId6"/>
    <p:sldId id="320" r:id="rId7"/>
    <p:sldId id="32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41202"/>
    <a:srgbClr val="669900"/>
    <a:srgbClr val="009900"/>
    <a:srgbClr val="011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40CB-6D76-4E93-94F2-A55D8810F33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592D-707A-43F7-82C0-070C008E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4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B340-E133-40A1-927E-4BDF82808A4A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68DC9-A6BE-4BAA-8BC6-A3761D407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7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3833-D1C3-4438-801A-8275FBDAE04A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89E5-76ED-4833-9CCC-C91405DD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CBE1-275E-49F0-A328-2310D68B9E41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A784-513F-4CA3-8693-5A638D208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98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3BE840-32E5-408A-BAD4-63F03B0571A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09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68AC9-348A-4FEB-8C8A-9B572ADF6B8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4467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45910-E883-42EC-9F9A-4644CEB3234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86612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CA913-94B7-46D0-B85F-91460CD5E48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0108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4531D-1A8F-4FE0-92E2-3A7097CA1AE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0318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2B81F-9308-4F64-BD03-72EFDF34E67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33053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EE871-6C3D-48A4-BFBA-704A6577936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03142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2232E-4888-4672-BF88-C1D79DC784C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1830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F23DBD-3DF9-4D81-B536-E3E7FC08D01C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096D47-826F-49E6-9D10-D0911B67B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442D6-B004-4A97-9AD6-0EBC5EB2A3F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55889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C4BD8-C957-4E25-AF7A-C5F0E73AD6A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72697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72352-DC94-4E92-8016-E8BEA9F3308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80219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EBBD11-AD42-4E8A-A5B0-03FEEA8A54A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9545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61AFCA-F8FD-4565-A590-DA80CA1AEAB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23091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8C5231-1E60-4D12-916B-351FE0F5A96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6407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F065BD-2150-41C7-B79D-7EF1A594154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6851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4B3C-82F9-46FD-BF88-3080B97A2D0E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4074-0490-4502-ABEF-3E31F6159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9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EFB2-BB70-4706-853B-6FCEB852499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67DE-FA8B-4F4F-A62B-74A491B68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999D-F749-48FC-A037-67026B633116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70AD-16EB-4F4C-B138-2120477DC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0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CDA248-DD61-4FC3-9507-54438E356406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9D04E4-5510-4DAF-BB57-3291A538D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7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EE68-6473-45A4-9A6F-F3CA617A9EF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992B-B8A4-4A9A-A8B5-47E768C6E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077821-CDA8-4D25-8930-A66FDBE5689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271DAC-F393-4A68-B38E-4B7882BAE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5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B40BC6-142C-48A8-8A42-C9F8AD7FA2D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14227C-83A4-45EC-A3AB-F99BEC1EA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FED99-0C71-454D-A681-94D478400549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17.01.2014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AFF3B-F0D4-4432-8847-4F47E0978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0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FADCF6-6BE4-48A8-B3EF-34AB71F2BF5B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J00957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3375"/>
            <a:ext cx="4859337" cy="53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941" y="1628800"/>
            <a:ext cx="3455987" cy="30598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Comic Sans MS" pitchFamily="66" charset="0"/>
              </a:rPr>
              <a:t>Помните! Человеку должно быть всегда тепло и </a:t>
            </a:r>
            <a:r>
              <a:rPr lang="ru-RU" sz="2400" dirty="0" smtClean="0">
                <a:latin typeface="Comic Sans MS" pitchFamily="66" charset="0"/>
              </a:rPr>
              <a:t>радостно.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И</a:t>
            </a:r>
            <a:r>
              <a:rPr lang="ru-RU" sz="2400" dirty="0">
                <a:latin typeface="Comic Sans MS" pitchFamily="66" charset="0"/>
              </a:rPr>
              <a:t>, конечно, летом  загорайте. Но не забывайте про </a:t>
            </a:r>
            <a:r>
              <a:rPr lang="ru-RU" sz="2400" dirty="0" smtClean="0">
                <a:latin typeface="Comic Sans MS" pitchFamily="66" charset="0"/>
              </a:rPr>
              <a:t>важные правила.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Какие?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403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6" b="18454"/>
          <a:stretch>
            <a:fillRect/>
          </a:stretch>
        </p:blipFill>
        <p:spPr>
          <a:xfrm>
            <a:off x="4644009" y="4581128"/>
            <a:ext cx="4272980" cy="1584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985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2492896"/>
            <a:ext cx="3527623" cy="158482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Comic Sans MS" pitchFamily="66" charset="0"/>
              </a:rPr>
              <a:t>Лег в карман и караулит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Рёву, плаксу и грязнулю,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Им утрет потоки слез,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Не забудет он про нос.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19495" name="Picture 7" descr="HM0049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4165" y="934260"/>
            <a:ext cx="4056267" cy="4510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12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204864"/>
            <a:ext cx="3528392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И </a:t>
            </a:r>
            <a:r>
              <a:rPr lang="ru-RU" sz="2000" dirty="0">
                <a:latin typeface="Comic Sans MS" pitchFamily="66" charset="0"/>
              </a:rPr>
              <a:t>в жару, и в гололед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Захочу - и дождь пойдет,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Зашумит над головой,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Дождь придет ко </a:t>
            </a:r>
            <a:r>
              <a:rPr lang="ru-RU" sz="2000" dirty="0" smtClean="0">
                <a:latin typeface="Comic Sans MS" pitchFamily="66" charset="0"/>
              </a:rPr>
              <a:t>мне </a:t>
            </a:r>
            <a:r>
              <a:rPr lang="ru-RU" sz="2000" dirty="0">
                <a:latin typeface="Comic Sans MS" pitchFamily="66" charset="0"/>
              </a:rPr>
              <a:t>домой.</a:t>
            </a:r>
            <a:r>
              <a:rPr lang="ru-RU" sz="2600" dirty="0">
                <a:latin typeface="Comic Sans MS" pitchFamily="66" charset="0"/>
              </a:rPr>
              <a:t> </a:t>
            </a:r>
          </a:p>
        </p:txBody>
      </p:sp>
      <p:pic>
        <p:nvPicPr>
          <p:cNvPr id="320519" name="Picture 7" descr="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t="27391" r="5400" b="6032"/>
          <a:stretch>
            <a:fillRect/>
          </a:stretch>
        </p:blipFill>
        <p:spPr>
          <a:xfrm>
            <a:off x="3779912" y="620688"/>
            <a:ext cx="4708270" cy="51679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194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+mn-lt"/>
              </a:rPr>
              <a:t>ПРАВИЛЬНОЕ ПИТАНИЕ</a:t>
            </a:r>
            <a:endParaRPr lang="ru-RU" sz="36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97192" y="1196752"/>
            <a:ext cx="4350871" cy="4788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916832"/>
            <a:ext cx="3610744" cy="2836912"/>
          </a:xfrm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rgbClr val="011113"/>
                </a:solidFill>
                <a:latin typeface="Comic Sans MS" pitchFamily="66" charset="0"/>
                <a:cs typeface="Arial" pitchFamily="34" charset="0"/>
              </a:rPr>
              <a:t>Стабильная работа всего </a:t>
            </a: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  <a:cs typeface="Arial" pitchFamily="34" charset="0"/>
              </a:rPr>
              <a:t>организма, быстрое </a:t>
            </a:r>
            <a:r>
              <a:rPr lang="ru-RU" sz="2000" b="1" i="1" dirty="0">
                <a:solidFill>
                  <a:srgbClr val="011113"/>
                </a:solidFill>
                <a:latin typeface="Comic Sans MS" pitchFamily="66" charset="0"/>
                <a:cs typeface="Arial" pitchFamily="34" charset="0"/>
              </a:rPr>
              <a:t>и правильное протекание процессов обмена в системе пищеварения – залог и гарантия крепкого здоровья и высокого иммунитета.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7192" y="1196752"/>
            <a:ext cx="435087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3504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836712"/>
            <a:ext cx="431877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824"/>
            <a:ext cx="5820322" cy="53104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9900"/>
                </a:solidFill>
                <a:latin typeface="+mn-lt"/>
              </a:rPr>
              <a:t>Ешьте овощи и фрукты.</a:t>
            </a:r>
            <a:r>
              <a:rPr lang="ru-RU" sz="2800" b="1" i="1" dirty="0" smtClean="0">
                <a:solidFill>
                  <a:srgbClr val="669900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rgbClr val="669900"/>
                </a:solidFill>
                <a:latin typeface="+mn-lt"/>
              </a:rPr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Ешьте овощи и фрукты-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Это лучшие продукты.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Вас спасут 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от всех болезней.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Нет вкусней их 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и полезней.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Подружитесь 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с овощами,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  <a:t>И с салатами и щами.</a:t>
            </a:r>
            <a:br>
              <a:rPr lang="ru-RU" sz="2000" b="1" i="1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009900"/>
                </a:solidFill>
                <a:latin typeface="Comic Sans MS" pitchFamily="66" charset="0"/>
              </a:rPr>
              <a:t>Витаминов в них </a:t>
            </a:r>
            <a:br>
              <a:rPr lang="ru-RU" sz="2000" b="1" i="1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09900"/>
                </a:solidFill>
                <a:latin typeface="Comic Sans MS" pitchFamily="66" charset="0"/>
              </a:rPr>
              <a:t>не счесть.</a:t>
            </a:r>
            <a:br>
              <a:rPr lang="ru-RU" sz="2000" b="1" i="1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09900"/>
                </a:solidFill>
                <a:latin typeface="Comic Sans MS" pitchFamily="66" charset="0"/>
              </a:rPr>
              <a:t>Значит, нужно это есть! </a:t>
            </a:r>
            <a:br>
              <a:rPr lang="ru-RU" sz="2000" b="1" i="1" dirty="0" smtClean="0">
                <a:solidFill>
                  <a:srgbClr val="009900"/>
                </a:solidFill>
                <a:latin typeface="Comic Sans MS" pitchFamily="66" charset="0"/>
              </a:rPr>
            </a:br>
            <a:endParaRPr lang="ru-RU" sz="2000" b="1" i="1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885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476672"/>
            <a:ext cx="7643866" cy="40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90711" y="4797152"/>
            <a:ext cx="7244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Вот капля воды, посмотри, сколько 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в</a:t>
            </a: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sz="2000" dirty="0">
              <a:solidFill>
                <a:srgbClr val="01111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284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636" y="506360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Размер 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микробов – друзей и врагов человека составляет от тысячных до миллионных долей миллиметра, рассмотреть их можно только под микроскопом.</a:t>
            </a:r>
            <a:r>
              <a:rPr lang="ru-RU" sz="2000" dirty="0">
                <a:solidFill>
                  <a:srgbClr val="011113"/>
                </a:solidFill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549201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212" y="2422789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2353746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61212" y="196478"/>
            <a:ext cx="550072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Среди микробов есть наши друзья и враги. С теми и другими мы должны </a:t>
            </a: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научиться 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осторожными.</a:t>
            </a:r>
            <a:r>
              <a:rPr lang="ru-RU" sz="2400" dirty="0" smtClean="0">
                <a:solidFill>
                  <a:srgbClr val="011113"/>
                </a:solidFill>
              </a:rPr>
              <a:t> </a:t>
            </a:r>
            <a:endParaRPr lang="ru-RU" sz="2400" dirty="0">
              <a:solidFill>
                <a:srgbClr val="0111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8604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Мельче комаров и мошек </a:t>
            </a:r>
            <a:br>
              <a:rPr lang="ru-RU" sz="2000" dirty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В много-много тысяч раз. </a:t>
            </a:r>
            <a:br>
              <a:rPr lang="ru-RU" sz="2000" dirty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Тьма невидимых зверушек </a:t>
            </a:r>
            <a:br>
              <a:rPr lang="ru-RU" sz="2000" dirty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Жить предпочитает в нас.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428604"/>
            <a:ext cx="3327490" cy="1992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782794" cy="3662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11960" y="2564904"/>
            <a:ext cx="4714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Бактерии 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живут на коже, слизистых оболочках, в </a:t>
            </a: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органах пищеварительной 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системы, выполняя роль наших помощников и защитников</a:t>
            </a: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.</a:t>
            </a:r>
          </a:p>
          <a:p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«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Вредные» микробы </a:t>
            </a: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– 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», провоцируя 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различные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37516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916831"/>
            <a:ext cx="3675828" cy="331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1916832"/>
            <a:ext cx="424847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51005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  <a:t>Если грязными руками </a:t>
            </a:r>
            <a:b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  <a:t>Кушать или трогать рот, </a:t>
            </a:r>
            <a:b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  <a:t>Непременно от микробов </a:t>
            </a:r>
            <a:b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  <a:t>Сильно заболит живот.</a:t>
            </a:r>
            <a:endParaRPr lang="ru-RU" sz="2400" dirty="0">
              <a:solidFill>
                <a:srgbClr val="011113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21306" y="548680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256490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15892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429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  <a:t>В местах скопления людей (общественный транспорт, супермаркеты, концертные залы и кинотеатры) количество микробов доходит до 300 тысяч на один кубический метр.</a:t>
            </a:r>
            <a:r>
              <a:rPr lang="ru-RU" sz="2800" dirty="0" smtClean="0">
                <a:solidFill>
                  <a:srgbClr val="011113"/>
                </a:solidFill>
              </a:rPr>
              <a:t> </a:t>
            </a:r>
            <a:endParaRPr lang="ru-RU" sz="2800" dirty="0">
              <a:solidFill>
                <a:srgbClr val="011113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053676"/>
            <a:ext cx="3681716" cy="2423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12" y="2107888"/>
            <a:ext cx="4503836" cy="3887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7088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00CC"/>
                </a:solidFill>
                <a:latin typeface="+mn-lt"/>
              </a:rPr>
              <a:t>Чистота – залог здоровья!</a:t>
            </a:r>
          </a:p>
        </p:txBody>
      </p:sp>
      <p:pic>
        <p:nvPicPr>
          <p:cNvPr id="301064" name="Picture 8" descr="BD19587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556792"/>
            <a:ext cx="5760639" cy="38623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642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588" y="692696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11113"/>
                </a:solidFill>
                <a:latin typeface="Comic Sans MS" pitchFamily="66" charset="0"/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400" dirty="0">
              <a:solidFill>
                <a:srgbClr val="011113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879" y="2794016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204074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75852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Но это не так - есть много полезных микробов!</a:t>
            </a:r>
            <a:endParaRPr lang="ru-RU" sz="28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8892" y="2276872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66988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4038600" cy="448545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Comic Sans MS" pitchFamily="66" charset="0"/>
              </a:rPr>
              <a:t>От всякой работы руки становятся грязными. И ничего тут нет страшного. И это даже хорошо, что от работы руки пачкаются. Хуже, когда мальчик или девочка растут </a:t>
            </a:r>
            <a:r>
              <a:rPr lang="ru-RU" sz="2000" dirty="0" smtClean="0">
                <a:latin typeface="Comic Sans MS" pitchFamily="66" charset="0"/>
              </a:rPr>
              <a:t>белоручками.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omic Sans MS" pitchFamily="66" charset="0"/>
              </a:rPr>
              <a:t>Но </a:t>
            </a:r>
            <a:r>
              <a:rPr lang="ru-RU" sz="2000" dirty="0">
                <a:latin typeface="Comic Sans MS" pitchFamily="66" charset="0"/>
              </a:rPr>
              <a:t>после любой работы соблюдай простое правило: испачкал руки — вымой их. Если у человека  грязные руки, то на них и со стороны смотреть противно, да и заболеть можно.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 smtClean="0"/>
              <a:t>.</a:t>
            </a:r>
            <a:r>
              <a:rPr lang="ru-RU" sz="1500" dirty="0"/>
              <a:t>	</a:t>
            </a:r>
          </a:p>
        </p:txBody>
      </p:sp>
      <p:pic>
        <p:nvPicPr>
          <p:cNvPr id="27853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r="615"/>
          <a:stretch>
            <a:fillRect/>
          </a:stretch>
        </p:blipFill>
        <p:spPr bwMode="auto">
          <a:xfrm>
            <a:off x="5076825" y="549275"/>
            <a:ext cx="30051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8" name="Picture 10" descr="ED0013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84538"/>
            <a:ext cx="35623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485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952" y="476672"/>
            <a:ext cx="4646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Там, где грязь, живут микробы. </a:t>
            </a:r>
            <a:br>
              <a:rPr lang="ru-RU" sz="2000" dirty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Мелкие — не увидать</a:t>
            </a:r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.</a:t>
            </a: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Их, микробов, очень много, </a:t>
            </a:r>
            <a:br>
              <a:rPr lang="ru-RU" sz="2000" dirty="0">
                <a:solidFill>
                  <a:srgbClr val="011113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11113"/>
                </a:solidFill>
                <a:latin typeface="Comic Sans MS" pitchFamily="66" charset="0"/>
              </a:rPr>
              <a:t>Невозможно сосчитать.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980728"/>
            <a:ext cx="4032448" cy="381642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2146002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49615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702568"/>
            <a:ext cx="76438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1113"/>
                </a:solidFill>
                <a:effectLst/>
                <a:latin typeface="Comic Sans MS" pitchFamily="66" charset="0"/>
                <a:ea typeface="Tahoma" pitchFamily="34" charset="0"/>
                <a:cs typeface="Tahoma" pitchFamily="34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111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140968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433493" y="256490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9385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7320" y="404664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000" dirty="0">
              <a:solidFill>
                <a:srgbClr val="011113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1748" y="973842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9141" y="3938885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11113"/>
                </a:solidFill>
                <a:latin typeface="Comic Sans MS" pitchFamily="66" charset="0"/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000" dirty="0">
              <a:solidFill>
                <a:srgbClr val="011113"/>
              </a:solidFill>
              <a:latin typeface="Comic Sans MS" pitchFamily="66" charset="0"/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2486174"/>
            <a:ext cx="3598420" cy="282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95846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00CC"/>
                </a:solidFill>
                <a:latin typeface="+mn-lt"/>
              </a:rPr>
              <a:t>Чистые загадки</a:t>
            </a:r>
            <a:r>
              <a:rPr lang="ru-RU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pic>
        <p:nvPicPr>
          <p:cNvPr id="312324" name="Picture 4" descr="other00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FC78"/>
              </a:clrFrom>
              <a:clrTo>
                <a:srgbClr val="D4FC78">
                  <a:alpha val="0"/>
                </a:srgbClr>
              </a:clrTo>
            </a:clrChange>
            <a:lum bright="-1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2408238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26" name="Picture 6" descr="Image183"/>
          <p:cNvPicPr>
            <a:picLocks noChangeAspect="1" noChangeArrowheads="1"/>
          </p:cNvPicPr>
          <p:nvPr/>
        </p:nvPicPr>
        <p:blipFill>
          <a:blip r:embed="rId3">
            <a:lum bright="-1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3" t="57010"/>
          <a:stretch>
            <a:fillRect/>
          </a:stretch>
        </p:blipFill>
        <p:spPr bwMode="auto">
          <a:xfrm>
            <a:off x="2124075" y="2060575"/>
            <a:ext cx="18288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984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420938"/>
            <a:ext cx="3673475" cy="2232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Comic Sans MS" pitchFamily="66" charset="0"/>
              </a:rPr>
              <a:t>Гладко, душисто,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Comic Sans MS" pitchFamily="66" charset="0"/>
              </a:rPr>
              <a:t>моет чисто,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Comic Sans MS" pitchFamily="66" charset="0"/>
              </a:rPr>
              <a:t>Ускользает, как живое,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Comic Sans MS" pitchFamily="66" charset="0"/>
              </a:rPr>
              <a:t>Но не выпушу его 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Comic Sans MS" pitchFamily="66" charset="0"/>
              </a:rPr>
              <a:t>Белой пеной пенится,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Comic Sans MS" pitchFamily="66" charset="0"/>
              </a:rPr>
              <a:t>Руки мыть не ленится.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17451" name="Picture 11" descr="180px-Tualetsa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38423"/>
            <a:ext cx="4255921" cy="31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836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75856" y="980728"/>
            <a:ext cx="3024336" cy="57606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latin typeface="Comic Sans MS" pitchFamily="66" charset="0"/>
              </a:rPr>
              <a:t>Хвостик из кости,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На спине - щетина.</a:t>
            </a:r>
            <a:r>
              <a:rPr lang="ru-RU" sz="2400" b="1" dirty="0">
                <a:latin typeface="Comic Sans MS" pitchFamily="66" charset="0"/>
              </a:rPr>
              <a:t/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18473" name="Picture 9" descr="HH00766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780928"/>
            <a:ext cx="7720012" cy="202634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296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Край">
  <a:themeElements>
    <a:clrScheme name="Край 15">
      <a:dk1>
        <a:srgbClr val="000000"/>
      </a:dk1>
      <a:lt1>
        <a:srgbClr val="FFFFFF"/>
      </a:lt1>
      <a:dk2>
        <a:srgbClr val="00140A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00FFCC"/>
        </a:lt1>
        <a:dk2>
          <a:srgbClr val="000000"/>
        </a:dk2>
        <a:lt2>
          <a:srgbClr val="000099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00FFCC"/>
        </a:lt1>
        <a:dk2>
          <a:srgbClr val="000000"/>
        </a:dk2>
        <a:lt2>
          <a:srgbClr val="00FFFF"/>
        </a:lt2>
        <a:accent1>
          <a:srgbClr val="66CCFF"/>
        </a:accent1>
        <a:accent2>
          <a:srgbClr val="0066FF"/>
        </a:accent2>
        <a:accent3>
          <a:srgbClr val="AAFFE2"/>
        </a:accent3>
        <a:accent4>
          <a:srgbClr val="0000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80"/>
        </a:dk1>
        <a:lt1>
          <a:srgbClr val="FFFFFF"/>
        </a:lt1>
        <a:dk2>
          <a:srgbClr val="00FF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FF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00FFCC"/>
        </a:lt1>
        <a:dk2>
          <a:srgbClr val="0000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5">
        <a:dk1>
          <a:srgbClr val="000000"/>
        </a:dk1>
        <a:lt1>
          <a:srgbClr val="FFFFFF"/>
        </a:lt1>
        <a:dk2>
          <a:srgbClr val="00140A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6">
        <a:dk1>
          <a:srgbClr val="000000"/>
        </a:dk1>
        <a:lt1>
          <a:srgbClr val="FFFFFF"/>
        </a:lt1>
        <a:dk2>
          <a:srgbClr val="06000C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551</Words>
  <Application>Microsoft Office PowerPoint</Application>
  <PresentationFormat>Экран (4:3)</PresentationFormat>
  <Paragraphs>50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Эркер</vt:lpstr>
      <vt:lpstr>13_Край</vt:lpstr>
      <vt:lpstr>Презентация PowerPoint</vt:lpstr>
      <vt:lpstr>Чистота – залог здоровья!</vt:lpstr>
      <vt:lpstr>Презентация PowerPoint</vt:lpstr>
      <vt:lpstr>Презентация PowerPoint</vt:lpstr>
      <vt:lpstr>Презентация PowerPoint</vt:lpstr>
      <vt:lpstr>Презентация PowerPoint</vt:lpstr>
      <vt:lpstr>Чистые загадки.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ПРАВИЛЬНОЕ ПИТАНИЕ</vt:lpstr>
      <vt:lpstr>Ешьте овощи и фрукты.  Ешьте овощи и фрукты- Это лучшие продукты. Вас спасут  от всех болезней. Нет вкусней их  и полезней. Подружитесь  с овощами, И с салатами и щами.  Витаминов в них  не счесть. Значит, нужно это есть!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Елена</cp:lastModifiedBy>
  <cp:revision>52</cp:revision>
  <dcterms:created xsi:type="dcterms:W3CDTF">2012-11-05T04:12:51Z</dcterms:created>
  <dcterms:modified xsi:type="dcterms:W3CDTF">2014-01-17T09:17:37Z</dcterms:modified>
</cp:coreProperties>
</file>