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3" r:id="rId2"/>
    <p:sldId id="274" r:id="rId3"/>
    <p:sldId id="258" r:id="rId4"/>
    <p:sldId id="259" r:id="rId5"/>
    <p:sldId id="261" r:id="rId6"/>
    <p:sldId id="269" r:id="rId7"/>
    <p:sldId id="275" r:id="rId8"/>
    <p:sldId id="263" r:id="rId9"/>
    <p:sldId id="264" r:id="rId10"/>
    <p:sldId id="271" r:id="rId11"/>
    <p:sldId id="276" r:id="rId12"/>
    <p:sldId id="277" r:id="rId13"/>
    <p:sldId id="267" r:id="rId14"/>
    <p:sldId id="278" r:id="rId15"/>
    <p:sldId id="279" r:id="rId16"/>
    <p:sldId id="281" r:id="rId17"/>
    <p:sldId id="282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547"/>
    <a:srgbClr val="FF9900"/>
    <a:srgbClr val="13EE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4112149532710234E-2"/>
          <c:y val="8.37696335078537E-2"/>
          <c:w val="0.49532710280373832"/>
          <c:h val="0.8324607329842932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681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6"/>
                <c:pt idx="0">
                  <c:v>КДПР (179) </c:v>
                </c:pt>
                <c:pt idx="1">
                  <c:v>Трудовики (94)</c:v>
                </c:pt>
                <c:pt idx="2">
                  <c:v>Автономисты (44)</c:v>
                </c:pt>
                <c:pt idx="3">
                  <c:v>Октябристы (44)</c:v>
                </c:pt>
                <c:pt idx="4">
                  <c:v>РСДРП (18)</c:v>
                </c:pt>
                <c:pt idx="5">
                  <c:v>Беспартийные (107)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37</c:v>
                </c:pt>
                <c:pt idx="1">
                  <c:v>19</c:v>
                </c:pt>
                <c:pt idx="2">
                  <c:v>9</c:v>
                </c:pt>
                <c:pt idx="3">
                  <c:v>9</c:v>
                </c:pt>
                <c:pt idx="4">
                  <c:v>4</c:v>
                </c:pt>
                <c:pt idx="5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681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6"/>
                <c:pt idx="0">
                  <c:v>КДПР (179) </c:v>
                </c:pt>
                <c:pt idx="1">
                  <c:v>Трудовики (94)</c:v>
                </c:pt>
                <c:pt idx="2">
                  <c:v>Автономисты (44)</c:v>
                </c:pt>
                <c:pt idx="3">
                  <c:v>Октябристы (44)</c:v>
                </c:pt>
                <c:pt idx="4">
                  <c:v>РСДРП (18)</c:v>
                </c:pt>
                <c:pt idx="5">
                  <c:v>Беспартийные (107)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81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6"/>
                <c:pt idx="0">
                  <c:v>КДПР (179) </c:v>
                </c:pt>
                <c:pt idx="1">
                  <c:v>Трудовики (94)</c:v>
                </c:pt>
                <c:pt idx="2">
                  <c:v>Автономисты (44)</c:v>
                </c:pt>
                <c:pt idx="3">
                  <c:v>Октябристы (44)</c:v>
                </c:pt>
                <c:pt idx="4">
                  <c:v>РСДРП (18)</c:v>
                </c:pt>
                <c:pt idx="5">
                  <c:v>Беспартийные (107)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firstSliceAng val="0"/>
      </c:pieChart>
      <c:spPr>
        <a:solidFill>
          <a:srgbClr val="FFFFFF"/>
        </a:solidFill>
        <a:ln w="12681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666666666666663"/>
          <c:y val="4.9738219895288135E-2"/>
          <c:w val="0.32710280373831851"/>
          <c:h val="0.89790575916230364"/>
        </c:manualLayout>
      </c:layout>
      <c:spPr>
        <a:noFill/>
        <a:ln w="3170">
          <a:solidFill>
            <a:srgbClr val="000000"/>
          </a:solidFill>
          <a:prstDash val="solid"/>
        </a:ln>
      </c:spPr>
      <c:txPr>
        <a:bodyPr/>
        <a:lstStyle/>
        <a:p>
          <a:pPr>
            <a:defRPr sz="1538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72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6725663716814491E-2"/>
          <c:y val="0.13364055299539171"/>
          <c:w val="0.53805309734513274"/>
          <c:h val="0.7004608294930876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678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00FF00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CC99FF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CCFFCC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339966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00FFFF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0000FF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FF0000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800080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FFFF00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Sheet1!$B$1:$J$1</c:f>
              <c:strCache>
                <c:ptCount val="9"/>
                <c:pt idx="0">
                  <c:v>КДПР (98)</c:v>
                </c:pt>
                <c:pt idx="1">
                  <c:v>Национальные депутаты (65)</c:v>
                </c:pt>
                <c:pt idx="2">
                  <c:v>Народные социалисты (16)</c:v>
                </c:pt>
                <c:pt idx="3">
                  <c:v>Трудовики (104)</c:v>
                </c:pt>
                <c:pt idx="4">
                  <c:v>РСДРП (65)</c:v>
                </c:pt>
                <c:pt idx="5">
                  <c:v>ПСР (37)</c:v>
                </c:pt>
                <c:pt idx="6">
                  <c:v>Октябристы (42)</c:v>
                </c:pt>
                <c:pt idx="7">
                  <c:v>Правые (10)</c:v>
                </c:pt>
                <c:pt idx="8">
                  <c:v>Беспартийные (68)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19</c:v>
                </c:pt>
                <c:pt idx="1">
                  <c:v>13</c:v>
                </c:pt>
                <c:pt idx="2">
                  <c:v>3</c:v>
                </c:pt>
                <c:pt idx="3">
                  <c:v>22</c:v>
                </c:pt>
                <c:pt idx="4">
                  <c:v>13</c:v>
                </c:pt>
                <c:pt idx="5">
                  <c:v>7</c:v>
                </c:pt>
                <c:pt idx="6">
                  <c:v>8</c:v>
                </c:pt>
                <c:pt idx="7">
                  <c:v>2</c:v>
                </c:pt>
                <c:pt idx="8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678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000080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Sheet1!$B$1:$J$1</c:f>
              <c:strCache>
                <c:ptCount val="9"/>
                <c:pt idx="0">
                  <c:v>КДПР (98)</c:v>
                </c:pt>
                <c:pt idx="1">
                  <c:v>Национальные депутаты (65)</c:v>
                </c:pt>
                <c:pt idx="2">
                  <c:v>Народные социалисты (16)</c:v>
                </c:pt>
                <c:pt idx="3">
                  <c:v>Трудовики (104)</c:v>
                </c:pt>
                <c:pt idx="4">
                  <c:v>РСДРП (65)</c:v>
                </c:pt>
                <c:pt idx="5">
                  <c:v>ПСР (37)</c:v>
                </c:pt>
                <c:pt idx="6">
                  <c:v>Октябристы (42)</c:v>
                </c:pt>
                <c:pt idx="7">
                  <c:v>Правые (10)</c:v>
                </c:pt>
                <c:pt idx="8">
                  <c:v>Беспартийные (68)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78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000080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Sheet1!$B$1:$J$1</c:f>
              <c:strCache>
                <c:ptCount val="9"/>
                <c:pt idx="0">
                  <c:v>КДПР (98)</c:v>
                </c:pt>
                <c:pt idx="1">
                  <c:v>Национальные депутаты (65)</c:v>
                </c:pt>
                <c:pt idx="2">
                  <c:v>Народные социалисты (16)</c:v>
                </c:pt>
                <c:pt idx="3">
                  <c:v>Трудовики (104)</c:v>
                </c:pt>
                <c:pt idx="4">
                  <c:v>РСДРП (65)</c:v>
                </c:pt>
                <c:pt idx="5">
                  <c:v>ПСР (37)</c:v>
                </c:pt>
                <c:pt idx="6">
                  <c:v>Октябристы (42)</c:v>
                </c:pt>
                <c:pt idx="7">
                  <c:v>Правые (10)</c:v>
                </c:pt>
                <c:pt idx="8">
                  <c:v>Беспартийные (68)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</c:ser>
        <c:firstSliceAng val="0"/>
      </c:pieChart>
      <c:spPr>
        <a:solidFill>
          <a:srgbClr val="FFFFFF"/>
        </a:solidFill>
        <a:ln w="12678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433628318584071"/>
          <c:y val="5.2995391705069117E-2"/>
          <c:w val="0.31504424778761153"/>
          <c:h val="0.89400921658986421"/>
        </c:manualLayout>
      </c:layout>
      <c:spPr>
        <a:noFill/>
        <a:ln w="3169">
          <a:solidFill>
            <a:srgbClr val="000000"/>
          </a:solidFill>
          <a:prstDash val="solid"/>
        </a:ln>
      </c:spPr>
      <c:txPr>
        <a:bodyPr/>
        <a:lstStyle/>
        <a:p>
          <a:pPr>
            <a:defRPr sz="1098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22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4112149532710234E-2"/>
          <c:y val="8.37696335078537E-2"/>
          <c:w val="0.49532710280373832"/>
          <c:h val="0.8324607329842932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681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6"/>
                <c:pt idx="0">
                  <c:v>КДПР (179) </c:v>
                </c:pt>
                <c:pt idx="1">
                  <c:v>Трудовики (94)</c:v>
                </c:pt>
                <c:pt idx="2">
                  <c:v>Автономисты (44)</c:v>
                </c:pt>
                <c:pt idx="3">
                  <c:v>Октябристы (44)</c:v>
                </c:pt>
                <c:pt idx="4">
                  <c:v>РСДРП (18)</c:v>
                </c:pt>
                <c:pt idx="5">
                  <c:v>Беспартийные (107)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37</c:v>
                </c:pt>
                <c:pt idx="1">
                  <c:v>19</c:v>
                </c:pt>
                <c:pt idx="2">
                  <c:v>9</c:v>
                </c:pt>
                <c:pt idx="3">
                  <c:v>9</c:v>
                </c:pt>
                <c:pt idx="4">
                  <c:v>4</c:v>
                </c:pt>
                <c:pt idx="5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681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6"/>
                <c:pt idx="0">
                  <c:v>КДПР (179) </c:v>
                </c:pt>
                <c:pt idx="1">
                  <c:v>Трудовики (94)</c:v>
                </c:pt>
                <c:pt idx="2">
                  <c:v>Автономисты (44)</c:v>
                </c:pt>
                <c:pt idx="3">
                  <c:v>Октябристы (44)</c:v>
                </c:pt>
                <c:pt idx="4">
                  <c:v>РСДРП (18)</c:v>
                </c:pt>
                <c:pt idx="5">
                  <c:v>Беспартийные (107)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81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81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6"/>
                <c:pt idx="0">
                  <c:v>КДПР (179) </c:v>
                </c:pt>
                <c:pt idx="1">
                  <c:v>Трудовики (94)</c:v>
                </c:pt>
                <c:pt idx="2">
                  <c:v>Автономисты (44)</c:v>
                </c:pt>
                <c:pt idx="3">
                  <c:v>Октябристы (44)</c:v>
                </c:pt>
                <c:pt idx="4">
                  <c:v>РСДРП (18)</c:v>
                </c:pt>
                <c:pt idx="5">
                  <c:v>Беспартийные (107)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firstSliceAng val="0"/>
      </c:pieChart>
      <c:spPr>
        <a:solidFill>
          <a:srgbClr val="FFFFFF"/>
        </a:solidFill>
        <a:ln w="12681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666666666666663"/>
          <c:y val="4.9738219895288135E-2"/>
          <c:w val="0.32710280373831851"/>
          <c:h val="0.89790575916230353"/>
        </c:manualLayout>
      </c:layout>
      <c:spPr>
        <a:noFill/>
        <a:ln w="3170">
          <a:solidFill>
            <a:srgbClr val="000000"/>
          </a:solidFill>
          <a:prstDash val="solid"/>
        </a:ln>
      </c:spPr>
      <c:txPr>
        <a:bodyPr/>
        <a:lstStyle/>
        <a:p>
          <a:pPr>
            <a:defRPr sz="1538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72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6725663716814491E-2"/>
          <c:y val="0.13364055299539171"/>
          <c:w val="0.53805309734513274"/>
          <c:h val="0.7004608294930876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678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00FF00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CC99FF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CCFFCC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339966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00FFFF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0000FF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FF0000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800080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FFFF00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Sheet1!$B$1:$J$1</c:f>
              <c:strCache>
                <c:ptCount val="9"/>
                <c:pt idx="0">
                  <c:v>КДПР (98)</c:v>
                </c:pt>
                <c:pt idx="1">
                  <c:v>Национальные депутаты (65)</c:v>
                </c:pt>
                <c:pt idx="2">
                  <c:v>Народные социалисты (16)</c:v>
                </c:pt>
                <c:pt idx="3">
                  <c:v>Трудовики (104)</c:v>
                </c:pt>
                <c:pt idx="4">
                  <c:v>РСДРП (65)</c:v>
                </c:pt>
                <c:pt idx="5">
                  <c:v>ПСР (37)</c:v>
                </c:pt>
                <c:pt idx="6">
                  <c:v>Октябристы (42)</c:v>
                </c:pt>
                <c:pt idx="7">
                  <c:v>Правые (10)</c:v>
                </c:pt>
                <c:pt idx="8">
                  <c:v>Беспартийные (68)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19</c:v>
                </c:pt>
                <c:pt idx="1">
                  <c:v>13</c:v>
                </c:pt>
                <c:pt idx="2">
                  <c:v>3</c:v>
                </c:pt>
                <c:pt idx="3">
                  <c:v>22</c:v>
                </c:pt>
                <c:pt idx="4">
                  <c:v>13</c:v>
                </c:pt>
                <c:pt idx="5">
                  <c:v>7</c:v>
                </c:pt>
                <c:pt idx="6">
                  <c:v>8</c:v>
                </c:pt>
                <c:pt idx="7">
                  <c:v>2</c:v>
                </c:pt>
                <c:pt idx="8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678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000080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Sheet1!$B$1:$J$1</c:f>
              <c:strCache>
                <c:ptCount val="9"/>
                <c:pt idx="0">
                  <c:v>КДПР (98)</c:v>
                </c:pt>
                <c:pt idx="1">
                  <c:v>Национальные депутаты (65)</c:v>
                </c:pt>
                <c:pt idx="2">
                  <c:v>Народные социалисты (16)</c:v>
                </c:pt>
                <c:pt idx="3">
                  <c:v>Трудовики (104)</c:v>
                </c:pt>
                <c:pt idx="4">
                  <c:v>РСДРП (65)</c:v>
                </c:pt>
                <c:pt idx="5">
                  <c:v>ПСР (37)</c:v>
                </c:pt>
                <c:pt idx="6">
                  <c:v>Октябристы (42)</c:v>
                </c:pt>
                <c:pt idx="7">
                  <c:v>Правые (10)</c:v>
                </c:pt>
                <c:pt idx="8">
                  <c:v>Беспартийные (68)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78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000080"/>
              </a:solidFill>
              <a:ln w="12678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Sheet1!$B$1:$J$1</c:f>
              <c:strCache>
                <c:ptCount val="9"/>
                <c:pt idx="0">
                  <c:v>КДПР (98)</c:v>
                </c:pt>
                <c:pt idx="1">
                  <c:v>Национальные депутаты (65)</c:v>
                </c:pt>
                <c:pt idx="2">
                  <c:v>Народные социалисты (16)</c:v>
                </c:pt>
                <c:pt idx="3">
                  <c:v>Трудовики (104)</c:v>
                </c:pt>
                <c:pt idx="4">
                  <c:v>РСДРП (65)</c:v>
                </c:pt>
                <c:pt idx="5">
                  <c:v>ПСР (37)</c:v>
                </c:pt>
                <c:pt idx="6">
                  <c:v>Октябристы (42)</c:v>
                </c:pt>
                <c:pt idx="7">
                  <c:v>Правые (10)</c:v>
                </c:pt>
                <c:pt idx="8">
                  <c:v>Беспартийные (68)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</c:ser>
        <c:firstSliceAng val="0"/>
      </c:pieChart>
      <c:spPr>
        <a:solidFill>
          <a:srgbClr val="FFFFFF"/>
        </a:solidFill>
        <a:ln w="12678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433628318584071"/>
          <c:y val="5.2995391705069117E-2"/>
          <c:w val="0.31504424778761153"/>
          <c:h val="0.89400921658986421"/>
        </c:manualLayout>
      </c:layout>
      <c:spPr>
        <a:noFill/>
        <a:ln w="3169">
          <a:solidFill>
            <a:srgbClr val="000000"/>
          </a:solidFill>
          <a:prstDash val="solid"/>
        </a:ln>
      </c:spPr>
      <c:txPr>
        <a:bodyPr/>
        <a:lstStyle/>
        <a:p>
          <a:pPr>
            <a:defRPr sz="1098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22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8823529411764705E-2"/>
          <c:y val="0.1256983240223464"/>
          <c:w val="0.54361054766734251"/>
          <c:h val="0.7486033519553072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675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"Союз 17 октября" (148)</c:v>
                </c:pt>
                <c:pt idx="1">
                  <c:v>Фракции правых (144)</c:v>
                </c:pt>
                <c:pt idx="2">
                  <c:v>КДПР (53)</c:v>
                </c:pt>
                <c:pt idx="3">
                  <c:v>Национальные депутаты (26)</c:v>
                </c:pt>
                <c:pt idx="4">
                  <c:v>"Прогрессисты" (25)</c:v>
                </c:pt>
                <c:pt idx="5">
                  <c:v>РСДРП (20)</c:v>
                </c:pt>
                <c:pt idx="6">
                  <c:v>Трудовики (14)</c:v>
                </c:pt>
                <c:pt idx="7">
                  <c:v>Беспартийные (16)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33</c:v>
                </c:pt>
                <c:pt idx="1">
                  <c:v>32</c:v>
                </c:pt>
                <c:pt idx="2">
                  <c:v>12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675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"Союз 17 октября" (148)</c:v>
                </c:pt>
                <c:pt idx="1">
                  <c:v>Фракции правых (144)</c:v>
                </c:pt>
                <c:pt idx="2">
                  <c:v>КДПР (53)</c:v>
                </c:pt>
                <c:pt idx="3">
                  <c:v>Национальные депутаты (26)</c:v>
                </c:pt>
                <c:pt idx="4">
                  <c:v>"Прогрессисты" (25)</c:v>
                </c:pt>
                <c:pt idx="5">
                  <c:v>РСДРП (20)</c:v>
                </c:pt>
                <c:pt idx="6">
                  <c:v>Трудовики (14)</c:v>
                </c:pt>
                <c:pt idx="7">
                  <c:v>Беспартийные (16)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75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75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"Союз 17 октября" (148)</c:v>
                </c:pt>
                <c:pt idx="1">
                  <c:v>Фракции правых (144)</c:v>
                </c:pt>
                <c:pt idx="2">
                  <c:v>КДПР (53)</c:v>
                </c:pt>
                <c:pt idx="3">
                  <c:v>Национальные депутаты (26)</c:v>
                </c:pt>
                <c:pt idx="4">
                  <c:v>"Прогрессисты" (25)</c:v>
                </c:pt>
                <c:pt idx="5">
                  <c:v>РСДРП (20)</c:v>
                </c:pt>
                <c:pt idx="6">
                  <c:v>Трудовики (14)</c:v>
                </c:pt>
                <c:pt idx="7">
                  <c:v>Беспартийные (16)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  <c:firstSliceAng val="0"/>
      </c:pieChart>
      <c:spPr>
        <a:solidFill>
          <a:srgbClr val="FFFFFF"/>
        </a:solidFill>
        <a:ln w="12675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328600405679561"/>
          <c:y val="3.9106145251396648E-2"/>
          <c:w val="0.32860040567951426"/>
          <c:h val="0.91899441340782295"/>
        </c:manualLayout>
      </c:layout>
      <c:spPr>
        <a:noFill/>
        <a:ln w="3169">
          <a:solidFill>
            <a:srgbClr val="000000"/>
          </a:solidFill>
          <a:prstDash val="solid"/>
        </a:ln>
      </c:spPr>
      <c:txPr>
        <a:bodyPr/>
        <a:lstStyle/>
        <a:p>
          <a:pPr>
            <a:defRPr sz="1008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422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8027079303675053E-2"/>
          <c:y val="0.11294765840220386"/>
          <c:w val="0.54158607350096588"/>
          <c:h val="0.7713498622589551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676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Фракции правых (184)</c:v>
                </c:pt>
                <c:pt idx="1">
                  <c:v>"Союз 17 октября" (99)</c:v>
                </c:pt>
                <c:pt idx="2">
                  <c:v>КДПР (58)</c:v>
                </c:pt>
                <c:pt idx="3">
                  <c:v>"Прогрессисты" (47)</c:v>
                </c:pt>
                <c:pt idx="4">
                  <c:v>Национальные депутаты (21)</c:v>
                </c:pt>
                <c:pt idx="5">
                  <c:v>Социал-демократы (14)</c:v>
                </c:pt>
                <c:pt idx="6">
                  <c:v>Трудовики (10)</c:v>
                </c:pt>
                <c:pt idx="7">
                  <c:v>Беспартийные (5)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42</c:v>
                </c:pt>
                <c:pt idx="1">
                  <c:v>23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676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Фракции правых (184)</c:v>
                </c:pt>
                <c:pt idx="1">
                  <c:v>"Союз 17 октября" (99)</c:v>
                </c:pt>
                <c:pt idx="2">
                  <c:v>КДПР (58)</c:v>
                </c:pt>
                <c:pt idx="3">
                  <c:v>"Прогрессисты" (47)</c:v>
                </c:pt>
                <c:pt idx="4">
                  <c:v>Национальные депутаты (21)</c:v>
                </c:pt>
                <c:pt idx="5">
                  <c:v>Социал-демократы (14)</c:v>
                </c:pt>
                <c:pt idx="6">
                  <c:v>Трудовики (10)</c:v>
                </c:pt>
                <c:pt idx="7">
                  <c:v>Беспартийные (5)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76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76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Фракции правых (184)</c:v>
                </c:pt>
                <c:pt idx="1">
                  <c:v>"Союз 17 октября" (99)</c:v>
                </c:pt>
                <c:pt idx="2">
                  <c:v>КДПР (58)</c:v>
                </c:pt>
                <c:pt idx="3">
                  <c:v>"Прогрессисты" (47)</c:v>
                </c:pt>
                <c:pt idx="4">
                  <c:v>Национальные депутаты (21)</c:v>
                </c:pt>
                <c:pt idx="5">
                  <c:v>Социал-демократы (14)</c:v>
                </c:pt>
                <c:pt idx="6">
                  <c:v>Трудовики (10)</c:v>
                </c:pt>
                <c:pt idx="7">
                  <c:v>Беспартийные (5)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  <c:firstSliceAng val="0"/>
      </c:pieChart>
      <c:spPr>
        <a:solidFill>
          <a:srgbClr val="FFFFFF"/>
        </a:solidFill>
        <a:ln w="12676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957446808510778"/>
          <c:y val="4.6831955922865015E-2"/>
          <c:w val="0.33268858800773804"/>
          <c:h val="0.90633608815426825"/>
        </c:manualLayout>
      </c:layout>
      <c:spPr>
        <a:noFill/>
        <a:ln w="3169">
          <a:solidFill>
            <a:srgbClr val="000000"/>
          </a:solidFill>
          <a:prstDash val="solid"/>
        </a:ln>
      </c:spPr>
      <c:txPr>
        <a:bodyPr/>
        <a:lstStyle/>
        <a:p>
          <a:pPr>
            <a:defRPr sz="1008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497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1C596-98A9-4604-A6DA-A6B865CBC9E1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98106-F529-48ED-A793-B5C7D4E44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106-F529-48ED-A793-B5C7D4E4445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106-F529-48ED-A793-B5C7D4E4445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106-F529-48ED-A793-B5C7D4E4445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106-F529-48ED-A793-B5C7D4E4445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106-F529-48ED-A793-B5C7D4E4445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106-F529-48ED-A793-B5C7D4E4445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106-F529-48ED-A793-B5C7D4E4445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98106-F529-48ED-A793-B5C7D4E4445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D353-58CA-417E-A2CE-1E8F12EF7179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DECD40-04CC-47CF-AD6A-BEF48DB9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D353-58CA-417E-A2CE-1E8F12EF7179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D40-04CC-47CF-AD6A-BEF48DB9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D353-58CA-417E-A2CE-1E8F12EF7179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D40-04CC-47CF-AD6A-BEF48DB9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D353-58CA-417E-A2CE-1E8F12EF7179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DECD40-04CC-47CF-AD6A-BEF48DB9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D353-58CA-417E-A2CE-1E8F12EF7179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D40-04CC-47CF-AD6A-BEF48DB97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D353-58CA-417E-A2CE-1E8F12EF7179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D40-04CC-47CF-AD6A-BEF48DB9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D353-58CA-417E-A2CE-1E8F12EF7179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DECD40-04CC-47CF-AD6A-BEF48DB97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D353-58CA-417E-A2CE-1E8F12EF7179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D40-04CC-47CF-AD6A-BEF48DB9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D353-58CA-417E-A2CE-1E8F12EF7179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D40-04CC-47CF-AD6A-BEF48DB9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D353-58CA-417E-A2CE-1E8F12EF7179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D40-04CC-47CF-AD6A-BEF48DB9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D353-58CA-417E-A2CE-1E8F12EF7179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D40-04CC-47CF-AD6A-BEF48DB97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59D353-58CA-417E-A2CE-1E8F12EF7179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DECD40-04CC-47CF-AD6A-BEF48DB97B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drevo-info.ru/articles/2249.html" TargetMode="External"/><Relationship Id="rId4" Type="http://schemas.openxmlformats.org/officeDocument/2006/relationships/hyperlink" Target="http://drevo-info.ru/articles/4207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0%D0%BE%D0%B4%D0%B7%D1%8F%D0%BD%D0%BA%D0%BE,_%D0%9C%D0%B8%D1%85%D0%B0%D0%B8%D0%BB_%D0%92%D0%BB%D0%B0%D0%B4%D0%B8%D0%BC%D0%B8%D1%80%D0%BE%D0%B2%D0%B8%D1%87" TargetMode="External"/><Relationship Id="rId5" Type="http://schemas.openxmlformats.org/officeDocument/2006/relationships/hyperlink" Target="http://ru.wikipedia.org/wiki/%D0%A5%D0%BE%D0%BC%D1%8F%D0%BA%D0%BE%D0%B2,_%D0%9D%D0%B8%D0%BA%D0%BE%D0%BB%D0%B0%D0%B9_%D0%90%D0%BB%D0%B5%D0%BA%D1%81%D0%B5%D0%B5%D0%B2%D0%B8%D1%87" TargetMode="Externa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214950"/>
            <a:ext cx="6072230" cy="11842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Урок, посвящённый 105-летию российского парламентаризма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00042"/>
            <a:ext cx="6400800" cy="24669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Тема: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«Государственная Дума начала </a:t>
            </a:r>
            <a:r>
              <a:rPr lang="en-US" sz="4400" b="1" dirty="0" smtClean="0">
                <a:solidFill>
                  <a:schemeClr val="tx1"/>
                </a:solidFill>
                <a:latin typeface="Microdot" pitchFamily="2" charset="0"/>
              </a:rPr>
              <a:t>XX</a:t>
            </a:r>
            <a:r>
              <a:rPr lang="ru-RU" sz="4400" b="1" dirty="0" smtClean="0">
                <a:solidFill>
                  <a:schemeClr val="tx1"/>
                </a:solidFill>
              </a:rPr>
              <a:t> века»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000372"/>
            <a:ext cx="3757226" cy="230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1928802"/>
            <a:ext cx="5357850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«Выборные от населения, вместо работы строительства законодательного, уклонились в не принадлежащую им область и обратились к расследованию действий поставленных от Нас местных властей, к указаниям Нам на несовершенства Законов Основных, изменения которых могут быть предприняты лишь Нашею Монаршею волею, и к действиям явно незаконным, как обращение от лица Думы к населенно».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 манифесте также было объявлено о проведении новых выборов по тем же правилам, что и в I Государственную думу.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13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857232"/>
            <a:ext cx="316368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2844" y="0"/>
            <a:ext cx="5357850" cy="1992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 (19) июля 1906 вместо непопулярного И. Л. Горемыкина председателем Совета министров был назначен решительный П. А. Столыпин (сохранивший к тому же пост министра внутренних дел). 8 июля последовал указ о роспуске Государственной думы, этот шаг в манифесте от 9 июля объяснялся так: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428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en-US" sz="3100" b="1" i="1" dirty="0" err="1" smtClean="0"/>
              <a:t>Партийный</a:t>
            </a:r>
            <a:r>
              <a:rPr lang="en-US" sz="3100" b="1" i="1" dirty="0" smtClean="0"/>
              <a:t> </a:t>
            </a:r>
            <a:r>
              <a:rPr lang="en-US" sz="3100" b="1" i="1" dirty="0" err="1" smtClean="0"/>
              <a:t>состав</a:t>
            </a:r>
            <a:r>
              <a:rPr lang="en-US" sz="3100" b="1" i="1" dirty="0" smtClean="0"/>
              <a:t> II </a:t>
            </a:r>
            <a:r>
              <a:rPr lang="en-US" sz="3100" b="1" i="1" dirty="0" err="1" smtClean="0"/>
              <a:t>Государственной</a:t>
            </a:r>
            <a:r>
              <a:rPr lang="en-US" sz="3100" b="1" i="1" dirty="0" smtClean="0"/>
              <a:t> </a:t>
            </a:r>
            <a:r>
              <a:rPr lang="en-US" sz="3100" b="1" i="1" dirty="0" err="1" smtClean="0"/>
              <a:t>Думы</a:t>
            </a:r>
            <a:r>
              <a:rPr lang="ru-RU" sz="3100" b="1" i="1" dirty="0" smtClean="0"/>
              <a:t> </a:t>
            </a:r>
            <a:r>
              <a:rPr lang="ru-RU" sz="2200" dirty="0" smtClean="0"/>
              <a:t>Работала с 20 февраля по 2 июня 1907 года 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Объект 2"/>
          <p:cNvGraphicFramePr/>
          <p:nvPr/>
        </p:nvGraphicFramePr>
        <p:xfrm>
          <a:off x="4071934" y="1500174"/>
          <a:ext cx="464347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348" y="6000768"/>
            <a:ext cx="7778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Проанализируйте состав этой Думы. Чем она отличалось от Первой?</a:t>
            </a:r>
            <a:endParaRPr lang="ru-RU" sz="2000" b="1" dirty="0"/>
          </a:p>
        </p:txBody>
      </p:sp>
      <p:pic>
        <p:nvPicPr>
          <p:cNvPr id="9218" name="Picture 2" descr="http://www.hrono.ru/img/1917/golovin_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2381250" cy="32766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500063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Головин Фёдор Александрович (кадет)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Сравните состав </a:t>
            </a:r>
            <a:r>
              <a:rPr lang="en-US" sz="1800" dirty="0" smtClean="0"/>
              <a:t>I b II</a:t>
            </a:r>
            <a:r>
              <a:rPr lang="ru-RU" sz="1800" dirty="0" smtClean="0"/>
              <a:t> Государственных Дум. Свидетельствуют ли результаты выборов о реальных настроениях в стране?</a:t>
            </a:r>
            <a:endParaRPr lang="ru-RU" sz="1800" dirty="0"/>
          </a:p>
        </p:txBody>
      </p:sp>
      <p:graphicFrame>
        <p:nvGraphicFramePr>
          <p:cNvPr id="3" name="Объект 1"/>
          <p:cNvGraphicFramePr/>
          <p:nvPr/>
        </p:nvGraphicFramePr>
        <p:xfrm>
          <a:off x="285720" y="1071546"/>
          <a:ext cx="392909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2"/>
          <p:cNvGraphicFramePr/>
          <p:nvPr/>
        </p:nvGraphicFramePr>
        <p:xfrm>
          <a:off x="4714876" y="1071546"/>
          <a:ext cx="414340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24" y="5715016"/>
            <a:ext cx="7628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Считаете ли вы, что </a:t>
            </a:r>
            <a:r>
              <a:rPr lang="en-US" sz="2000" b="1" dirty="0" smtClean="0"/>
              <a:t>I </a:t>
            </a:r>
            <a:r>
              <a:rPr lang="ru-RU" sz="2000" b="1" dirty="0" smtClean="0"/>
              <a:t>и</a:t>
            </a:r>
            <a:r>
              <a:rPr lang="en-US" sz="2000" b="1" dirty="0" smtClean="0"/>
              <a:t> II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Гос.Думы</a:t>
            </a:r>
            <a:r>
              <a:rPr lang="ru-RU" sz="2000" b="1" dirty="0" smtClean="0"/>
              <a:t> были настоящим парламентом?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216376"/>
            <a:ext cx="3071834" cy="419089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/>
              <a:t>1 июня 1907 премьер-министр Столыпин обвинил 55 депутата в заговоре против царской семьи. Дума была распущена указом Николая II от 3 июня (Третьеиюньский переворот).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286124"/>
            <a:ext cx="523876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Новый избирательный закон о выборах в </a:t>
            </a:r>
            <a:r>
              <a:rPr lang="en-US" dirty="0" smtClean="0"/>
              <a:t>III </a:t>
            </a:r>
            <a:r>
              <a:rPr lang="ru-RU" dirty="0" err="1" smtClean="0"/>
              <a:t>гоС.дУМУ</a:t>
            </a:r>
            <a:endParaRPr lang="ru-RU" dirty="0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785786" y="2500306"/>
            <a:ext cx="2786082" cy="1643074"/>
          </a:xfrm>
          <a:prstGeom prst="stripedRightArrow">
            <a:avLst/>
          </a:prstGeom>
          <a:effectLst>
            <a:outerShdw blurRad="50800" dist="50800" dir="5400000" algn="ctr" rotWithShape="0">
              <a:srgbClr val="C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ЗАДАЧИ ГОС.ДУМЫ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29124" y="1571612"/>
            <a:ext cx="385765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ПРИНИМАТЬ ЗАКОНЫ НЕОБХОДИМЫЕ ПРАВИТЕЛЬСТВУ ДЛЯ ПРЕОБРАЗОВАНИЯ РОССИИ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29124" y="2928934"/>
            <a:ext cx="385765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УРЕЗАТЬ БЮДЖЕТНЫЕ АППЕТИТЫ ВЕДОМСТВ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0562" y="4286256"/>
            <a:ext cx="385765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ОБЛЕГЧИТЬ ПОЛУЧЕНИЕ ИНОСТРАННЫХ ЗАЙМОВ ДЛЯ ФИНАНСИРОВАНИЯ ПРЕОБРАЗОВАНИЙ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571472" y="5857892"/>
            <a:ext cx="7929618" cy="785818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ИЗБИРАТЕЛЬНЫЙ ЗАКОН 3 ИЮНЯ 1907Г. ОБЕСПЕЧИЛ СТОЛЫПИНУ ПОСЛУШНУЮ ГОС.ДУМУ.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15"/>
          <p:cNvGraphicFramePr/>
          <p:nvPr/>
        </p:nvGraphicFramePr>
        <p:xfrm>
          <a:off x="142844" y="1500174"/>
          <a:ext cx="442915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16"/>
          <p:cNvGraphicFramePr/>
          <p:nvPr/>
        </p:nvGraphicFramePr>
        <p:xfrm>
          <a:off x="4714876" y="1500174"/>
          <a:ext cx="4286280" cy="364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285728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ПАРТИЙНЫЙ СОСТАВ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ГОСУДАРСТВЕННОЙ ДУМЫ</a:t>
            </a: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572000" y="285728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ПАРТИЙНЫЙ СОСТАВ IV ГОСУДАРСТВЕННОЙ ДУМЫ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71501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 изменился партийный состав этих Дум по сравнению с предшествующими?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142984"/>
            <a:ext cx="3260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(ноябрь </a:t>
            </a:r>
            <a:r>
              <a:rPr lang="ru-RU" b="1" dirty="0" smtClean="0">
                <a:hlinkClick r:id="rId4" tooltip="1907"/>
              </a:rPr>
              <a:t>1907</a:t>
            </a:r>
            <a:r>
              <a:rPr lang="ru-RU" b="1" dirty="0" smtClean="0"/>
              <a:t> г. - июнь </a:t>
            </a:r>
            <a:r>
              <a:rPr lang="ru-RU" b="1" dirty="0" smtClean="0">
                <a:hlinkClick r:id="rId5" tooltip="1912"/>
              </a:rPr>
              <a:t>1912</a:t>
            </a:r>
            <a:r>
              <a:rPr lang="ru-RU" b="1" dirty="0" smtClean="0"/>
              <a:t> г.)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1142984"/>
            <a:ext cx="3503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(ноябрь </a:t>
            </a:r>
            <a:r>
              <a:rPr lang="ru-RU" b="1" u="sng" dirty="0" smtClean="0">
                <a:solidFill>
                  <a:srgbClr val="C00000"/>
                </a:solidFill>
              </a:rPr>
              <a:t>1912 </a:t>
            </a:r>
            <a:r>
              <a:rPr lang="ru-RU" b="1" dirty="0" smtClean="0"/>
              <a:t>г. - октябрь </a:t>
            </a:r>
            <a:r>
              <a:rPr lang="ru-RU" b="1" u="sng" dirty="0" smtClean="0">
                <a:solidFill>
                  <a:srgbClr val="C00000"/>
                </a:solidFill>
              </a:rPr>
              <a:t>1917 </a:t>
            </a:r>
            <a:r>
              <a:rPr lang="ru-RU" b="1" dirty="0" smtClean="0"/>
              <a:t>г.)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214282" y="1428736"/>
            <a:ext cx="8429684" cy="52149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III</a:t>
            </a:r>
            <a:r>
              <a:rPr lang="ru-RU" dirty="0" smtClean="0"/>
              <a:t> Государственная Дума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071678"/>
            <a:ext cx="67866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Эта Дума стала первой, которой удалось отработать положенный срок. За 5 лет она приняла более 2000 законопроектов. В том числе 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   по рабочему вопросу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о создании военных касс,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о сокращении рабочего дня до 10 часов,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о пересмотре закона, карающего за участие в забастовке;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   по национальному вопросу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русские и финские граждане, проживающие в Финляндии  уравнивались в правах,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Финляндия лишались права самостоятельности в вопросах о налогах,  охране порядка, отменялись финские деньги.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  Кроме того уравнивались в правах мужчины и женщины в педагогической деятельности.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upload.wikimedia.org/wikipedia/commons/thumb/d/df/Nikolay_Khomyakov.jpg/250px-Nikolay_Khomya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28" cy="2023080"/>
          </a:xfrm>
          <a:prstGeom prst="rect">
            <a:avLst/>
          </a:prstGeom>
          <a:noFill/>
        </p:spPr>
      </p:pic>
      <p:pic>
        <p:nvPicPr>
          <p:cNvPr id="1030" name="Picture 6" descr="Александр Иванович Гуч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1260" y="0"/>
            <a:ext cx="1542739" cy="2071678"/>
          </a:xfrm>
          <a:prstGeom prst="rect">
            <a:avLst/>
          </a:prstGeom>
          <a:noFill/>
        </p:spPr>
      </p:pic>
      <p:pic>
        <p:nvPicPr>
          <p:cNvPr id="1032" name="Picture 8" descr="Михаил Владимирович Родзян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30286" y="4857736"/>
            <a:ext cx="1513714" cy="2000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714488"/>
            <a:ext cx="1428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5" tooltip="Хомяков, Николай Алексеевич"/>
              </a:rPr>
              <a:t>Н. А. Хомяков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(октябрист)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4837" y="1714488"/>
            <a:ext cx="1259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А.И.Гучков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2396" y="6429397"/>
            <a:ext cx="1571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  <a:hlinkClick r:id="rId6" tooltip="Родзянко, Михаил Владимирович"/>
              </a:rPr>
              <a:t>М. В. Родзянко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IV</a:t>
            </a:r>
            <a:r>
              <a:rPr lang="ru-RU" dirty="0" smtClean="0"/>
              <a:t> государственная Дума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00174"/>
            <a:ext cx="3143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IVДума</a:t>
            </a:r>
            <a:r>
              <a:rPr lang="en-US" b="1" dirty="0" smtClean="0"/>
              <a:t> </a:t>
            </a:r>
            <a:r>
              <a:rPr lang="en-US" b="1" dirty="0" err="1" smtClean="0"/>
              <a:t>начинала</a:t>
            </a:r>
            <a:r>
              <a:rPr lang="en-US" b="1" dirty="0" smtClean="0"/>
              <a:t> </a:t>
            </a:r>
            <a:r>
              <a:rPr lang="en-US" b="1" dirty="0" err="1" smtClean="0"/>
              <a:t>деятельность</a:t>
            </a:r>
            <a:r>
              <a:rPr lang="en-US" b="1" dirty="0" smtClean="0"/>
              <a:t> в </a:t>
            </a:r>
            <a:r>
              <a:rPr lang="en-US" b="1" dirty="0" err="1" smtClean="0"/>
              <a:t>период</a:t>
            </a:r>
            <a:r>
              <a:rPr lang="en-US" b="1" dirty="0" smtClean="0"/>
              <a:t> </a:t>
            </a:r>
            <a:r>
              <a:rPr lang="en-US" b="1" dirty="0" err="1" smtClean="0"/>
              <a:t>нового</a:t>
            </a:r>
            <a:r>
              <a:rPr lang="en-US" b="1" dirty="0" smtClean="0"/>
              <a:t> </a:t>
            </a:r>
            <a:r>
              <a:rPr lang="en-US" b="1" dirty="0" err="1" smtClean="0"/>
              <a:t>общедемократического</a:t>
            </a:r>
            <a:r>
              <a:rPr lang="en-US" b="1" dirty="0" smtClean="0"/>
              <a:t> </a:t>
            </a:r>
            <a:r>
              <a:rPr lang="en-US" b="1" dirty="0" err="1" smtClean="0"/>
              <a:t>подъема</a:t>
            </a:r>
            <a:r>
              <a:rPr lang="en-US" b="1" dirty="0" smtClean="0"/>
              <a:t>, </a:t>
            </a:r>
            <a:r>
              <a:rPr lang="en-US" b="1" dirty="0" err="1" smtClean="0"/>
              <a:t>что</a:t>
            </a:r>
            <a:r>
              <a:rPr lang="en-US" b="1" dirty="0" smtClean="0"/>
              <a:t> </a:t>
            </a:r>
            <a:r>
              <a:rPr lang="en-US" b="1" dirty="0" err="1" smtClean="0"/>
              <a:t>сказалось</a:t>
            </a:r>
            <a:r>
              <a:rPr lang="en-US" b="1" dirty="0" smtClean="0"/>
              <a:t> </a:t>
            </a:r>
            <a:r>
              <a:rPr lang="en-US" b="1" dirty="0" err="1" smtClean="0"/>
              <a:t>на</a:t>
            </a:r>
            <a:r>
              <a:rPr lang="en-US" b="1" dirty="0" smtClean="0"/>
              <a:t> </a:t>
            </a:r>
            <a:r>
              <a:rPr lang="en-US" b="1" dirty="0" err="1" smtClean="0"/>
              <a:t>ее</a:t>
            </a:r>
            <a:r>
              <a:rPr lang="en-US" b="1" dirty="0" smtClean="0"/>
              <a:t> </a:t>
            </a:r>
            <a:r>
              <a:rPr lang="en-US" b="1" dirty="0" err="1" smtClean="0"/>
              <a:t>работе</a:t>
            </a:r>
            <a:r>
              <a:rPr lang="en-US" b="1" dirty="0" smtClean="0"/>
              <a:t> и </a:t>
            </a:r>
            <a:r>
              <a:rPr lang="en-US" b="1" dirty="0" err="1" smtClean="0"/>
              <a:t>на</a:t>
            </a:r>
            <a:r>
              <a:rPr lang="en-US" b="1" dirty="0" smtClean="0"/>
              <a:t> </a:t>
            </a:r>
            <a:r>
              <a:rPr lang="en-US" b="1" dirty="0" err="1" smtClean="0"/>
              <a:t>составе</a:t>
            </a:r>
            <a:r>
              <a:rPr lang="en-US" b="1" dirty="0" smtClean="0"/>
              <a:t>. В </a:t>
            </a:r>
            <a:r>
              <a:rPr lang="en-US" b="1" dirty="0" err="1" smtClean="0"/>
              <a:t>партии</a:t>
            </a:r>
            <a:r>
              <a:rPr lang="en-US" b="1" dirty="0" smtClean="0"/>
              <a:t> </a:t>
            </a:r>
            <a:r>
              <a:rPr lang="en-US" b="1" dirty="0" err="1" smtClean="0"/>
              <a:t>октябристов</a:t>
            </a:r>
            <a:r>
              <a:rPr lang="en-US" b="1" dirty="0" smtClean="0"/>
              <a:t> </a:t>
            </a:r>
            <a:r>
              <a:rPr lang="en-US" b="1" dirty="0" err="1" smtClean="0"/>
              <a:t>произошел</a:t>
            </a:r>
            <a:r>
              <a:rPr lang="en-US" b="1" dirty="0" smtClean="0"/>
              <a:t> </a:t>
            </a:r>
            <a:r>
              <a:rPr lang="en-US" b="1" dirty="0" err="1" smtClean="0"/>
              <a:t>раскол</a:t>
            </a:r>
            <a:r>
              <a:rPr lang="en-US" b="1" dirty="0" smtClean="0"/>
              <a:t>, </a:t>
            </a:r>
            <a:r>
              <a:rPr lang="en-US" b="1" dirty="0" err="1" smtClean="0"/>
              <a:t>от</a:t>
            </a:r>
            <a:r>
              <a:rPr lang="en-US" b="1" dirty="0" smtClean="0"/>
              <a:t> </a:t>
            </a:r>
            <a:r>
              <a:rPr lang="en-US" b="1" dirty="0" err="1" smtClean="0"/>
              <a:t>нее</a:t>
            </a:r>
            <a:r>
              <a:rPr lang="en-US" b="1" dirty="0" smtClean="0"/>
              <a:t> </a:t>
            </a:r>
            <a:r>
              <a:rPr lang="en-US" b="1" dirty="0" err="1" smtClean="0"/>
              <a:t>отошли</a:t>
            </a:r>
            <a:r>
              <a:rPr lang="en-US" b="1" dirty="0" smtClean="0"/>
              <a:t> </a:t>
            </a:r>
            <a:r>
              <a:rPr lang="en-US" b="1" dirty="0" err="1" smtClean="0"/>
              <a:t>представители</a:t>
            </a:r>
            <a:r>
              <a:rPr lang="en-US" b="1" dirty="0" smtClean="0"/>
              <a:t> </a:t>
            </a:r>
            <a:r>
              <a:rPr lang="en-US" b="1" dirty="0" err="1" smtClean="0"/>
              <a:t>правового</a:t>
            </a:r>
            <a:r>
              <a:rPr lang="en-US" b="1" dirty="0" smtClean="0"/>
              <a:t> и </a:t>
            </a:r>
            <a:r>
              <a:rPr lang="en-US" b="1" dirty="0" err="1" smtClean="0"/>
              <a:t>левого</a:t>
            </a:r>
            <a:r>
              <a:rPr lang="en-US" b="1" dirty="0" smtClean="0"/>
              <a:t> </a:t>
            </a:r>
            <a:r>
              <a:rPr lang="en-US" b="1" dirty="0" err="1" smtClean="0"/>
              <a:t>крыла</a:t>
            </a:r>
            <a:r>
              <a:rPr lang="en-US" b="1" dirty="0" smtClean="0"/>
              <a:t>. </a:t>
            </a:r>
            <a:r>
              <a:rPr lang="en-US" b="1" dirty="0" err="1" smtClean="0"/>
              <a:t>Левые</a:t>
            </a:r>
            <a:r>
              <a:rPr lang="en-US" b="1" dirty="0" smtClean="0"/>
              <a:t> </a:t>
            </a:r>
            <a:r>
              <a:rPr lang="en-US" b="1" dirty="0" err="1" smtClean="0"/>
              <a:t>октябристы</a:t>
            </a:r>
            <a:r>
              <a:rPr lang="en-US" b="1" dirty="0" smtClean="0"/>
              <a:t>, </a:t>
            </a:r>
            <a:r>
              <a:rPr lang="en-US" b="1" dirty="0" err="1" smtClean="0"/>
              <a:t>объединившись</a:t>
            </a:r>
            <a:r>
              <a:rPr lang="en-US" b="1" dirty="0" smtClean="0"/>
              <a:t> с </a:t>
            </a:r>
            <a:r>
              <a:rPr lang="en-US" b="1" dirty="0" err="1" smtClean="0"/>
              <a:t>частью</a:t>
            </a:r>
            <a:r>
              <a:rPr lang="en-US" b="1" dirty="0" smtClean="0"/>
              <a:t> </a:t>
            </a:r>
            <a:r>
              <a:rPr lang="en-US" b="1" dirty="0" err="1" smtClean="0"/>
              <a:t>кадетов</a:t>
            </a:r>
            <a:r>
              <a:rPr lang="en-US" b="1" dirty="0" smtClean="0"/>
              <a:t>, </a:t>
            </a:r>
            <a:r>
              <a:rPr lang="en-US" b="1" dirty="0" err="1" smtClean="0"/>
              <a:t>создали</a:t>
            </a:r>
            <a:r>
              <a:rPr lang="en-US" b="1" dirty="0" smtClean="0"/>
              <a:t> </a:t>
            </a:r>
            <a:r>
              <a:rPr lang="en-US" b="1" dirty="0" err="1" smtClean="0"/>
              <a:t>партию</a:t>
            </a:r>
            <a:r>
              <a:rPr lang="en-US" b="1" dirty="0" smtClean="0"/>
              <a:t> </a:t>
            </a:r>
            <a:r>
              <a:rPr lang="en-US" b="1" dirty="0" err="1" smtClean="0"/>
              <a:t>прогрессистов</a:t>
            </a:r>
            <a:r>
              <a:rPr lang="en-US" b="1" dirty="0" smtClean="0"/>
              <a:t>.</a:t>
            </a:r>
            <a:endParaRPr lang="ru-RU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643570" y="2143116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Думе пришлось работать в условиях нового демократического подъема в России, начавшейся подготовки к мировой войне и в условиях этой войны. </a:t>
            </a:r>
            <a:r>
              <a:rPr lang="en-US" b="1" dirty="0" err="1" smtClean="0"/>
              <a:t>Финальным</a:t>
            </a:r>
            <a:r>
              <a:rPr lang="en-US" b="1" dirty="0" smtClean="0"/>
              <a:t> </a:t>
            </a:r>
            <a:r>
              <a:rPr lang="en-US" b="1" dirty="0" err="1" smtClean="0"/>
              <a:t>аккордом</a:t>
            </a:r>
            <a:r>
              <a:rPr lang="en-US" b="1" dirty="0" smtClean="0"/>
              <a:t> </a:t>
            </a:r>
            <a:r>
              <a:rPr lang="en-US" b="1" dirty="0" err="1" smtClean="0"/>
              <a:t>деятельности</a:t>
            </a:r>
            <a:r>
              <a:rPr lang="en-US" b="1" dirty="0" smtClean="0"/>
              <a:t> </a:t>
            </a:r>
            <a:r>
              <a:rPr lang="en-US" b="1" dirty="0" err="1" smtClean="0"/>
              <a:t>Думы</a:t>
            </a:r>
            <a:r>
              <a:rPr lang="en-US" b="1" dirty="0" smtClean="0"/>
              <a:t> </a:t>
            </a:r>
            <a:r>
              <a:rPr lang="en-US" b="1" dirty="0" err="1" smtClean="0"/>
              <a:t>стала</a:t>
            </a:r>
            <a:r>
              <a:rPr lang="en-US" b="1" dirty="0" smtClean="0"/>
              <a:t> </a:t>
            </a:r>
            <a:r>
              <a:rPr lang="en-US" b="1" dirty="0" err="1" smtClean="0"/>
              <a:t>Февральская</a:t>
            </a:r>
            <a:r>
              <a:rPr lang="en-US" b="1" dirty="0" smtClean="0"/>
              <a:t> </a:t>
            </a:r>
            <a:r>
              <a:rPr lang="en-US" b="1" dirty="0" err="1" smtClean="0"/>
              <a:t>революция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9938" name="Picture 2" descr="Михаил Владимирович Родзян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928802"/>
            <a:ext cx="1967441" cy="25998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868" y="4857760"/>
            <a:ext cx="169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Родзянко М.В.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(октябрист)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142976" y="5786454"/>
            <a:ext cx="6858048" cy="78581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Что представляла собой партия прогрессистов?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388641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214810" y="1071546"/>
            <a:ext cx="457203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Тест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В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Государственной Думе большинство получили кадеты.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Председателем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Думы был Родзянко.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Дума благополучно просуществовала весь срок.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Впервые о созыве Думы было объявлено в «Манифесте» 6 августа 1905г.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Прогрессисты – это объединение левых октябристов с кадетами.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Главным вопросом первых двух Дум был аграрный.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Председателем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Государственной Думы был  А.И.Гучков.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Дума получила название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булыгинская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 Октябристы заняли лидирующее положение в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Думе.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Первая Мировая война началась во время действия полномочий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Думы.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2786058"/>
            <a:ext cx="595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Познакомиться с первыми Государственными Думами России и их составом;</a:t>
            </a:r>
          </a:p>
          <a:p>
            <a:r>
              <a:rPr lang="ru-RU" b="1" dirty="0" smtClean="0"/>
              <a:t>Научиться работать с таблицами, </a:t>
            </a:r>
            <a:r>
              <a:rPr lang="ru-RU" b="1" dirty="0" err="1" smtClean="0"/>
              <a:t>диаграмами</a:t>
            </a:r>
            <a:r>
              <a:rPr lang="ru-RU" b="1" dirty="0" smtClean="0"/>
              <a:t>, анализировать их;</a:t>
            </a:r>
          </a:p>
          <a:p>
            <a:r>
              <a:rPr lang="ru-RU" b="1" dirty="0" smtClean="0"/>
              <a:t>Развить умение сравнивать, устанавливать связь между Государственными Думами прошлого и настоящего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0"/>
            <a:ext cx="5000660" cy="500042"/>
          </a:xfrm>
        </p:spPr>
        <p:txBody>
          <a:bodyPr anchor="ctr"/>
          <a:lstStyle/>
          <a:p>
            <a:pPr algn="ctr"/>
            <a:r>
              <a:rPr lang="en-US" b="0" dirty="0" smtClean="0">
                <a:solidFill>
                  <a:srgbClr val="FF0000"/>
                </a:solidFill>
              </a:rPr>
              <a:t>I </a:t>
            </a:r>
            <a:r>
              <a:rPr lang="ru-RU" b="0" dirty="0" smtClean="0">
                <a:solidFill>
                  <a:srgbClr val="FF0000"/>
                </a:solidFill>
              </a:rPr>
              <a:t>и </a:t>
            </a:r>
            <a:r>
              <a:rPr lang="en-US" b="0" dirty="0" smtClean="0">
                <a:solidFill>
                  <a:srgbClr val="FF0000"/>
                </a:solidFill>
              </a:rPr>
              <a:t>II</a:t>
            </a:r>
            <a:r>
              <a:rPr lang="ru-RU" b="0" dirty="0" smtClean="0">
                <a:solidFill>
                  <a:srgbClr val="FF0000"/>
                </a:solidFill>
              </a:rPr>
              <a:t> Государственные Думы</a:t>
            </a: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0"/>
            <a:ext cx="3643306" cy="3357562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6 августа 1905 года Манифестом Николая II была учреждена Государственная дума </a:t>
            </a:r>
            <a:r>
              <a:rPr lang="ru-RU" b="1" dirty="0" smtClean="0"/>
              <a:t>как „особое законосовещательное установление, коему предоставляется предварительная разработка и обсуждение законодательных предположений и рассмотрение росписи государственных доходов и расходов“. 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57620" y="5072074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/>
              <a:t>Разработка положения о выборах возлагалась на министра внутренних дел Булыгина, срок созыва был установлен - не позднее половины января 1906 года.</a:t>
            </a:r>
            <a:endParaRPr lang="ru-RU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4708" y="642918"/>
            <a:ext cx="504020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90900"/>
            <a:ext cx="32004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5" y="357166"/>
            <a:ext cx="2857520" cy="6143668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О введении правомочного законодательного органа Николай </a:t>
            </a:r>
            <a:r>
              <a:rPr lang="en-US" sz="2400" dirty="0" smtClean="0">
                <a:solidFill>
                  <a:srgbClr val="C00000"/>
                </a:solidFill>
                <a:latin typeface="Algerian" pitchFamily="82" charset="0"/>
              </a:rPr>
              <a:t>II</a:t>
            </a:r>
            <a:r>
              <a:rPr lang="ru-RU" sz="2400" dirty="0" smtClean="0">
                <a:solidFill>
                  <a:srgbClr val="C00000"/>
                </a:solidFill>
              </a:rPr>
              <a:t> объявил в </a:t>
            </a:r>
            <a:r>
              <a:rPr lang="ru-RU" sz="2400" b="1" dirty="0" smtClean="0">
                <a:solidFill>
                  <a:srgbClr val="C00000"/>
                </a:solidFill>
              </a:rPr>
              <a:t>Манифесте 17 октября 1905 года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57620" y="5214950"/>
            <a:ext cx="1500198" cy="142876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закона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1928802"/>
            <a:ext cx="2143140" cy="1500198"/>
          </a:xfrm>
          <a:prstGeom prst="round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Государственный Совет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(одобрение)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3643314"/>
            <a:ext cx="2143140" cy="1500198"/>
          </a:xfrm>
          <a:prstGeom prst="roundRect">
            <a:avLst/>
          </a:prstGeom>
          <a:gradFill>
            <a:gsLst>
              <a:gs pos="0">
                <a:srgbClr val="C00000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Государственная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Дума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(одобрение)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678" y="214290"/>
            <a:ext cx="2143140" cy="1500198"/>
          </a:xfrm>
          <a:prstGeom prst="round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Император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(утверждение)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29388" y="142852"/>
            <a:ext cx="2286016" cy="1357322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Приобретает силу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закона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 rot="15974366">
            <a:off x="4929886" y="3040755"/>
            <a:ext cx="1720278" cy="843277"/>
          </a:xfrm>
          <a:prstGeom prst="curvedUp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15974366">
            <a:off x="4903386" y="1321535"/>
            <a:ext cx="1720278" cy="843277"/>
          </a:xfrm>
          <a:prstGeom prst="curvedUp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16465850">
            <a:off x="4913069" y="4897636"/>
            <a:ext cx="1720278" cy="843277"/>
          </a:xfrm>
          <a:prstGeom prst="curvedUpArrow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5357818" y="714356"/>
            <a:ext cx="1071570" cy="214314"/>
          </a:xfrm>
          <a:prstGeom prst="stripedRightArrow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643702" y="2571744"/>
            <a:ext cx="2143140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Ни один закон в России не имеет силы  в нарушение данной схемы.</a:t>
            </a:r>
            <a:endParaRPr lang="ru-RU" dirty="0"/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7108049" y="1893083"/>
            <a:ext cx="1071570" cy="285752"/>
          </a:xfrm>
          <a:prstGeom prst="stripedRightArrow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572264" y="4786322"/>
            <a:ext cx="2143140" cy="175432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Если схема нарушена – это квалифицируется как государственный переворот</a:t>
            </a:r>
            <a:endParaRPr lang="ru-RU" dirty="0"/>
          </a:p>
        </p:txBody>
      </p:sp>
      <p:sp>
        <p:nvSpPr>
          <p:cNvPr id="17" name="Штриховая стрелка вправо 16"/>
          <p:cNvSpPr/>
          <p:nvPr/>
        </p:nvSpPr>
        <p:spPr>
          <a:xfrm rot="5400000">
            <a:off x="7322363" y="4321975"/>
            <a:ext cx="714380" cy="214314"/>
          </a:xfrm>
          <a:prstGeom prst="stripedRightArrow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142852"/>
            <a:ext cx="4429156" cy="2571767"/>
          </a:xfrm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Выборы в Первую Государственную думу проходили с </a:t>
            </a:r>
            <a:r>
              <a:rPr lang="ru-RU" sz="2400" b="1" u="sng" dirty="0" smtClean="0"/>
              <a:t>26 марта по 20 апреля 1906г</a:t>
            </a:r>
            <a:r>
              <a:rPr lang="ru-RU" sz="2400" b="1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3714752"/>
            <a:ext cx="3286148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1600" b="1" dirty="0" smtClean="0"/>
              <a:t>РСДРП, национальные социал-демократические партии, 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Партия социалистов-революционеров и Всероссийский крестьянский союз объявили выборам в Думу первого созыва бойкот.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000372"/>
            <a:ext cx="4357718" cy="104644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Выборы Депутатов Думы происходили по четырем куриям - землевладельческой, городской, крестьянской и рабочей. </a:t>
            </a:r>
          </a:p>
          <a:p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214818"/>
            <a:ext cx="4357718" cy="107721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Выборы были неравными: 1 голос помещика приравнивался к 3 голосам городской буржуазии, 15 голосам крестьян и45 голосам рабочих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429264"/>
            <a:ext cx="4357718" cy="107721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Разделяя избирателей  на сословные группы , царское правительство стремилось обеспечить преимущество представителям тех сословий, на поддержку которых </a:t>
            </a:r>
            <a:r>
              <a:rPr lang="ru-RU" sz="1600" b="1" dirty="0" err="1" smtClean="0"/>
              <a:t>расчитывало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701" y="4500570"/>
            <a:ext cx="1100299" cy="191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290"/>
            <a:ext cx="4338638" cy="302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428868"/>
            <a:ext cx="2571768" cy="642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имели избирательных прав:</a:t>
            </a:r>
            <a:endParaRPr lang="ru-RU" dirty="0"/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5286380" y="1714488"/>
            <a:ext cx="3500462" cy="428628"/>
          </a:xfrm>
          <a:prstGeom prst="accentBorderCallout1">
            <a:avLst>
              <a:gd name="adj1" fmla="val 18750"/>
              <a:gd name="adj2" fmla="val -8333"/>
              <a:gd name="adj3" fmla="val 228863"/>
              <a:gd name="adj4" fmla="val -69601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батраки,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5286380" y="4357694"/>
            <a:ext cx="3500462" cy="500066"/>
          </a:xfrm>
          <a:prstGeom prst="accentBorderCallout1">
            <a:avLst>
              <a:gd name="adj1" fmla="val 18750"/>
              <a:gd name="adj2" fmla="val -8333"/>
              <a:gd name="adj3" fmla="val -325246"/>
              <a:gd name="adj4" fmla="val -69996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поденщики,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Выноска 1 (граница и черта) 8"/>
          <p:cNvSpPr/>
          <p:nvPr/>
        </p:nvSpPr>
        <p:spPr>
          <a:xfrm>
            <a:off x="5286380" y="2357430"/>
            <a:ext cx="3500462" cy="428628"/>
          </a:xfrm>
          <a:prstGeom prst="accentBorderCallout1">
            <a:avLst>
              <a:gd name="adj1" fmla="val 18750"/>
              <a:gd name="adj2" fmla="val -8333"/>
              <a:gd name="adj3" fmla="val 83409"/>
              <a:gd name="adj4" fmla="val -69205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женщины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носка 1 (граница и черта) 9"/>
          <p:cNvSpPr/>
          <p:nvPr/>
        </p:nvSpPr>
        <p:spPr>
          <a:xfrm>
            <a:off x="5286380" y="3000372"/>
            <a:ext cx="3500462" cy="428628"/>
          </a:xfrm>
          <a:prstGeom prst="accentBorderCallout1">
            <a:avLst>
              <a:gd name="adj1" fmla="val 18750"/>
              <a:gd name="adj2" fmla="val -8333"/>
              <a:gd name="adj3" fmla="val -62044"/>
              <a:gd name="adj4" fmla="val -68017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солдаты, матросы,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Выноска 1 (граница и черта) 10"/>
          <p:cNvSpPr/>
          <p:nvPr/>
        </p:nvSpPr>
        <p:spPr>
          <a:xfrm>
            <a:off x="5286380" y="3643314"/>
            <a:ext cx="3500462" cy="428628"/>
          </a:xfrm>
          <a:prstGeom prst="accentBorderCallout1">
            <a:avLst>
              <a:gd name="adj1" fmla="val 18750"/>
              <a:gd name="adj2" fmla="val -8333"/>
              <a:gd name="adj3" fmla="val -213963"/>
              <a:gd name="adj4" fmla="val -68017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ремесленники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Выноска 1 (граница и черта) 11"/>
          <p:cNvSpPr/>
          <p:nvPr/>
        </p:nvSpPr>
        <p:spPr>
          <a:xfrm>
            <a:off x="5357818" y="5143512"/>
            <a:ext cx="3500462" cy="500066"/>
          </a:xfrm>
          <a:prstGeom prst="accentBorderCallout1">
            <a:avLst>
              <a:gd name="adj1" fmla="val 18750"/>
              <a:gd name="adj2" fmla="val -8333"/>
              <a:gd name="adj3" fmla="val -474855"/>
              <a:gd name="adj4" fmla="val -70788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бродячие инородцы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Выноска 1 (граница и черта) 13"/>
          <p:cNvSpPr/>
          <p:nvPr/>
        </p:nvSpPr>
        <p:spPr>
          <a:xfrm>
            <a:off x="5357818" y="5857892"/>
            <a:ext cx="3500462" cy="500066"/>
          </a:xfrm>
          <a:prstGeom prst="accentBorderCallout1">
            <a:avLst>
              <a:gd name="adj1" fmla="val 18750"/>
              <a:gd name="adj2" fmla="val -8333"/>
              <a:gd name="adj3" fmla="val -621694"/>
              <a:gd name="adj4" fmla="val -72371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состоящие под опекой</a:t>
            </a:r>
          </a:p>
        </p:txBody>
      </p:sp>
      <p:sp>
        <p:nvSpPr>
          <p:cNvPr id="15" name="Выноска 1 (граница и черта) 14"/>
          <p:cNvSpPr/>
          <p:nvPr/>
        </p:nvSpPr>
        <p:spPr>
          <a:xfrm>
            <a:off x="5286380" y="357166"/>
            <a:ext cx="3500462" cy="500066"/>
          </a:xfrm>
          <a:prstGeom prst="accentBorderCallout1">
            <a:avLst>
              <a:gd name="adj1" fmla="val 18750"/>
              <a:gd name="adj2" fmla="val -8333"/>
              <a:gd name="adj3" fmla="val 469900"/>
              <a:gd name="adj4" fmla="val -68809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Лица моложе 25 лет</a:t>
            </a:r>
          </a:p>
        </p:txBody>
      </p:sp>
      <p:sp>
        <p:nvSpPr>
          <p:cNvPr id="16" name="Выноска 1 (граница и черта) 15"/>
          <p:cNvSpPr/>
          <p:nvPr/>
        </p:nvSpPr>
        <p:spPr>
          <a:xfrm>
            <a:off x="5286380" y="1071546"/>
            <a:ext cx="3500462" cy="428628"/>
          </a:xfrm>
          <a:prstGeom prst="accentBorderCallout1">
            <a:avLst>
              <a:gd name="adj1" fmla="val 18750"/>
              <a:gd name="adj2" fmla="val -8333"/>
              <a:gd name="adj3" fmla="val 380781"/>
              <a:gd name="adj4" fmla="val -68413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иностранцы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357561"/>
            <a:ext cx="1928826" cy="335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85728"/>
            <a:ext cx="1239943" cy="187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Партийный состав </a:t>
            </a:r>
            <a:r>
              <a:rPr lang="en-US" b="1" i="1" dirty="0" smtClean="0"/>
              <a:t>I</a:t>
            </a:r>
            <a:r>
              <a:rPr lang="ru-RU" b="1" i="1" dirty="0" smtClean="0"/>
              <a:t> Государственной Думы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1"/>
          <p:cNvGraphicFramePr/>
          <p:nvPr/>
        </p:nvGraphicFramePr>
        <p:xfrm>
          <a:off x="3786182" y="1571612"/>
          <a:ext cx="4857784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24" y="6286520"/>
            <a:ext cx="741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Исходя из такого состава Думы: Что можно было от неё ожидать?</a:t>
            </a:r>
            <a:endParaRPr lang="ru-RU" sz="2000" b="1" dirty="0"/>
          </a:p>
        </p:txBody>
      </p:sp>
      <p:pic>
        <p:nvPicPr>
          <p:cNvPr id="16386" name="Picture 2" descr="Сергей Андреевич Муромц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2667000" cy="36004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28638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Муромцев Сергей Андреевич (кадет)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0"/>
            <a:ext cx="4071966" cy="4429132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Первая дума проработала 72 дня. Обсуждались 2 проекта по аграрному вопросу: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кадетов (42 подписи)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депутатов трудовой группы Думы (104 подписи).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Предлагали создание государственного земельного фонда для наделения землей крестьянства.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Кадеты хотели включить в фонд: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казенные, 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удельные, 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монастырские, 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часть помещичьих земель.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Выступали за сохранение образцовых помещичьих хозяйств и отчуждение за рыночную цену той земли, которая сдается ими в аренду.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3071810"/>
            <a:ext cx="4714908" cy="364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Трудовики требовали для обеспечения крестьян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отвести им участки по трудовой норме за счет : казенных,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удельных,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монастырских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частновладельческих земель, превышающих трудовую норму,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 уравнительно-трудового землепользования,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объявления политической амнистии,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ликвидации Государственного совета,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расширения законодательных прав Думы.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286124"/>
            <a:ext cx="4286280" cy="335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290"/>
            <a:ext cx="4357718" cy="28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357693"/>
            <a:ext cx="3857652" cy="240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628" y="214290"/>
            <a:ext cx="3929090" cy="642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объявляла недопустимым принудительное отчуждение земли.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1000108"/>
            <a:ext cx="3857652" cy="1357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Отказывала депутатам в требовании даровать политическую амнистию и расширить прерогативы Думы и ввести принцип ответственности перед ней министров.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Выноска 2 (граница и черта) 7"/>
          <p:cNvSpPr/>
          <p:nvPr/>
        </p:nvSpPr>
        <p:spPr>
          <a:xfrm>
            <a:off x="214282" y="571480"/>
            <a:ext cx="3143272" cy="1143008"/>
          </a:xfrm>
          <a:prstGeom prst="accentBorderCallout2">
            <a:avLst>
              <a:gd name="adj1" fmla="val 49705"/>
              <a:gd name="adj2" fmla="val 104008"/>
              <a:gd name="adj3" fmla="val 51572"/>
              <a:gd name="adj4" fmla="val 124407"/>
              <a:gd name="adj5" fmla="val -3537"/>
              <a:gd name="adj6" fmla="val 149159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 мая появилась правительственная декларация, которая: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71934" y="1142984"/>
            <a:ext cx="928694" cy="5000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071670" y="2714620"/>
            <a:ext cx="4500594" cy="428628"/>
          </a:xfrm>
          <a:prstGeom prst="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Развитие событий: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носка 1 (граница и черта) 19"/>
          <p:cNvSpPr/>
          <p:nvPr/>
        </p:nvSpPr>
        <p:spPr>
          <a:xfrm>
            <a:off x="285720" y="3643314"/>
            <a:ext cx="1143008" cy="1428760"/>
          </a:xfrm>
          <a:prstGeom prst="accentBorderCallout1">
            <a:avLst>
              <a:gd name="adj1" fmla="val 6099"/>
              <a:gd name="adj2" fmla="val 111666"/>
              <a:gd name="adj3" fmla="val 6759"/>
              <a:gd name="adj4" fmla="val 359241"/>
            </a:avLst>
          </a:prstGeom>
          <a:blipFill>
            <a:blip r:embed="rId4" cstate="print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Дума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43042" y="3929066"/>
            <a:ext cx="2643206" cy="500066"/>
          </a:xfrm>
          <a:prstGeom prst="rect">
            <a:avLst/>
          </a:prstGeom>
          <a:gradFill flip="none" rotWithShape="1">
            <a:gsLst>
              <a:gs pos="0">
                <a:srgbClr val="13EEF9">
                  <a:shade val="30000"/>
                  <a:satMod val="115000"/>
                </a:srgbClr>
              </a:gs>
              <a:gs pos="50000">
                <a:srgbClr val="13EEF9">
                  <a:shade val="67500"/>
                  <a:satMod val="115000"/>
                </a:srgbClr>
              </a:gs>
              <a:gs pos="100000">
                <a:srgbClr val="13EEF9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Решение о недоверии правительству и  его замене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5500702"/>
            <a:ext cx="4000528" cy="107157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немедленное и полное уничтожение частной собственности на землю и объявление ее со всеми недрами и водами общей собственностью всего населения России.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Выноска 1 (граница и черта) 22"/>
          <p:cNvSpPr/>
          <p:nvPr/>
        </p:nvSpPr>
        <p:spPr>
          <a:xfrm rot="5400000">
            <a:off x="2750331" y="3464719"/>
            <a:ext cx="428628" cy="2643206"/>
          </a:xfrm>
          <a:prstGeom prst="accentBorderCallout1">
            <a:avLst>
              <a:gd name="adj1" fmla="val 50279"/>
              <a:gd name="adj2" fmla="val 111565"/>
              <a:gd name="adj3" fmla="val 50078"/>
              <a:gd name="adj4" fmla="val 195883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35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Эсеры выдвинули «проект 33»</a:t>
            </a:r>
          </a:p>
        </p:txBody>
      </p:sp>
      <p:sp>
        <p:nvSpPr>
          <p:cNvPr id="26" name="Выноска 1 (граница и черта) 25"/>
          <p:cNvSpPr/>
          <p:nvPr/>
        </p:nvSpPr>
        <p:spPr>
          <a:xfrm>
            <a:off x="7572396" y="4071942"/>
            <a:ext cx="1285884" cy="1500198"/>
          </a:xfrm>
          <a:prstGeom prst="accentBorderCallout1">
            <a:avLst>
              <a:gd name="adj1" fmla="val 14440"/>
              <a:gd name="adj2" fmla="val -8333"/>
              <a:gd name="adj3" fmla="val 15467"/>
              <a:gd name="adj4" fmla="val -203613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Правительство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72066" y="4429132"/>
            <a:ext cx="2286016" cy="14287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8 июля 1906 Царское правительство под предлогом, что Дума не только не успокаивает народ, но еще более разжигает смуту, распустило ее.</a:t>
            </a:r>
          </a:p>
        </p:txBody>
      </p:sp>
      <p:cxnSp>
        <p:nvCxnSpPr>
          <p:cNvPr id="14" name="Прямая со стрелкой 13"/>
          <p:cNvCxnSpPr>
            <a:stCxn id="19" idx="2"/>
            <a:endCxn id="20" idx="3"/>
          </p:cNvCxnSpPr>
          <p:nvPr/>
        </p:nvCxnSpPr>
        <p:spPr>
          <a:xfrm rot="5400000">
            <a:off x="2339563" y="1660910"/>
            <a:ext cx="500066" cy="34647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9" idx="2"/>
            <a:endCxn id="26" idx="3"/>
          </p:cNvCxnSpPr>
          <p:nvPr/>
        </p:nvCxnSpPr>
        <p:spPr>
          <a:xfrm rot="16200000" flipH="1">
            <a:off x="5804305" y="1660909"/>
            <a:ext cx="928694" cy="38933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799</TotalTime>
  <Words>985</Words>
  <Application>Microsoft Office PowerPoint</Application>
  <PresentationFormat>Экран (4:3)</PresentationFormat>
  <Paragraphs>134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Урок, посвящённый 105-летию российского парламентаризма</vt:lpstr>
      <vt:lpstr>Цели урока:</vt:lpstr>
      <vt:lpstr>I и II Государственные Думы</vt:lpstr>
      <vt:lpstr>Слайд 4</vt:lpstr>
      <vt:lpstr>Слайд 5</vt:lpstr>
      <vt:lpstr>Слайд 6</vt:lpstr>
      <vt:lpstr> Партийный состав I Государственной Думы </vt:lpstr>
      <vt:lpstr>Слайд 8</vt:lpstr>
      <vt:lpstr>Слайд 9</vt:lpstr>
      <vt:lpstr>Слайд 10</vt:lpstr>
      <vt:lpstr>  Партийный состав II Государственной Думы Работала с 20 февраля по 2 июня 1907 года .  </vt:lpstr>
      <vt:lpstr>Сравните состав I b II Государственных Дум. Свидетельствуют ли результаты выборов о реальных настроениях в стране?</vt:lpstr>
      <vt:lpstr>Слайд 13</vt:lpstr>
      <vt:lpstr>Новый избирательный закон о выборах в III гоС.дУМУ</vt:lpstr>
      <vt:lpstr>Слайд 15</vt:lpstr>
      <vt:lpstr>III Государственная Дума</vt:lpstr>
      <vt:lpstr>IV государственная Дума</vt:lpstr>
      <vt:lpstr>Проверь себя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UserXP</cp:lastModifiedBy>
  <cp:revision>184</cp:revision>
  <dcterms:created xsi:type="dcterms:W3CDTF">2009-09-11T10:49:15Z</dcterms:created>
  <dcterms:modified xsi:type="dcterms:W3CDTF">2011-07-10T14:01:55Z</dcterms:modified>
</cp:coreProperties>
</file>