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81" r:id="rId10"/>
    <p:sldId id="263" r:id="rId11"/>
    <p:sldId id="283" r:id="rId12"/>
    <p:sldId id="264" r:id="rId13"/>
    <p:sldId id="265" r:id="rId14"/>
    <p:sldId id="266" r:id="rId15"/>
    <p:sldId id="267" r:id="rId16"/>
    <p:sldId id="274" r:id="rId17"/>
    <p:sldId id="268" r:id="rId18"/>
    <p:sldId id="285" r:id="rId19"/>
    <p:sldId id="269" r:id="rId20"/>
    <p:sldId id="270" r:id="rId21"/>
    <p:sldId id="272" r:id="rId22"/>
    <p:sldId id="273" r:id="rId23"/>
    <p:sldId id="271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512" autoAdjust="0"/>
    <p:restoredTop sz="91000" autoAdjust="0"/>
  </p:normalViewPr>
  <p:slideViewPr>
    <p:cSldViewPr>
      <p:cViewPr varScale="1">
        <p:scale>
          <a:sx n="74" d="100"/>
          <a:sy n="74" d="100"/>
        </p:scale>
        <p:origin x="-19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05E47F-9086-4E65-B219-B2B619717D7F}" type="datetimeFigureOut">
              <a:rPr lang="ru-RU"/>
              <a:pPr>
                <a:defRPr/>
              </a:pPr>
              <a:t>06.04.2012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DBD9C4-3D8F-4BA5-A85E-CA8BB49C1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15C183-4C0E-4892-8000-7C81C2CABB7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DE233F-A99F-4D30-A3CF-5F985CDEE8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B34EE3-BB6D-4433-BECC-466808FFB4C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8B7600-B7AD-4DC3-83CF-E7391B251A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412AA7-156B-4D2D-B2E6-1A32529305F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Предложение ввести в основу государственного устройства принцип разделения властей на законодательную, испольнительную и судебную</a:t>
            </a:r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840E28-27BA-4EA3-8E06-58946380DA8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</a:t>
            </a:r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429A57-9D53-4327-85CA-348659F7E2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9D24393-AFAC-4FB9-B4E9-510AF7179701}" type="datetimeFigureOut">
              <a:rPr lang="ru-RU"/>
              <a:pPr>
                <a:defRPr/>
              </a:pPr>
              <a:t>06.04.2012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A77CD43-23EC-4F34-B6E7-D9EADE689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BCA38-61ED-49F8-8EF5-EDDEC033462D}" type="datetimeFigureOut">
              <a:rPr lang="ru-RU"/>
              <a:pPr>
                <a:defRPr/>
              </a:pPr>
              <a:t>06.04.2012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FFAC0-D16E-48A1-932B-C5DBEC6D3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809C7-FE75-4A3F-8A83-B22EB76A43FC}" type="datetimeFigureOut">
              <a:rPr lang="ru-RU"/>
              <a:pPr>
                <a:defRPr/>
              </a:pPr>
              <a:t>06.04.2012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97D98-BE79-46B0-B70A-93358DCB7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8E3C5E-2343-423A-BEC1-B7A4B6BB298C}" type="datetimeFigureOut">
              <a:rPr lang="ru-RU"/>
              <a:pPr>
                <a:defRPr/>
              </a:pPr>
              <a:t>06.04.2012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E7CE0D-0686-4241-9E44-51E50FB05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84F4D14-6517-4B4B-8BCB-69E8619EE11A}" type="datetimeFigureOut">
              <a:rPr lang="ru-RU"/>
              <a:pPr>
                <a:defRPr/>
              </a:pPr>
              <a:t>06.04.2012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9E382C3-E394-43D3-8D09-181FC75DE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7C150D-F4E8-48BC-8D0E-37D0D9FC6D6F}" type="datetimeFigureOut">
              <a:rPr lang="ru-RU"/>
              <a:pPr>
                <a:defRPr/>
              </a:pPr>
              <a:t>06.04.2012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76BDA5-4E08-485D-94D5-2342AF9E2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9E02A0-A8BB-419D-86AC-2E19EAC79952}" type="datetimeFigureOut">
              <a:rPr lang="ru-RU"/>
              <a:pPr>
                <a:defRPr/>
              </a:pPr>
              <a:t>06.04.2012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4A8DE9-3317-4E4D-8CD0-F405157F4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4878D4-4604-4900-AED8-AF382F0E7F8D}" type="datetimeFigureOut">
              <a:rPr lang="ru-RU"/>
              <a:pPr>
                <a:defRPr/>
              </a:pPr>
              <a:t>06.04.2012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3268CD-F7E4-4B9C-91F9-90E3A7019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58AA-25A8-464C-85F9-AA6EAF2C66EB}" type="datetimeFigureOut">
              <a:rPr lang="ru-RU"/>
              <a:pPr>
                <a:defRPr/>
              </a:pPr>
              <a:t>06.04.2012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AB7A2-5D83-47C5-9C5E-F602FCAEB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B4B7E86-9BC1-4B76-B02A-3C5ED59145E7}" type="datetimeFigureOut">
              <a:rPr lang="ru-RU"/>
              <a:pPr>
                <a:defRPr/>
              </a:pPr>
              <a:t>06.04.2012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A3F8665-414A-47E1-98F3-AAA546742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265A202-1039-468A-AC65-25EEB7108169}" type="datetimeFigureOut">
              <a:rPr lang="ru-RU"/>
              <a:pPr>
                <a:defRPr/>
              </a:pPr>
              <a:t>06.04.2012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F7EEA51-0447-4FE2-ACA6-5860C2823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FC17C03-4F3A-4CB6-A00D-577AE7A9F3B9}" type="datetimeFigureOut">
              <a:rPr lang="ru-RU"/>
              <a:pPr>
                <a:defRPr/>
              </a:pPr>
              <a:t>06.04.2012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E3EF7E68-A8E4-4A8C-B76A-B9C3CD9C7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1" r:id="rId7"/>
    <p:sldLayoutId id="2147483798" r:id="rId8"/>
    <p:sldLayoutId id="2147483799" r:id="rId9"/>
    <p:sldLayoutId id="2147483790" r:id="rId10"/>
    <p:sldLayoutId id="2147483789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F2DCAA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F2DCAA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C32D2E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C32D2E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C32D2E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Gerard_von_Kugelgen_Pavel_I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A4%D0%B0%D0%B9%D0%BB:FC_Laharp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shkolazhizni.ru/img/content/i49/49496_or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Elisbeth_Alexeievna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ru.wikipedia.org/wiki/%D0%A4%D0%B0%D0%B9%D0%BB:Alkruger.jpg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sochi-rts.ru/images/photos/13/3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oldtaganrog.net.ru/item_img/000777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nlib.sakha.ru/CPI/B_list/2003/img/2_20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search?text=%D1%83%D1%87%D1%80%D0%B5%D0%B6%D0%B4%D0%B5%D0%BD%D0%B8%D0%B5%20%D0%BC%D0%B8%D0%BD%D0%B8%D1%81%D1%82%D0%B5%D1%80%D1%81%D1%82%D0%B2%20%D0%B2%D0%BC%D0%B5%D1%81%D1%82%D0%BE%20%D0%BA%D0%BE%D0%BB%D0%BB%D0%B5%D0%B3%D0%B8%D0%B9&amp;stype=ima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ficd.ru/ya_imgs/songt8435/10.jpg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ru.wikipedia.org/wiki/%D0%A4%D0%B0%D0%B9%D0%BB:JuriewUniversitaet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chron.eduhmao.ru/img_10_19_1_2.jpe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hyperlink" Target="http://upload.wikimedia.org/wikipedia/commons/8/8b/Pushkin_derzhavin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grafii.ru/" TargetMode="External"/><Relationship Id="rId2" Type="http://schemas.openxmlformats.org/officeDocument/2006/relationships/hyperlink" Target="http://www.hrono.info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ru/" TargetMode="External"/><Relationship Id="rId2" Type="http://schemas.openxmlformats.org/officeDocument/2006/relationships/hyperlink" Target="http://www.oboznik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Borovikovskiy_PtPavla1GRM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krugsveta.ru/encyclopedia/index.php?title=%D0%98%D0%B7%D0%BE%D0%B1%D1%80%D0%B0%D0%B6%D0%B5%D0%BD%D0%B8%D0%B5:Panin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ru.wikipedia.org/wiki/%D0%A4%D0%B0%D0%B9%D0%BB:Paul_I_Monument.jpg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vokrugsveta.ru/encyclopedia/index.php?title=%D0%98%D0%B7%D0%BE%D0%B1%D1%80%D0%B0%D0%B6%D0%B5%D0%BD%D0%B8%D0%B5:Mihailovsk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dmitza.ru/data/667/439/1234/8192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Внутренняя политика Александра </a:t>
            </a: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</a:t>
            </a:r>
            <a: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в 1801-1812 годы</a:t>
            </a:r>
            <a:endParaRPr lang="ru-RU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4338" name="Picture 4" descr="i?id=63656410&amp;tov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1500188"/>
            <a:ext cx="2857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40108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Детство , воспитание    Александра I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071938" y="1428750"/>
            <a:ext cx="4829175" cy="5429250"/>
          </a:xfrm>
        </p:spPr>
        <p:txBody>
          <a:bodyPr/>
          <a:lstStyle/>
          <a:p>
            <a:r>
              <a:rPr lang="ru-RU" sz="1800" smtClean="0">
                <a:solidFill>
                  <a:srgbClr val="FFFF00"/>
                </a:solidFill>
              </a:rPr>
              <a:t> </a:t>
            </a:r>
            <a:r>
              <a:rPr lang="ru-RU" sz="2000" smtClean="0">
                <a:solidFill>
                  <a:srgbClr val="FFFF00"/>
                </a:solidFill>
              </a:rPr>
              <a:t>Старший сын Павла I. Родился 12 (23) декабря 1777 в Санкт-Петербурге. По воле своей бабушки Екатерины II получил образование в духе просветителей 18 в.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FFFF00"/>
                </a:solidFill>
              </a:rPr>
              <a:t>       </a:t>
            </a:r>
            <a:r>
              <a:rPr lang="ru-RU" sz="2000" smtClean="0">
                <a:solidFill>
                  <a:srgbClr val="FFFF00"/>
                </a:solidFill>
              </a:rPr>
              <a:t>Вырос при интеллектуальном дворе Екатерины Великой;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7688" y="2928938"/>
            <a:ext cx="4429125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solidFill>
                <a:schemeClr val="accent6">
                  <a:lumMod val="1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6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>
                <a:solidFill>
                  <a:srgbClr val="FFFF00"/>
                </a:solidFill>
                <a:latin typeface="+mn-lt"/>
              </a:rPr>
              <a:t>О</a:t>
            </a:r>
            <a:r>
              <a:rPr lang="ru-RU" sz="2000" dirty="0">
                <a:solidFill>
                  <a:srgbClr val="FFFF00"/>
                </a:solidFill>
                <a:latin typeface="+mn-lt"/>
              </a:rPr>
              <a:t>тец </a:t>
            </a:r>
            <a:r>
              <a:rPr lang="ru-RU" sz="2000" dirty="0">
                <a:solidFill>
                  <a:srgbClr val="FFFF00"/>
                </a:solidFill>
                <a:latin typeface="+mn-lt"/>
              </a:rPr>
              <a:t>передал ему своё пристрастие к </a:t>
            </a:r>
            <a:r>
              <a:rPr lang="ru-RU" sz="2000" dirty="0">
                <a:solidFill>
                  <a:srgbClr val="FFFF00"/>
                </a:solidFill>
                <a:latin typeface="+mn-lt"/>
              </a:rPr>
              <a:t>военному параду </a:t>
            </a:r>
            <a:r>
              <a:rPr lang="ru-RU" sz="2000" dirty="0">
                <a:solidFill>
                  <a:srgbClr val="FFFF00"/>
                </a:solidFill>
                <a:latin typeface="+mn-lt"/>
              </a:rPr>
              <a:t>и научил его совмещать душевную любовь к человечеству с практической заботой о ближнем. </a:t>
            </a:r>
          </a:p>
        </p:txBody>
      </p:sp>
      <p:pic>
        <p:nvPicPr>
          <p:cNvPr id="27652" name="Picture 2" descr="http://im6-tub.yandex.net/i?id=23088000&amp;tov=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221163"/>
            <a:ext cx="21605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250px-Gerard_von_Kugelgen_Pavel_I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000125"/>
            <a:ext cx="40719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625" y="3500438"/>
            <a:ext cx="3714750" cy="5715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Семья Павла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38" y="6286500"/>
            <a:ext cx="1714500" cy="3571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Екатерина </a:t>
            </a:r>
            <a:r>
              <a:rPr lang="en-US" sz="1600" dirty="0"/>
              <a:t>II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75134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Воспитание, детство Александра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214313" y="1000125"/>
            <a:ext cx="5429250" cy="51720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Воспитатель-швейцарец-якобинец</a:t>
            </a:r>
            <a:r>
              <a:rPr lang="ru-RU" u="sng" smtClean="0">
                <a:solidFill>
                  <a:srgbClr val="FFFF00"/>
                </a:solidFill>
              </a:rPr>
              <a:t> </a:t>
            </a:r>
            <a:r>
              <a:rPr lang="ru-RU" smtClean="0">
                <a:solidFill>
                  <a:srgbClr val="FFFF00"/>
                </a:solidFill>
              </a:rPr>
              <a:t>Фредерик Сезар Лагарп ознакомил его с принципами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гуманности Руссо,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военный учитель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Николай Салтыков с традициями 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русской аристократии</a:t>
            </a:r>
          </a:p>
        </p:txBody>
      </p:sp>
      <p:pic>
        <p:nvPicPr>
          <p:cNvPr id="28675" name="Picture 2" descr="150px-FC_Laharp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24175"/>
            <a:ext cx="1989138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715125" y="3857625"/>
            <a:ext cx="2286000" cy="8572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Юный Александр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072188"/>
            <a:ext cx="2143125" cy="5715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Лагарп</a:t>
            </a:r>
            <a:endParaRPr lang="ru-RU" dirty="0"/>
          </a:p>
        </p:txBody>
      </p:sp>
      <p:pic>
        <p:nvPicPr>
          <p:cNvPr id="28678" name="Picture 2" descr="Картинка 77 из 1142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1143000"/>
            <a:ext cx="222408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Прямоугольник 9"/>
          <p:cNvSpPr>
            <a:spLocks noChangeArrowheads="1"/>
          </p:cNvSpPr>
          <p:nvPr/>
        </p:nvSpPr>
        <p:spPr bwMode="auto">
          <a:xfrm>
            <a:off x="4500563" y="271462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Rockwell" pitchFamily="18" charset="0"/>
              </a:rPr>
              <a:t> </a:t>
            </a:r>
            <a:endParaRPr lang="ru-RU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75134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Восшествие на престол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5643563" cy="5286375"/>
          </a:xfrm>
        </p:spPr>
        <p:txBody>
          <a:bodyPr/>
          <a:lstStyle/>
          <a:p>
            <a:r>
              <a:rPr lang="ru-RU" sz="2400" smtClean="0">
                <a:solidFill>
                  <a:srgbClr val="FFFF00"/>
                </a:solidFill>
              </a:rPr>
              <a:t>В половине первого ночи 12 марта 1801 года граф   П.А. Пален </a:t>
            </a:r>
            <a:endParaRPr lang="ru-RU" sz="2400" u="sng" smtClean="0">
              <a:solidFill>
                <a:srgbClr val="FFFF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2400" smtClean="0">
                <a:solidFill>
                  <a:srgbClr val="FFFF00"/>
                </a:solidFill>
              </a:rPr>
              <a:t>сообщил Александру об убийстве отца.</a:t>
            </a:r>
          </a:p>
          <a:p>
            <a:pPr>
              <a:buFont typeface="Wingdings 2" pitchFamily="18" charset="2"/>
              <a:buNone/>
            </a:pPr>
            <a:r>
              <a:rPr lang="ru-RU" sz="2400" smtClean="0">
                <a:solidFill>
                  <a:srgbClr val="FFFF00"/>
                </a:solidFill>
              </a:rPr>
              <a:t>В первые дни правления Александр</a:t>
            </a:r>
          </a:p>
          <a:p>
            <a:r>
              <a:rPr lang="ru-RU" sz="2400" smtClean="0">
                <a:solidFill>
                  <a:srgbClr val="FFFF00"/>
                </a:solidFill>
              </a:rPr>
              <a:t>вернул на службу всех ранее уволенных Павлом, </a:t>
            </a:r>
          </a:p>
          <a:p>
            <a:r>
              <a:rPr lang="ru-RU" sz="2400" smtClean="0">
                <a:solidFill>
                  <a:srgbClr val="FFFF00"/>
                </a:solidFill>
              </a:rPr>
              <a:t>снял запрещение на ввоз различных товаров и продуктов в Россию </a:t>
            </a:r>
          </a:p>
          <a:p>
            <a:r>
              <a:rPr lang="ru-RU" sz="2400" smtClean="0">
                <a:solidFill>
                  <a:srgbClr val="FFFF00"/>
                </a:solidFill>
              </a:rPr>
              <a:t>объявил амнистию беглецам, восстановил дворянские выборы . </a:t>
            </a:r>
          </a:p>
          <a:p>
            <a:r>
              <a:rPr lang="ru-RU" sz="2400" smtClean="0">
                <a:solidFill>
                  <a:srgbClr val="FFFF00"/>
                </a:solidFill>
              </a:rPr>
              <a:t> восстановил действие Жалованной грамоты дворянству   и Жалованной грамоты городам,  </a:t>
            </a:r>
          </a:p>
          <a:p>
            <a:r>
              <a:rPr lang="ru-RU" sz="2400" smtClean="0">
                <a:solidFill>
                  <a:srgbClr val="FFFF00"/>
                </a:solidFill>
              </a:rPr>
              <a:t>ликвидировал   тайную канцелярию</a:t>
            </a:r>
          </a:p>
        </p:txBody>
      </p:sp>
      <p:pic>
        <p:nvPicPr>
          <p:cNvPr id="29699" name="Picture 1" descr="150px-Elisbeth_Alexeievn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1000125"/>
            <a:ext cx="164306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180px-Alkruger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3357563"/>
            <a:ext cx="230505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215063" y="2571750"/>
            <a:ext cx="23574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Елизавета Алексеевна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Жена Александра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58063" y="6357938"/>
            <a:ext cx="46037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67400" y="6215063"/>
            <a:ext cx="2990850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Александр </a:t>
            </a:r>
            <a:r>
              <a:rPr lang="en-US" dirty="0"/>
              <a:t>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947" y="330178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деятельность негласного комитета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86000" y="1500188"/>
            <a:ext cx="4857750" cy="4714875"/>
          </a:xfrm>
        </p:spPr>
        <p:txBody>
          <a:bodyPr>
            <a:normAutofit fontScale="77500" lnSpcReduction="200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FF00"/>
                </a:solidFill>
              </a:rPr>
              <a:t>вокруг  Александра сложился круг единомышленников , «кружок молодых друзей». Они были сторонниками идей просвещенного абсолютизма, мечтали о реформах и переменах.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FF00"/>
                </a:solidFill>
              </a:rPr>
              <a:t>Это были В.П.Кочубей – молодой дипломат.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FF00"/>
                </a:solidFill>
              </a:rPr>
              <a:t>знатный польский князь А.А.Чарторыйский;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FF00"/>
                </a:solidFill>
              </a:rPr>
              <a:t>П.А.Строганов - сын одного из богатейших людей России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FF00"/>
                </a:solidFill>
              </a:rPr>
              <a:t> его двоюродный брат Н.Н.Новосильцев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1747" name="Picture 2" descr="http://im0-tub.yandex.net/i?id=90570568&amp;tov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5175"/>
            <a:ext cx="19288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 descr="Рисунок5"/>
          <p:cNvPicPr>
            <a:picLocks noChangeAspect="1" noChangeArrowheads="1"/>
          </p:cNvPicPr>
          <p:nvPr/>
        </p:nvPicPr>
        <p:blipFill>
          <a:blip r:embed="rId3">
            <a:lum bright="6000" contrast="18000"/>
          </a:blip>
          <a:srcRect/>
          <a:stretch>
            <a:fillRect/>
          </a:stretch>
        </p:blipFill>
        <p:spPr bwMode="auto">
          <a:xfrm>
            <a:off x="323850" y="3789363"/>
            <a:ext cx="1785938" cy="2357437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flipH="1">
            <a:off x="0" y="3071813"/>
            <a:ext cx="200025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Новосильцев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072188"/>
            <a:ext cx="207168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Строганов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750" y="2857500"/>
            <a:ext cx="185737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Кочубей</a:t>
            </a:r>
            <a:endParaRPr lang="ru-RU" dirty="0"/>
          </a:p>
        </p:txBody>
      </p:sp>
      <p:pic>
        <p:nvPicPr>
          <p:cNvPr id="31752" name="Picture 5" descr="Рисунок8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7286625" y="3716338"/>
            <a:ext cx="1857375" cy="2357437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215188" y="6000750"/>
            <a:ext cx="1928812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Чарторыйский</a:t>
            </a:r>
          </a:p>
        </p:txBody>
      </p:sp>
      <p:pic>
        <p:nvPicPr>
          <p:cNvPr id="31757" name="Picture 2" descr="http://im6-tub.yandex.net/i?id=27354330&amp;tov=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785813"/>
            <a:ext cx="20002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258072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Негласный комитет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4857750" y="1428750"/>
            <a:ext cx="4071938" cy="5143500"/>
          </a:xfrm>
        </p:spPr>
        <p:txBody>
          <a:bodyPr/>
          <a:lstStyle/>
          <a:p>
            <a:r>
              <a:rPr lang="ru-RU" sz="2400" smtClean="0">
                <a:solidFill>
                  <a:srgbClr val="FFFF00"/>
                </a:solidFill>
              </a:rPr>
              <a:t>.  </a:t>
            </a:r>
            <a:r>
              <a:rPr lang="ru-RU" sz="2400" b="1" smtClean="0">
                <a:solidFill>
                  <a:srgbClr val="FFFF00"/>
                </a:solidFill>
              </a:rPr>
              <a:t>Кочубей</a:t>
            </a:r>
            <a:r>
              <a:rPr lang="ru-RU" sz="2400" smtClean="0">
                <a:solidFill>
                  <a:srgbClr val="FFFF00"/>
                </a:solidFill>
              </a:rPr>
              <a:t> был назначен членом Государственного совета,  стал первым министром внутренних дел России . </a:t>
            </a:r>
          </a:p>
          <a:p>
            <a:r>
              <a:rPr lang="ru-RU" sz="2400" smtClean="0">
                <a:solidFill>
                  <a:srgbClr val="FFFF00"/>
                </a:solidFill>
              </a:rPr>
              <a:t>Новосильцев Николай - </a:t>
            </a:r>
          </a:p>
          <a:p>
            <a:r>
              <a:rPr lang="ru-RU" sz="2400" smtClean="0">
                <a:solidFill>
                  <a:srgbClr val="FFFF00"/>
                </a:solidFill>
              </a:rPr>
              <a:t>один из ближайших сподвижников Александра </a:t>
            </a:r>
            <a:r>
              <a:rPr lang="en-US" sz="2400" smtClean="0">
                <a:solidFill>
                  <a:srgbClr val="FFFF00"/>
                </a:solidFill>
              </a:rPr>
              <a:t>I</a:t>
            </a:r>
            <a:r>
              <a:rPr lang="ru-RU" sz="2400" smtClean="0">
                <a:solidFill>
                  <a:srgbClr val="FFFF00"/>
                </a:solidFill>
              </a:rPr>
              <a:t> .  попечитель Санкт-Петербургского учебного округа, президент Академии наук.</a:t>
            </a:r>
          </a:p>
        </p:txBody>
      </p:sp>
      <p:pic>
        <p:nvPicPr>
          <p:cNvPr id="32771" name="Picture 2" descr="Картинка 8 из 92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4643438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«указ о вольных хлебопашцах»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571500" y="1428750"/>
            <a:ext cx="5072063" cy="5000625"/>
          </a:xfrm>
        </p:spPr>
        <p:txBody>
          <a:bodyPr/>
          <a:lstStyle/>
          <a:p>
            <a:pPr algn="just"/>
            <a:r>
              <a:rPr lang="ru-RU" sz="2400" smtClean="0">
                <a:solidFill>
                  <a:srgbClr val="FFFF00"/>
                </a:solidFill>
              </a:rPr>
              <a:t>«Указ о вольных хлебопашцах»  от 20 февраля 1803 года — законодательный акт российского императора Александра </a:t>
            </a:r>
            <a:r>
              <a:rPr lang="en-US" sz="2400" smtClean="0">
                <a:solidFill>
                  <a:srgbClr val="FFFF00"/>
                </a:solidFill>
              </a:rPr>
              <a:t>I</a:t>
            </a:r>
            <a:r>
              <a:rPr lang="ru-RU" sz="2400" smtClean="0">
                <a:solidFill>
                  <a:srgbClr val="FFFF00"/>
                </a:solidFill>
              </a:rPr>
              <a:t>, по которому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ru-RU" sz="2400" smtClean="0">
                <a:solidFill>
                  <a:srgbClr val="FFFF00"/>
                </a:solidFill>
              </a:rPr>
              <a:t>помещики получили право освобождать крепостных крестьян поодиночке и селениями с обязательным наделением землей. За свою волю крестьяне выплачивали выкуп или исполняли повинности.</a:t>
            </a:r>
            <a:endParaRPr lang="ru-RU" sz="2400" b="1" i="1" smtClean="0">
              <a:solidFill>
                <a:srgbClr val="FFFF00"/>
              </a:solidFill>
            </a:endParaRPr>
          </a:p>
        </p:txBody>
      </p:sp>
      <p:pic>
        <p:nvPicPr>
          <p:cNvPr id="33795" name="Picture 6" descr="Картинка 1 из 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060575"/>
            <a:ext cx="276542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«Указ о вольных хлебопашцах»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34818" name="Picture 2" descr="Картинка 3 из 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844675"/>
            <a:ext cx="3348037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рямоугольник 7"/>
          <p:cNvSpPr>
            <a:spLocks noChangeArrowheads="1"/>
          </p:cNvSpPr>
          <p:nvPr/>
        </p:nvSpPr>
        <p:spPr bwMode="auto">
          <a:xfrm>
            <a:off x="3786188" y="1500188"/>
            <a:ext cx="507206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FFFF00"/>
                </a:solidFill>
                <a:latin typeface="Cambria" pitchFamily="18" charset="0"/>
              </a:rPr>
              <a:t>«1.Если кто из помещиков пожелает отпустить … крестьян своих …на волю, и вместе с тем утвердить им участок земли… имеет представить их при прошении  к министру внутренних дел для рассмотрения … тогда предъявятся сии условия в Гражданской палате и запишутся у крепостных дел со взносом узаконенных пошлин.</a:t>
            </a:r>
          </a:p>
          <a:p>
            <a:pPr algn="just"/>
            <a:endParaRPr lang="ru-RU" sz="2000">
              <a:solidFill>
                <a:srgbClr val="FFFF00"/>
              </a:solidFill>
              <a:latin typeface="Cambria" pitchFamily="18" charset="0"/>
            </a:endParaRPr>
          </a:p>
          <a:p>
            <a:pPr algn="just"/>
            <a:r>
              <a:rPr lang="ru-RU" sz="2000">
                <a:solidFill>
                  <a:srgbClr val="FFFF00"/>
                </a:solidFill>
                <a:latin typeface="Cambria" pitchFamily="18" charset="0"/>
              </a:rPr>
              <a:t>2…если крестьянин, или и целое селение не исполнит своих обязательств: то возвращается помещику с землею и семейством его во владение по прежнему</a:t>
            </a:r>
            <a:r>
              <a:rPr lang="ru-RU">
                <a:solidFill>
                  <a:srgbClr val="FFFF00"/>
                </a:solidFill>
                <a:latin typeface="Cambria" pitchFamily="18" charset="0"/>
              </a:rPr>
              <a:t>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Учреждение министерств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500188"/>
            <a:ext cx="4500562" cy="5357812"/>
          </a:xfrm>
        </p:spPr>
        <p:txBody>
          <a:bodyPr>
            <a:normAutofit lnSpcReduction="100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FF00"/>
                </a:solidFill>
              </a:rPr>
              <a:t>8 (20) сентября 1802</a:t>
            </a:r>
            <a:r>
              <a:rPr lang="en-US" dirty="0" smtClean="0">
                <a:solidFill>
                  <a:srgbClr val="FFFF00"/>
                </a:solidFill>
              </a:rPr>
              <a:t> </a:t>
            </a:r>
            <a:r>
              <a:rPr lang="ru-RU" dirty="0" smtClean="0">
                <a:solidFill>
                  <a:srgbClr val="FFFF00"/>
                </a:solidFill>
              </a:rPr>
              <a:t>г. на основании Манифеста Александра I «Об учреждении министерств» вместо существовавших ранее коллегий в России было образовано 8 министерств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5843" name="Picture 8" descr="http://im8-tub.yandex.net/i?id=26352360&amp;tov=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412875"/>
            <a:ext cx="30718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10" descr="http://im5-tub.yandex.net/i?id=6480279&amp;tov=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933825"/>
            <a:ext cx="30718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www.minjust-vrn.ru/load_images/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84313"/>
            <a:ext cx="3802062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0" y="333375"/>
            <a:ext cx="5000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mbria" pitchFamily="18" charset="0"/>
              </a:rPr>
              <a:t>Портреты первых российских министров.</a:t>
            </a:r>
            <a:br>
              <a:rPr lang="ru-RU" b="1" i="1">
                <a:latin typeface="Cambria" pitchFamily="18" charset="0"/>
              </a:rPr>
            </a:br>
            <a:r>
              <a:rPr lang="ru-RU" b="1" i="1">
                <a:latin typeface="Cambria" pitchFamily="18" charset="0"/>
              </a:rPr>
              <a:t>Гравюра из журнала "Нива" к столетию учреждения министерств в России.</a:t>
            </a:r>
            <a:endParaRPr lang="ru-RU">
              <a:latin typeface="Cambria" pitchFamily="18" charset="0"/>
            </a:endParaRPr>
          </a:p>
        </p:txBody>
      </p:sp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4714875" y="1643063"/>
            <a:ext cx="407193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FFFF00"/>
                </a:solidFill>
                <a:latin typeface="Cambria" pitchFamily="18" charset="0"/>
              </a:rPr>
              <a:t>-военно-сухопутных сил,</a:t>
            </a:r>
          </a:p>
          <a:p>
            <a:pPr algn="just"/>
            <a:r>
              <a:rPr lang="ru-RU" sz="2800">
                <a:solidFill>
                  <a:srgbClr val="FFFF00"/>
                </a:solidFill>
                <a:latin typeface="Cambria" pitchFamily="18" charset="0"/>
              </a:rPr>
              <a:t>-военно-морских сил,</a:t>
            </a:r>
          </a:p>
          <a:p>
            <a:pPr algn="just"/>
            <a:r>
              <a:rPr lang="ru-RU" sz="2800">
                <a:solidFill>
                  <a:srgbClr val="FFFF00"/>
                </a:solidFill>
                <a:latin typeface="Cambria" pitchFamily="18" charset="0"/>
              </a:rPr>
              <a:t>-иностранных дел, </a:t>
            </a:r>
          </a:p>
          <a:p>
            <a:pPr algn="just"/>
            <a:r>
              <a:rPr lang="ru-RU" sz="2800">
                <a:solidFill>
                  <a:srgbClr val="FFFF00"/>
                </a:solidFill>
                <a:latin typeface="Cambria" pitchFamily="18" charset="0"/>
              </a:rPr>
              <a:t>-юстиции, </a:t>
            </a:r>
          </a:p>
          <a:p>
            <a:pPr algn="just"/>
            <a:r>
              <a:rPr lang="ru-RU" sz="2800">
                <a:solidFill>
                  <a:srgbClr val="FFFF00"/>
                </a:solidFill>
                <a:latin typeface="Cambria" pitchFamily="18" charset="0"/>
              </a:rPr>
              <a:t>-коммерции, </a:t>
            </a:r>
          </a:p>
          <a:p>
            <a:pPr algn="just"/>
            <a:r>
              <a:rPr lang="ru-RU" sz="2800">
                <a:solidFill>
                  <a:srgbClr val="FFFF00"/>
                </a:solidFill>
                <a:latin typeface="Cambria" pitchFamily="18" charset="0"/>
              </a:rPr>
              <a:t>-народного просвещения,</a:t>
            </a:r>
          </a:p>
          <a:p>
            <a:pPr algn="just"/>
            <a:r>
              <a:rPr lang="ru-RU" sz="2800">
                <a:solidFill>
                  <a:srgbClr val="FFFF00"/>
                </a:solidFill>
                <a:latin typeface="Cambria" pitchFamily="18" charset="0"/>
              </a:rPr>
              <a:t>-финансов ,</a:t>
            </a:r>
          </a:p>
          <a:p>
            <a:pPr algn="just"/>
            <a:r>
              <a:rPr lang="ru-RU" sz="2800">
                <a:solidFill>
                  <a:srgbClr val="FFFF00"/>
                </a:solidFill>
                <a:latin typeface="Cambria" pitchFamily="18" charset="0"/>
              </a:rPr>
              <a:t>- внутренних дел.</a:t>
            </a:r>
          </a:p>
        </p:txBody>
      </p:sp>
      <p:sp>
        <p:nvSpPr>
          <p:cNvPr id="36868" name="Прямоугольник 4"/>
          <p:cNvSpPr>
            <a:spLocks noChangeArrowheads="1"/>
          </p:cNvSpPr>
          <p:nvPr/>
        </p:nvSpPr>
        <p:spPr bwMode="auto">
          <a:xfrm>
            <a:off x="5143500" y="0"/>
            <a:ext cx="3429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C000"/>
                </a:solidFill>
                <a:latin typeface="Cambria" pitchFamily="18" charset="0"/>
              </a:rPr>
              <a:t>Учреждение министерств</a:t>
            </a:r>
            <a:r>
              <a:rPr lang="ru-RU" sz="4000">
                <a:solidFill>
                  <a:srgbClr val="FFC000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4429125"/>
            <a:ext cx="8715375" cy="2214563"/>
          </a:xfrm>
        </p:spPr>
        <p:txBody>
          <a:bodyPr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FFFF00"/>
                </a:solidFill>
              </a:rPr>
              <a:t>Сперанский стал настоящей находкой для молодых аристократов. В 1808 году он работал по 18-19 часов в сутки: вставал в пять утра, писал, в восемь принимал посетителей, после приема ехал во дворец. Вечером опять писал. Не имевший себе равных в тогдашней России по искусству составления канцелярских бумаг Сперанский неизбежно стал правой рукой своего нового начальника.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37891" name="Picture 2" descr="http://im5-tub.yandex.net/i?id=155734404&amp;tov=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1214438"/>
            <a:ext cx="2500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http://im7-tub.yandex.net/i?id=160295881&amp;tov=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428750"/>
            <a:ext cx="1000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http://im0-tub.yandex.net/i?id=112476236&amp;to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63" y="2000250"/>
            <a:ext cx="10096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8" descr="http://im6-tub.yandex.net/i?id=30115206&amp;tov=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1643063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714644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Цель урока :</a:t>
            </a:r>
            <a:b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выделить особенности внутренней политики Александра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5362" name="Picture 8" descr="i?id=47191590&amp;tov=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3357563"/>
            <a:ext cx="23574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758138" cy="1103762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Деятельность М.М. Сперанского (1772-1839 </a:t>
            </a:r>
            <a:r>
              <a:rPr lang="ru-RU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гг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)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38" y="1714500"/>
            <a:ext cx="5429250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Проекты реформ государственной власти</a:t>
            </a:r>
            <a:endParaRPr lang="ru-RU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063" y="1643063"/>
            <a:ext cx="2000250" cy="1128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1809 г.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500313" y="2214563"/>
            <a:ext cx="571500" cy="6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Прямоугольник 20"/>
          <p:cNvSpPr>
            <a:spLocks noChangeArrowheads="1"/>
          </p:cNvSpPr>
          <p:nvPr/>
        </p:nvSpPr>
        <p:spPr bwMode="auto">
          <a:xfrm>
            <a:off x="1428750" y="-222250"/>
            <a:ext cx="850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DD7E0E"/>
                </a:solidFill>
                <a:latin typeface="Cambria" pitchFamily="18" charset="0"/>
              </a:rPr>
              <a:t>1809 г</a:t>
            </a:r>
            <a:endParaRPr lang="ru-RU">
              <a:latin typeface="Cambria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flipH="1">
            <a:off x="2500313" y="2000250"/>
            <a:ext cx="42862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000625" y="2714625"/>
            <a:ext cx="484188" cy="642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00125" y="3500438"/>
            <a:ext cx="7500938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Документ «Введение к уложению государственной власти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643438" y="4357688"/>
            <a:ext cx="555625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1500" y="5429250"/>
            <a:ext cx="8143875" cy="112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10000"/>
                  </a:schemeClr>
                </a:solidFill>
              </a:rPr>
              <a:t>Предложение ввести в основу государственного устройства принцип разделения властей на законодательную, исполнительную ,судебную </a:t>
            </a:r>
            <a:endParaRPr lang="ru-RU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48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проект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57688" y="1000125"/>
            <a:ext cx="484187" cy="7635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785938"/>
            <a:ext cx="4557713" cy="557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император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50" y="2786063"/>
            <a:ext cx="735806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Государственный совет - законосовещательный орган при императоре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429125" y="2428875"/>
            <a:ext cx="48418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285750" y="3857625"/>
            <a:ext cx="2786063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Правительствующий </a:t>
            </a:r>
            <a:r>
              <a:rPr lang="ru-RU" dirty="0" err="1"/>
              <a:t>сенат+министерства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00438" y="3857625"/>
            <a:ext cx="23574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дума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375" y="3786188"/>
            <a:ext cx="2286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Судебный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сенат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88" y="4714875"/>
            <a:ext cx="27146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Губернское управление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88" y="5286375"/>
            <a:ext cx="2714625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Окружное управление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88" y="6072188"/>
            <a:ext cx="264318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Волостное управление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00438" y="4572000"/>
            <a:ext cx="2357437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Губернская дума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00438" y="5214938"/>
            <a:ext cx="23574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Окружная дума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71875" y="6000750"/>
            <a:ext cx="22860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Волостная дума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57938" y="4500563"/>
            <a:ext cx="228600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Губернский суд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357938" y="5214938"/>
            <a:ext cx="2286000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Окружной суд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286500" y="5929313"/>
            <a:ext cx="2286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Волостной суд</a:t>
            </a:r>
            <a:endParaRPr lang="ru-RU" dirty="0"/>
          </a:p>
        </p:txBody>
      </p:sp>
      <p:sp>
        <p:nvSpPr>
          <p:cNvPr id="33" name="Стрелка вниз 32"/>
          <p:cNvSpPr/>
          <p:nvPr/>
        </p:nvSpPr>
        <p:spPr>
          <a:xfrm>
            <a:off x="1357313" y="3429000"/>
            <a:ext cx="484187" cy="428625"/>
          </a:xfrm>
          <a:prstGeom prst="downArrow">
            <a:avLst>
              <a:gd name="adj1" fmla="val 50000"/>
              <a:gd name="adj2" fmla="val 540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4500563" y="3429000"/>
            <a:ext cx="484187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7000875" y="3429000"/>
            <a:ext cx="484188" cy="357188"/>
          </a:xfrm>
          <a:prstGeom prst="downArrow">
            <a:avLst>
              <a:gd name="adj1" fmla="val 44451"/>
              <a:gd name="adj2" fmla="val 46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Предлагал установить деление общества на три сословия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643063"/>
            <a:ext cx="2428875" cy="135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дворянство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25" y="1643063"/>
            <a:ext cx="2057400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Среднее сословие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(купцы, мещане,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Государственные крестьяне)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00750" y="1643063"/>
            <a:ext cx="2143125" cy="135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Народ рабочий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(крепостные, </a:t>
            </a:r>
            <a:r>
              <a:rPr lang="ru-RU" dirty="0" err="1"/>
              <a:t>дом.слуги</a:t>
            </a:r>
            <a:r>
              <a:rPr lang="ru-RU" dirty="0"/>
              <a:t>, и рабочие)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15571512">
            <a:off x="1698625" y="3109913"/>
            <a:ext cx="739775" cy="584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907390">
            <a:off x="3617913" y="3219450"/>
            <a:ext cx="839788" cy="484187"/>
          </a:xfrm>
          <a:prstGeom prst="rightArrow">
            <a:avLst>
              <a:gd name="adj1" fmla="val 6659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28625" y="3429000"/>
            <a:ext cx="4986338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Обладали избирательными правами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50" y="4714875"/>
            <a:ext cx="2643188" cy="1785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1810 году утвержден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Государственный совет из 35 человек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Назначенных императором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86125" y="4714875"/>
            <a:ext cx="3000375" cy="1857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Но весь комплекс реформ</a:t>
            </a:r>
            <a:r>
              <a:rPr lang="ru-RU" b="1" dirty="0"/>
              <a:t> не был осуществлен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Из-за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Нерешительности императора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43688" y="4714875"/>
            <a:ext cx="2286000" cy="1928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Итог: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Опала и ссылка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Сперанского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1812 году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V="1">
            <a:off x="1964531" y="4393407"/>
            <a:ext cx="357187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357688" y="4357688"/>
            <a:ext cx="414337" cy="271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3" idx="3"/>
          </p:cNvCxnSpPr>
          <p:nvPr/>
        </p:nvCxnSpPr>
        <p:spPr>
          <a:xfrm>
            <a:off x="2928938" y="5608638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2928938" y="5929313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/>
          <p:nvPr/>
        </p:nvCxnSpPr>
        <p:spPr>
          <a:xfrm flipV="1">
            <a:off x="5786438" y="4643438"/>
            <a:ext cx="1285875" cy="2857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76" y="285728"/>
            <a:ext cx="7772400" cy="857256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Реформы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в области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57250" y="3714750"/>
            <a:ext cx="7715250" cy="2643188"/>
          </a:xfrm>
        </p:spPr>
        <p:txBody>
          <a:bodyPr>
            <a:no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85000"/>
                  </a:schemeClr>
                </a:solidFill>
              </a:rPr>
              <a:t>В 1803 г. было издано новое положение об устройстве учебных заведений на основе принципов бессословности </a:t>
            </a:r>
            <a:r>
              <a:rPr lang="ru-RU" sz="1600" u="sng" dirty="0" smtClean="0">
                <a:solidFill>
                  <a:schemeClr val="tx1">
                    <a:lumMod val="85000"/>
                  </a:schemeClr>
                </a:solidFill>
              </a:rPr>
              <a:t>(</a:t>
            </a:r>
            <a:r>
              <a:rPr lang="ru-RU" sz="1600" dirty="0" smtClean="0">
                <a:solidFill>
                  <a:schemeClr val="tx1">
                    <a:lumMod val="85000"/>
                  </a:schemeClr>
                </a:solidFill>
              </a:rPr>
              <a:t>приходские </a:t>
            </a:r>
            <a:r>
              <a:rPr lang="ru-RU" sz="1600" dirty="0" err="1" smtClean="0">
                <a:solidFill>
                  <a:schemeClr val="tx1">
                    <a:lumMod val="85000"/>
                  </a:schemeClr>
                </a:solidFill>
              </a:rPr>
              <a:t>одноклассные</a:t>
            </a:r>
            <a:r>
              <a:rPr lang="ru-RU" sz="1600" dirty="0" smtClean="0">
                <a:solidFill>
                  <a:schemeClr val="tx1">
                    <a:lumMod val="85000"/>
                  </a:schemeClr>
                </a:solidFill>
              </a:rPr>
              <a:t>, уездные училища,   гимназии и университеты).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tx1">
                    <a:lumMod val="85000"/>
                  </a:schemeClr>
                </a:solidFill>
              </a:rPr>
              <a:t>Министр, при нем — Училищный совет (попечители округов или их представители).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tx1">
                    <a:lumMod val="85000"/>
                  </a:schemeClr>
                </a:solidFill>
              </a:rPr>
              <a:t>Во главе округа — университет, методически руководивший всеми учебными заведениями учебного округа.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tx1">
                    <a:lumMod val="85000"/>
                  </a:schemeClr>
                </a:solidFill>
              </a:rPr>
              <a:t>В каждом учебном округе — гимназия. Директор гимназии одновременно являлся и главой уездных училищ губернии.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tx1">
                    <a:lumMod val="85000"/>
                  </a:schemeClr>
                </a:solidFill>
              </a:rPr>
              <a:t>В каждом уездном городе — уездное училище с его начальником — смотрителем училища.</a:t>
            </a:r>
            <a:endParaRPr lang="ru-RU" sz="16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4035" name="Picture 2" descr="Картинка 70 из 66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214438"/>
            <a:ext cx="6000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929063"/>
            <a:ext cx="7772400" cy="2571750"/>
          </a:xfrm>
        </p:spPr>
        <p:txBody>
          <a:bodyPr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в 1802-1804 гг. были открыты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Дерптский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Виленский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, Харьковский, Казанский университеты. В 1804 году в Петербурге основан Главный педагогический институт, преобразованный в 1819 году в университет. Официальное открытие университета состоялось в 1820 году. Он разместился в бывшем здании Двенадцати коллегий, построенном на Васильевском острове еще при Петре I. 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5058" name="AutoShape 2" descr="http://www.pgups.ru/portal/pls/portal/docs/1/276503.GIF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mbria" pitchFamily="18" charset="0"/>
            </a:endParaRPr>
          </a:p>
        </p:txBody>
      </p:sp>
      <p:pic>
        <p:nvPicPr>
          <p:cNvPr id="45059" name="Picture 2" descr="http://upload.wikimedia.org/wikipedia/commons/thumb/c/c2/JuriewUniversitaet.jpg/200px-JuriewUniversitae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04813"/>
            <a:ext cx="34290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38" y="2643188"/>
            <a:ext cx="3429000" cy="6429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Дерптский</a:t>
            </a:r>
            <a:r>
              <a:rPr lang="ru-RU" dirty="0"/>
              <a:t>  университет</a:t>
            </a:r>
            <a:endParaRPr lang="ru-RU" dirty="0"/>
          </a:p>
        </p:txBody>
      </p:sp>
      <p:pic>
        <p:nvPicPr>
          <p:cNvPr id="45061" name="Picture 4" descr="http://im0-tub.yandex.net/i?id=3832645&amp;to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404813"/>
            <a:ext cx="30718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214938" y="2643188"/>
            <a:ext cx="3071812" cy="64293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Казанский университет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9600" dirty="0" smtClean="0">
                <a:solidFill>
                  <a:srgbClr val="FFFF00"/>
                </a:solidFill>
              </a:rPr>
              <a:t>По Уставу все университеты получили значительную автономию: право выбирать ректора и профессоров, собственный суд, невмешательство административных властей и полиции в дела университета и возможность самостоятельно решать свои хозяйственные вопросы. В том же 1804 году был издан достаточно либеральный по характеру «Устав о цензуре». Важно отметить, что теперь в учебные заведения могли быть приняты представители всех сословий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6082" name="Picture 2" descr="http://im5-tub.yandex.net/i?id=43354349&amp;tov=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41433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 descr="http://im2-tub.yandex.net/i?id=145464813&amp;tov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85750"/>
            <a:ext cx="40005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63" y="2928938"/>
            <a:ext cx="3857625" cy="3429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Харьковский университет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57813" y="2928938"/>
            <a:ext cx="3214687" cy="2857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Виленский</a:t>
            </a:r>
            <a:r>
              <a:rPr lang="ru-RU" dirty="0"/>
              <a:t> университет</a:t>
            </a:r>
            <a:endParaRPr lang="ru-RU" dirty="0"/>
          </a:p>
        </p:txBody>
      </p:sp>
      <p:sp>
        <p:nvSpPr>
          <p:cNvPr id="46086" name="Прямоугольник 7"/>
          <p:cNvSpPr>
            <a:spLocks noChangeArrowheads="1"/>
          </p:cNvSpPr>
          <p:nvPr/>
        </p:nvSpPr>
        <p:spPr bwMode="auto">
          <a:xfrm>
            <a:off x="3586163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381001"/>
            <a:ext cx="5121966" cy="1333487"/>
          </a:xfrm>
        </p:spPr>
        <p:txBody>
          <a:bodyPr>
            <a:normAutofit fontScale="90000"/>
          </a:bodyPr>
          <a:lstStyle/>
          <a:p>
            <a:pPr indent="0" algn="ctr" fontAlgn="auto">
              <a:spcAft>
                <a:spcPts val="0"/>
              </a:spcAft>
              <a:defRPr/>
            </a:pP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Царскосельский лицей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4071938" y="1714500"/>
            <a:ext cx="4643437" cy="4214813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Лицей был основан по распоряжению императора Александра I в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1810 году Он предназначался для обучения дворянских детей. Программа была разработана М.М.Сперанским . В лицей принимались дети 10-12 лет; прием осуществлялся каждые три года. Лицей был открыт 19 октября 1811 г. </a:t>
            </a:r>
            <a:endParaRPr lang="ru-RU" sz="24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2" descr="Картинка 6 из 78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57563"/>
            <a:ext cx="36353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Картинка 9 из 78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98425"/>
            <a:ext cx="36004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Выводы :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81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600" smtClean="0">
                <a:solidFill>
                  <a:srgbClr val="FFFF00"/>
                </a:solidFill>
              </a:rPr>
              <a:t>Страшная насильственная смерть отца, оказалась на совести молодого императора. последствия молчаливого соучастия Александра в отцеубийстве очевидны : половинчатость, незавершенность реформ, нерешительность во внутренней политике  делала его правителем « слабым и лукавым»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Список интернет -ресурсов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91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800" smtClean="0">
                <a:solidFill>
                  <a:srgbClr val="FFFF00"/>
                </a:solidFill>
                <a:hlinkClick r:id="rId2"/>
              </a:rPr>
              <a:t>     www.hrono.info</a:t>
            </a:r>
            <a:endParaRPr lang="en-US" sz="2800" smtClean="0">
              <a:solidFill>
                <a:srgbClr val="FFFF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en-US" sz="2800" smtClean="0">
                <a:solidFill>
                  <a:srgbClr val="FFFF00"/>
                </a:solidFill>
              </a:rPr>
              <a:t>    www.hrono.ru</a:t>
            </a:r>
            <a:endParaRPr lang="ru-RU" sz="2800" smtClean="0">
              <a:solidFill>
                <a:srgbClr val="FFFF00"/>
              </a:solidFill>
            </a:endParaRPr>
          </a:p>
          <a:p>
            <a:r>
              <a:rPr lang="en-US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ru.wikipedia.org/wiki</a:t>
            </a:r>
            <a:endParaRPr lang="ru-RU" sz="28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www.biografii.ru</a:t>
            </a:r>
            <a:endParaRPr lang="ru-RU" sz="28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www.ruscadet.ru</a:t>
            </a:r>
          </a:p>
          <a:p>
            <a:r>
              <a:rPr 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slovari.yandex.ru</a:t>
            </a:r>
          </a:p>
          <a:p>
            <a:r>
              <a:rPr 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his95.narod.ru</a:t>
            </a:r>
          </a:p>
          <a:p>
            <a:r>
              <a:rPr 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doscepsis.ru</a:t>
            </a:r>
          </a:p>
          <a:p>
            <a:r>
              <a:rPr 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www.emc.komi.com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www.vipstudent.ru</a:t>
            </a:r>
          </a:p>
          <a:p>
            <a:r>
              <a:rPr 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www.oboznik.ru</a:t>
            </a:r>
            <a:endParaRPr lang="ru-RU" sz="28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www.prlib.ru</a:t>
            </a:r>
          </a:p>
          <a:p>
            <a:r>
              <a:rPr 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www.hist.msu.ru</a:t>
            </a:r>
          </a:p>
          <a:p>
            <a:r>
              <a:rPr 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www.history.ru</a:t>
            </a:r>
            <a:endParaRPr lang="en-US" sz="28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ru.wikisource.org</a:t>
            </a:r>
          </a:p>
          <a:p>
            <a:r>
              <a:rPr lang="ru-RU" sz="28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/ruwiki dic.academic.ru</a:t>
            </a:r>
            <a:endParaRPr lang="ru-RU" sz="28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Об Александре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 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700" smtClean="0">
                <a:solidFill>
                  <a:srgbClr val="3B1D15"/>
                </a:solidFill>
              </a:rPr>
              <a:t>«</a:t>
            </a:r>
            <a:r>
              <a:rPr lang="ru-RU" sz="2700" smtClean="0">
                <a:solidFill>
                  <a:srgbClr val="FFFF00"/>
                </a:solidFill>
              </a:rPr>
              <a:t>Он все делает наполовину» </a:t>
            </a:r>
            <a:r>
              <a:rPr lang="ru-RU" sz="2700" i="1" smtClean="0">
                <a:solidFill>
                  <a:srgbClr val="FFFF00"/>
                </a:solidFill>
              </a:rPr>
              <a:t>М.М. Сперанский</a:t>
            </a:r>
          </a:p>
          <a:p>
            <a:pPr>
              <a:lnSpc>
                <a:spcPct val="80000"/>
              </a:lnSpc>
            </a:pPr>
            <a:endParaRPr lang="ru-RU" sz="270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700" smtClean="0">
                <a:solidFill>
                  <a:srgbClr val="FFFF00"/>
                </a:solidFill>
              </a:rPr>
              <a:t>«Коронованный Гамлет, которого всю жизнь преследовала тень отца»</a:t>
            </a:r>
            <a:r>
              <a:rPr lang="ru-RU" sz="270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700" i="1" smtClean="0">
                <a:solidFill>
                  <a:srgbClr val="FFFF00"/>
                </a:solidFill>
              </a:rPr>
              <a:t>А.И Герцен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70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700" smtClean="0">
                <a:solidFill>
                  <a:srgbClr val="FFFF00"/>
                </a:solidFill>
              </a:rPr>
              <a:t>«Умел покорять себе умы и проникать в души других, утаивая собственные ощущения и помыслы» </a:t>
            </a:r>
            <a:r>
              <a:rPr lang="ru-RU" sz="2700" i="1" smtClean="0">
                <a:solidFill>
                  <a:srgbClr val="FFFF00"/>
                </a:solidFill>
              </a:rPr>
              <a:t>М.А.Корф</a:t>
            </a:r>
            <a:endParaRPr lang="ru-RU" sz="2700" i="1" smtClean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700" i="1" smtClean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700" smtClean="0">
                <a:solidFill>
                  <a:srgbClr val="FFFF00"/>
                </a:solidFill>
              </a:rPr>
              <a:t>«В политике Александр тонок как кончик булавки, остер, как бритва, фальшив как пена морская» </a:t>
            </a:r>
            <a:r>
              <a:rPr lang="ru-RU" sz="2700" i="1" smtClean="0">
                <a:solidFill>
                  <a:srgbClr val="FFFF00"/>
                </a:solidFill>
              </a:rPr>
              <a:t>шведский дипломат Лагербильке</a:t>
            </a:r>
          </a:p>
          <a:p>
            <a:pPr>
              <a:lnSpc>
                <a:spcPct val="80000"/>
              </a:lnSpc>
            </a:pPr>
            <a:endParaRPr lang="ru-RU" sz="2700" smtClean="0">
              <a:solidFill>
                <a:srgbClr val="1E19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500063"/>
            <a:ext cx="8229600" cy="5883275"/>
          </a:xfrm>
        </p:spPr>
        <p:txBody>
          <a:bodyPr>
            <a:normAutofit/>
          </a:bodyPr>
          <a:lstStyle/>
          <a:p>
            <a:r>
              <a:rPr lang="ru-RU" smtClean="0">
                <a:solidFill>
                  <a:srgbClr val="140A07"/>
                </a:solidFill>
              </a:rPr>
              <a:t>«</a:t>
            </a:r>
            <a:r>
              <a:rPr lang="ru-RU" smtClean="0">
                <a:solidFill>
                  <a:srgbClr val="FFFF00"/>
                </a:solidFill>
              </a:rPr>
              <a:t>Император любил внешние формы свободы, как можно любить представление… но кроме форм и внешности он ничего не хотел, и ничуть не был расположен терпеть, чтобы они обратились в действительность»</a:t>
            </a:r>
          </a:p>
          <a:p>
            <a:pPr>
              <a:buFont typeface="Wingdings 2" pitchFamily="18" charset="2"/>
              <a:buNone/>
            </a:pPr>
            <a:r>
              <a:rPr lang="ru-RU" i="1" smtClean="0">
                <a:solidFill>
                  <a:srgbClr val="FFFF00"/>
                </a:solidFill>
              </a:rPr>
              <a:t>                       </a:t>
            </a:r>
            <a:r>
              <a:rPr lang="ru-RU" i="1" smtClean="0">
                <a:solidFill>
                  <a:srgbClr val="FFFF00"/>
                </a:solidFill>
                <a:latin typeface="Arial" charset="0"/>
              </a:rPr>
              <a:t>                       </a:t>
            </a:r>
            <a:r>
              <a:rPr lang="ru-RU" i="1" smtClean="0">
                <a:solidFill>
                  <a:srgbClr val="FFFF00"/>
                </a:solidFill>
              </a:rPr>
              <a:t> А. Чарторыйский</a:t>
            </a:r>
          </a:p>
          <a:p>
            <a:r>
              <a:rPr lang="ru-RU" smtClean="0">
                <a:solidFill>
                  <a:srgbClr val="FFFF00"/>
                </a:solidFill>
              </a:rPr>
              <a:t>«Властитель слабый и лукавый,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    Плешивый щеголь, враг труда,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</a:rPr>
              <a:t>    Над нами царствовал тогда»</a:t>
            </a:r>
          </a:p>
          <a:p>
            <a:pPr>
              <a:buFont typeface="Wingdings 2" pitchFamily="18" charset="2"/>
              <a:buNone/>
            </a:pPr>
            <a:r>
              <a:rPr lang="ru-RU" i="1" smtClean="0">
                <a:solidFill>
                  <a:srgbClr val="FFFF00"/>
                </a:solidFill>
                <a:latin typeface="Arial" charset="0"/>
              </a:rPr>
              <a:t>                      </a:t>
            </a:r>
            <a:r>
              <a:rPr lang="ru-RU" i="1" smtClean="0">
                <a:solidFill>
                  <a:srgbClr val="FFFF00"/>
                </a:solidFill>
              </a:rPr>
              <a:t>                                  А.С.Пушкин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Гипотеза: </a:t>
            </a: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smtClean="0">
                <a:solidFill>
                  <a:srgbClr val="FFFF00"/>
                </a:solidFill>
              </a:rPr>
              <a:t>«Коронованный Гамлет, которого всю жизнь преследовала тень отца»</a:t>
            </a:r>
          </a:p>
          <a:p>
            <a:pPr>
              <a:buFont typeface="Wingdings 2" pitchFamily="18" charset="2"/>
              <a:buNone/>
            </a:pPr>
            <a:r>
              <a:rPr lang="ru-RU" sz="5400" i="1" smtClean="0">
                <a:solidFill>
                  <a:srgbClr val="FFFF00"/>
                </a:solidFill>
              </a:rPr>
              <a:t>                      А.И Герцен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Дворцовый переворот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1571625"/>
            <a:ext cx="3714750" cy="4143375"/>
          </a:xfrm>
        </p:spPr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Политика Павла в сочетании с непредсказуемостью и неустойчивостью его поведения, держали в напряжении не только двор, но и ближайшее окружение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0483" name="Picture 5" descr="180px-Borovikovskiy_PtPavla1GR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1500188"/>
            <a:ext cx="3929063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929313" y="5715000"/>
            <a:ext cx="2428875" cy="7858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Павел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Граф Н.И. Панин">
            <a:hlinkClick r:id="rId3" tooltip="&quot;Граф Н.И. Панин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428750"/>
            <a:ext cx="278606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813" y="5286375"/>
            <a:ext cx="1928812" cy="5000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Граф  Панин</a:t>
            </a:r>
            <a:endParaRPr lang="ru-RU" dirty="0"/>
          </a:p>
        </p:txBody>
      </p:sp>
      <p:sp>
        <p:nvSpPr>
          <p:cNvPr id="22531" name="Прямоугольник 10"/>
          <p:cNvSpPr>
            <a:spLocks noChangeArrowheads="1"/>
          </p:cNvSpPr>
          <p:nvPr/>
        </p:nvSpPr>
        <p:spPr bwMode="auto">
          <a:xfrm>
            <a:off x="3286125" y="1214438"/>
            <a:ext cx="5572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00"/>
                </a:solidFill>
                <a:latin typeface="Cambria" pitchFamily="18" charset="0"/>
              </a:rPr>
              <a:t>Организатором заговора был граф Пален, генерал-губернатор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Санкт-Петербурга </a:t>
            </a:r>
            <a:r>
              <a:rPr lang="ru-RU" sz="2400" b="1">
                <a:solidFill>
                  <a:srgbClr val="FFFF00"/>
                </a:solidFill>
                <a:latin typeface="Cambria" pitchFamily="18" charset="0"/>
              </a:rPr>
              <a:t>, любимец императора. </a:t>
            </a:r>
            <a:r>
              <a:rPr lang="ru-RU" sz="2400">
                <a:solidFill>
                  <a:srgbClr val="FFFF00"/>
                </a:solidFill>
                <a:latin typeface="Cambria" pitchFamily="18" charset="0"/>
              </a:rPr>
              <a:t>Был  втянут  в заговор и сын Павла – Александр Павлович, которому обещали, что отцу сохранят жизнь. </a:t>
            </a:r>
            <a:endParaRPr lang="en-US" sz="2400">
              <a:solidFill>
                <a:srgbClr val="FFFF00"/>
              </a:solidFill>
              <a:latin typeface="Rockwell" pitchFamily="18" charset="0"/>
            </a:endParaRPr>
          </a:p>
        </p:txBody>
      </p:sp>
      <p:pic>
        <p:nvPicPr>
          <p:cNvPr id="22532" name="Picture 3" descr="300px-Paul_I_Monument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3500438"/>
            <a:ext cx="38115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500188" y="285750"/>
            <a:ext cx="627221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</a:rPr>
              <a:t>Дворцовый переворот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Дворцовый переворот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46238"/>
            <a:ext cx="4114800" cy="452596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2200" b="1" i="1" smtClean="0">
                <a:solidFill>
                  <a:srgbClr val="FFFF00"/>
                </a:solidFill>
              </a:rPr>
              <a:t>Павел I был задушен в собственной спальне ночью 11 марта 1801 года в Михайловском замке</a:t>
            </a:r>
            <a:r>
              <a:rPr lang="ru-RU" sz="22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В заговоре участвовали </a:t>
            </a:r>
            <a:r>
              <a:rPr lang="ru-RU" sz="2200" b="1" i="1" smtClean="0">
                <a:solidFill>
                  <a:srgbClr val="FFFF00"/>
                </a:solidFill>
              </a:rPr>
              <a:t>Аграмаков, Н. П. Панин, вице-канцлер,</a:t>
            </a:r>
            <a:r>
              <a:rPr lang="ru-RU" sz="2200" b="1" i="1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200" b="1" i="1" smtClean="0">
                <a:solidFill>
                  <a:srgbClr val="FFFF00"/>
                </a:solidFill>
              </a:rPr>
              <a:t>Л. Л. Беннингсен, командир Изюминского легкоконного полка П.Зубов  (фаворит Екатерины), Пален, генерал-губернатор Петербурга</a:t>
            </a:r>
          </a:p>
          <a:p>
            <a:pPr algn="just">
              <a:lnSpc>
                <a:spcPct val="80000"/>
              </a:lnSpc>
            </a:pPr>
            <a:endParaRPr lang="ru-RU" sz="2200" smtClean="0"/>
          </a:p>
        </p:txBody>
      </p:sp>
      <p:pic>
        <p:nvPicPr>
          <p:cNvPr id="24579" name="Picture 3" descr="Ф.Я. Алексеев. Вид на Михайловский замок со стороны площади Коннетабля. 1800 год, последнее лето Павла I">
            <a:hlinkClick r:id="rId2" tooltip="&quot;Ф.Я. Алексеев. Вид на Михайловский замок со стороны площади Коннетабля. 1800 год, последнее лето Павла I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785938"/>
            <a:ext cx="4000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500" y="5643563"/>
            <a:ext cx="34290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Михайловский замок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Дворцовый переворот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38" y="1646238"/>
            <a:ext cx="3471862" cy="4525962"/>
          </a:xfrm>
        </p:spPr>
        <p:txBody>
          <a:bodyPr>
            <a:normAutofit fontScale="70000" lnSpcReduction="200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FFFF00"/>
                </a:solidFill>
              </a:rPr>
              <a:t>Павел был задушен шарфом или задавлен группой заговорщиков, которые, наваливаясь на императора и друг друга, не знали в точности, что происходит.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Отпевание и погребение состоялось 23 марта  совершено всеми членами Святейшего Синода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500188" y="5286375"/>
            <a:ext cx="2357437" cy="2857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Убийство Павла </a:t>
            </a:r>
            <a:r>
              <a:rPr lang="en-US" i="1" dirty="0"/>
              <a:t>I</a:t>
            </a:r>
            <a:endParaRPr lang="ru-RU" dirty="0"/>
          </a:p>
        </p:txBody>
      </p:sp>
      <p:pic>
        <p:nvPicPr>
          <p:cNvPr id="25604" name="Picture 2" descr="Картинка 59 из 496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1357313"/>
            <a:ext cx="3714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</TotalTime>
  <Words>1033</Words>
  <Application>Microsoft Office PowerPoint</Application>
  <PresentationFormat>Экран (4:3)</PresentationFormat>
  <Paragraphs>156</Paragraphs>
  <Slides>29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29</vt:i4>
      </vt:variant>
    </vt:vector>
  </HeadingPairs>
  <TitlesOfParts>
    <vt:vector size="44" baseType="lpstr">
      <vt:lpstr>Cambria</vt:lpstr>
      <vt:lpstr>Arial</vt:lpstr>
      <vt:lpstr>Wingdings 2</vt:lpstr>
      <vt:lpstr>Calibri</vt:lpstr>
      <vt:lpstr>Rockwell</vt:lpstr>
      <vt:lpstr>Times New Roman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Внутренняя политика Александра I в 1801-1812 годы</dc:title>
  <dc:creator>зятикова</dc:creator>
  <cp:lastModifiedBy>Svetlana</cp:lastModifiedBy>
  <cp:revision>100</cp:revision>
  <dcterms:created xsi:type="dcterms:W3CDTF">2010-01-07T11:29:03Z</dcterms:created>
  <dcterms:modified xsi:type="dcterms:W3CDTF">2012-04-06T20:10:06Z</dcterms:modified>
</cp:coreProperties>
</file>