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8" r:id="rId7"/>
    <p:sldId id="258" r:id="rId8"/>
    <p:sldId id="267" r:id="rId9"/>
    <p:sldId id="263" r:id="rId10"/>
    <p:sldId id="264" r:id="rId11"/>
    <p:sldId id="265" r:id="rId12"/>
    <p:sldId id="266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24AD-6872-45A1-B538-D2F8C5F2B48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822-F325-45C3-80BF-E7116983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ktopwallpapers.ru/friends.php?cat=3d&amp;pic=10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0D8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130425"/>
            <a:ext cx="5902424" cy="147002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Повышение качества чтения и письма у младших школьников, имеющих недостатки в звуковом анализе слов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501008"/>
            <a:ext cx="6400800" cy="278316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Выполнила учитель начальных классов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МБОУ «СОШ №17» г. </a:t>
            </a:r>
            <a:r>
              <a:rPr lang="ru-RU" sz="1600" dirty="0" err="1" smtClean="0">
                <a:latin typeface="Times New Roman" pitchFamily="18" charset="0"/>
                <a:cs typeface="Arial" pitchFamily="34" charset="0"/>
              </a:rPr>
              <a:t>Дзержнска</a:t>
            </a: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Дмитриева АС. </a:t>
            </a:r>
            <a:endParaRPr lang="ru-RU" sz="1600" i="1" dirty="0" smtClean="0">
              <a:latin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596336" y="116632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http://domznaniy.ru/uploads/posts/2012-02/1329500601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828" y="908720"/>
            <a:ext cx="3552394" cy="2664296"/>
          </a:xfrm>
          <a:prstGeom prst="rect">
            <a:avLst/>
          </a:prstGeom>
          <a:noFill/>
        </p:spPr>
      </p:pic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2.«Телевизор»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596336" y="116632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img.moytop.ru/8283/8283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1853307" cy="2088232"/>
          </a:xfrm>
          <a:prstGeom prst="rect">
            <a:avLst/>
          </a:prstGeom>
          <a:noFill/>
        </p:spPr>
      </p:pic>
      <p:pic>
        <p:nvPicPr>
          <p:cNvPr id="24580" name="Picture 4" descr="http://dekatop.com/wp-content/uploads/2009/12/tree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293096"/>
            <a:ext cx="1703571" cy="2376264"/>
          </a:xfrm>
          <a:prstGeom prst="rect">
            <a:avLst/>
          </a:prstGeom>
          <a:noFill/>
        </p:spPr>
      </p:pic>
      <p:pic>
        <p:nvPicPr>
          <p:cNvPr id="24582" name="Picture 6" descr="http://www.dalmacia.ru/media/1/DL_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437112"/>
            <a:ext cx="1944216" cy="1728192"/>
          </a:xfrm>
          <a:prstGeom prst="rect">
            <a:avLst/>
          </a:prstGeom>
          <a:noFill/>
        </p:spPr>
      </p:pic>
      <p:pic>
        <p:nvPicPr>
          <p:cNvPr id="24584" name="Picture 8" descr="http://fnews.com.ua/wp-content/uploads/2010/12/iablok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509120"/>
            <a:ext cx="1785881" cy="2065669"/>
          </a:xfrm>
          <a:prstGeom prst="rect">
            <a:avLst/>
          </a:prstGeom>
          <a:noFill/>
        </p:spPr>
      </p:pic>
      <p:pic>
        <p:nvPicPr>
          <p:cNvPr id="24586" name="Picture 10" descr="http://abali.ru/wp-content/uploads/2013/02/ai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573016"/>
            <a:ext cx="1759492" cy="2448272"/>
          </a:xfrm>
          <a:prstGeom prst="rect">
            <a:avLst/>
          </a:prstGeom>
          <a:noFill/>
        </p:spPr>
      </p:pic>
      <p:pic>
        <p:nvPicPr>
          <p:cNvPr id="24588" name="Picture 12" descr="http://www.otryv-pertsa.org.ua/uploads/post-519-11701080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5" y="1628800"/>
            <a:ext cx="1965366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3. «Рассели животных»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23554" name="Picture 2" descr="http://www.kvartirimoskva.ru/img/content_img/Statiy5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7288138" cy="4092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1268760"/>
            <a:ext cx="4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</a:t>
            </a:r>
            <a:endParaRPr lang="ru-RU" sz="2800" b="1" dirty="0"/>
          </a:p>
        </p:txBody>
      </p:sp>
      <p:pic>
        <p:nvPicPr>
          <p:cNvPr id="23556" name="Picture 4" descr="http://go2.imgsmail.ru/imgpreview?key=2fcbf2fa38e7e14a&amp;mb=imgdb_preview_7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9675"/>
            <a:ext cx="1971675" cy="1838325"/>
          </a:xfrm>
          <a:prstGeom prst="rect">
            <a:avLst/>
          </a:prstGeom>
          <a:noFill/>
        </p:spPr>
      </p:pic>
      <p:pic>
        <p:nvPicPr>
          <p:cNvPr id="23558" name="Picture 6" descr="http://img-2005-02.photosight.ru/08/755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985792"/>
            <a:ext cx="2325724" cy="1872208"/>
          </a:xfrm>
          <a:prstGeom prst="rect">
            <a:avLst/>
          </a:prstGeom>
          <a:noFill/>
        </p:spPr>
      </p:pic>
      <p:pic>
        <p:nvPicPr>
          <p:cNvPr id="23560" name="Picture 8" descr="http://astersoft.net/images/d/a/sinitsa-bolshaja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085184"/>
            <a:ext cx="2091321" cy="1584176"/>
          </a:xfrm>
          <a:prstGeom prst="rect">
            <a:avLst/>
          </a:prstGeom>
          <a:noFill/>
        </p:spPr>
      </p:pic>
      <p:pic>
        <p:nvPicPr>
          <p:cNvPr id="23562" name="Picture 10" descr="http://0lik.ru/uploads/posts/2008-10/1223399228_0lik.ru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80312" y="5013176"/>
            <a:ext cx="1394197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-0.35523 C -0.05538 -0.33233 -0.06372 -0.30943 -0.06736 -0.28029 C -0.07101 -0.24884 -0.07275 -0.21138 -0.07465 -0.17391 C -0.07639 -0.13645 -0.07465 -0.10499 -0.07275 -0.07054 C -0.07101 -0.03862 -0.06823 -0.00416 -0.06181 0.02428 C -0.05643 0.05342 -0.04722 0.07632 -0.03715 0.0939 C -0.02795 0.11078 -0.01702 0.12234 -0.00608 0.12835 C 0.00486 0.1339 0.0158 0.1339 0.02587 0.12835 C 0.0368 0.12234 0.04687 0.10777 0.05503 0.08488 C 0.06337 0.06476 0.07066 0.03885 0.0743 0.0074 C 0.07882 -0.02151 0.08055 -0.06152 0.08055 -0.09343 C 0.0816 -0.12511 0.08055 -0.16258 0.07604 -0.19403 C 0.07153 -0.22294 0.06337 -0.24584 0.05243 -0.2574 C 0.04132 -0.26596 0.03038 -0.25439 0.02309 -0.2345 C 0.01666 -0.21438 0.01215 -0.18247 0.01111 -0.14547 C 0.01111 -0.108 0.01215 -0.07354 0.01666 -0.04463 C 0.02135 -0.01549 0.02031 -0.01017 0.03854 0.02729 C 0.05503 0.06776 0.07153 0.05643 0.0816 0.05874 C 0.09149 0.05874 0.09982 0.04741 0.10989 0.03585 C 0.12083 0.02197 0.12986 -0.00416 0.13646 -0.02706 C 0.14271 -0.05018 0.14548 -0.07909 0.14913 -0.12511 C 0.15191 -0.17091 0.15191 -0.19403 0.15191 -0.22895 C 0.15191 -0.26341 0.15191 -0.29787 0.15191 -0.33233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35361 C -0.02587 -0.32886 -0.0184 -0.30342 -0.01302 -0.27035 C -0.00712 -0.23473 -0.00174 -0.19241 0.00399 -0.1494 C 0.00937 -0.10684 0.01198 -0.07053 0.01493 -0.03099 C 0.01771 0.00578 0.01996 0.04556 0.01962 0.0791 C 0.01962 0.11263 0.01701 0.13992 0.01302 0.16096 C 0.00955 0.18132 0.00434 0.19565 -0.00139 0.20375 C -0.00712 0.21161 -0.01354 0.21277 -0.02031 0.20722 C -0.02743 0.20144 -0.03507 0.18594 -0.04271 0.1605 C -0.04983 0.13853 -0.05712 0.10962 -0.0632 0.07401 C -0.0691 0.04117 -0.07483 -0.0037 -0.07882 -0.04047 C -0.08299 -0.07609 -0.08681 -0.11956 -0.08785 -0.1561 C -0.08872 -0.18987 -0.08629 -0.21716 -0.08108 -0.2315 C -0.0757 -0.24214 -0.06754 -0.23034 -0.06129 -0.20837 C -0.05504 -0.18594 -0.04844 -0.14986 -0.04358 -0.10777 C -0.03906 -0.06522 -0.03577 -0.02474 -0.03507 0.00833 C -0.03438 0.04209 -0.03316 0.04811 -0.03959 0.09297 C -0.04462 0.14177 -0.05573 0.13021 -0.06146 0.13391 C -0.06736 0.13483 -0.07361 0.1228 -0.0809 0.11055 C -0.08889 0.09552 -0.09722 0.06753 -0.10399 0.04117 C -0.11024 0.0155 -0.11545 -0.01734 -0.12292 -0.06961 C -0.12969 -0.12188 -0.13229 -0.14755 -0.13646 -0.18802 C -0.14063 -0.2278 -0.14445 -0.26642 -0.14861 -0.30666 " pathEditMode="relative" rAng="-464016" ptsTypes="fffffffffffffffffffffff">
                                      <p:cBhvr>
                                        <p:cTn id="34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27784" y="273050"/>
            <a:ext cx="6059016" cy="5853113"/>
          </a:xfrm>
        </p:spPr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596336" y="116632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img0.liveinternet.ru/images/attach/c/5/88/355/88355074_154128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15816" y="4797152"/>
            <a:ext cx="5486400" cy="566738"/>
          </a:xfrm>
        </p:spPr>
        <p:txBody>
          <a:bodyPr/>
          <a:lstStyle/>
          <a:p>
            <a:r>
              <a:rPr lang="ru-RU" dirty="0" smtClean="0"/>
              <a:t>Ссылки на источники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771800" y="5373216"/>
            <a:ext cx="5486400" cy="80486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http://www.desktopwallpapers.ru/friends.php?cat=3d&amp;pic=1000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596336" y="116632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184576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27784" y="764704"/>
            <a:ext cx="6347048" cy="52460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школе зачастую встречается такое явление, что первоклассники не могут писать под диктовку. В чём же причина такого неумения?</a:t>
            </a:r>
            <a:endParaRPr lang="ru-RU" dirty="0" smtClean="0"/>
          </a:p>
        </p:txBody>
      </p:sp>
      <p:pic>
        <p:nvPicPr>
          <p:cNvPr id="6146" name="Picture 2" descr="http://osinform.ru/uploads/posts/2012-01/1326913775_bnk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3563888" cy="31490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184576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Специфические ошибки при письме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83768" y="980728"/>
            <a:ext cx="6347048" cy="554461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Пропуск гласных и согласных букв (день -</a:t>
            </a:r>
            <a:r>
              <a:rPr lang="ru-RU" sz="2400" dirty="0" err="1" smtClean="0"/>
              <a:t>днь</a:t>
            </a:r>
            <a:r>
              <a:rPr lang="ru-RU" sz="2400" dirty="0" smtClean="0"/>
              <a:t>, между- межу)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Перестановка букв, лишние буквы (лужа -</a:t>
            </a:r>
            <a:r>
              <a:rPr lang="ru-RU" sz="2400" dirty="0" err="1" smtClean="0"/>
              <a:t>нулжа</a:t>
            </a:r>
            <a:r>
              <a:rPr lang="ru-RU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Пропуск слогов, лишние слоги (дорожке -</a:t>
            </a:r>
            <a:r>
              <a:rPr lang="ru-RU" sz="2400" dirty="0" err="1" smtClean="0"/>
              <a:t>дожке</a:t>
            </a:r>
            <a:r>
              <a:rPr lang="ru-RU" sz="2400" dirty="0" smtClean="0"/>
              <a:t>, тишина – </a:t>
            </a:r>
            <a:r>
              <a:rPr lang="ru-RU" sz="2400" dirty="0" err="1" smtClean="0"/>
              <a:t>тишинына</a:t>
            </a:r>
            <a:r>
              <a:rPr lang="ru-RU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Замена гласных в ударном положении (задача – </a:t>
            </a:r>
            <a:r>
              <a:rPr lang="ru-RU" sz="2400" dirty="0" err="1" smtClean="0"/>
              <a:t>задоча</a:t>
            </a:r>
            <a:r>
              <a:rPr lang="ru-RU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Замена йотированных гласных (идёт – </a:t>
            </a:r>
            <a:r>
              <a:rPr lang="ru-RU" sz="2400" dirty="0" err="1" smtClean="0"/>
              <a:t>идют</a:t>
            </a:r>
            <a:r>
              <a:rPr lang="ru-RU" sz="2400" dirty="0" smtClean="0"/>
              <a:t>, посёлок – </a:t>
            </a:r>
            <a:r>
              <a:rPr lang="ru-RU" sz="2400" dirty="0" err="1" smtClean="0"/>
              <a:t>посялок</a:t>
            </a:r>
            <a:r>
              <a:rPr lang="ru-RU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Замена согласных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Обозначение твёрдости-мягкости согласных на письме гласными (кругом – </a:t>
            </a:r>
            <a:r>
              <a:rPr lang="ru-RU" sz="2400" dirty="0" err="1" smtClean="0"/>
              <a:t>крюгом</a:t>
            </a:r>
            <a:r>
              <a:rPr lang="ru-RU" sz="2400" dirty="0" smtClean="0"/>
              <a:t>, люди – луди)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Обозначение мягкости при помощи Ь (васильки – </a:t>
            </a:r>
            <a:r>
              <a:rPr lang="ru-RU" sz="2400" dirty="0" err="1" smtClean="0"/>
              <a:t>василки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</p:txBody>
      </p:sp>
      <p:sp>
        <p:nvSpPr>
          <p:cNvPr id="5" name="Солнце 4"/>
          <p:cNvSpPr/>
          <p:nvPr/>
        </p:nvSpPr>
        <p:spPr>
          <a:xfrm>
            <a:off x="7596336" y="116632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2627784" y="228919"/>
            <a:ext cx="51845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27784" y="332656"/>
            <a:ext cx="6347048" cy="5678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9. </a:t>
            </a:r>
            <a:r>
              <a:rPr lang="ru-RU" sz="2200" dirty="0" err="1" smtClean="0"/>
              <a:t>Недописывание</a:t>
            </a:r>
            <a:r>
              <a:rPr lang="ru-RU" sz="2200" dirty="0" smtClean="0"/>
              <a:t> слов, букв (мышка – </a:t>
            </a:r>
            <a:r>
              <a:rPr lang="ru-RU" sz="2200" dirty="0" err="1" smtClean="0"/>
              <a:t>мышк</a:t>
            </a:r>
            <a:r>
              <a:rPr lang="ru-RU" sz="2200" dirty="0" smtClean="0"/>
              <a:t>)</a:t>
            </a:r>
          </a:p>
          <a:p>
            <a:pPr>
              <a:buNone/>
            </a:pPr>
            <a:r>
              <a:rPr lang="ru-RU" sz="2200" dirty="0" smtClean="0"/>
              <a:t>10. Замена слов, искажение слов (мишка – книжка)</a:t>
            </a:r>
          </a:p>
          <a:p>
            <a:pPr>
              <a:buNone/>
            </a:pPr>
            <a:r>
              <a:rPr lang="ru-RU" sz="2200" dirty="0" smtClean="0"/>
              <a:t>11. Раздельное и слитное написание слов, предлогов (по лицу – </a:t>
            </a:r>
            <a:r>
              <a:rPr lang="ru-RU" sz="2200" dirty="0" err="1" smtClean="0"/>
              <a:t>полицу</a:t>
            </a:r>
            <a:r>
              <a:rPr lang="ru-RU" sz="2200" dirty="0" smtClean="0"/>
              <a:t>, столбом – с </a:t>
            </a:r>
            <a:r>
              <a:rPr lang="ru-RU" sz="2200" dirty="0" err="1" smtClean="0"/>
              <a:t>толбом</a:t>
            </a:r>
            <a:r>
              <a:rPr lang="ru-RU" sz="2200" dirty="0" smtClean="0"/>
              <a:t>)</a:t>
            </a:r>
          </a:p>
          <a:p>
            <a:pPr algn="ctr">
              <a:buNone/>
            </a:pPr>
            <a:r>
              <a:rPr lang="ru-RU" sz="2400" dirty="0" smtClean="0"/>
              <a:t>Ошибки при чтении</a:t>
            </a:r>
          </a:p>
          <a:p>
            <a:r>
              <a:rPr lang="ru-RU" sz="2200" dirty="0" smtClean="0"/>
              <a:t>Пропуск букв, слогов, предлогов</a:t>
            </a:r>
          </a:p>
          <a:p>
            <a:r>
              <a:rPr lang="ru-RU" sz="2200" dirty="0" smtClean="0"/>
              <a:t>Замена и перестановка букв, слогов</a:t>
            </a:r>
          </a:p>
          <a:p>
            <a:r>
              <a:rPr lang="ru-RU" sz="2200" dirty="0" smtClean="0"/>
              <a:t>«</a:t>
            </a:r>
            <a:r>
              <a:rPr lang="ru-RU" sz="2200" dirty="0" err="1" smtClean="0"/>
              <a:t>застревание</a:t>
            </a:r>
            <a:r>
              <a:rPr lang="ru-RU" sz="2200" dirty="0" smtClean="0"/>
              <a:t>» на какой-либо букве, слове, слоге;</a:t>
            </a:r>
          </a:p>
          <a:p>
            <a:r>
              <a:rPr lang="ru-RU" sz="2200" dirty="0" err="1" smtClean="0"/>
              <a:t>Недочитывание</a:t>
            </a:r>
            <a:r>
              <a:rPr lang="ru-RU" sz="2200" dirty="0" smtClean="0"/>
              <a:t> окончаний слов</a:t>
            </a:r>
          </a:p>
          <a:p>
            <a:pPr>
              <a:buNone/>
            </a:pPr>
            <a:r>
              <a:rPr lang="ru-RU" sz="2200" dirty="0" smtClean="0"/>
              <a:t> </a:t>
            </a:r>
            <a:endParaRPr lang="ru-RU" sz="2200" dirty="0" smtClean="0"/>
          </a:p>
        </p:txBody>
      </p:sp>
      <p:sp>
        <p:nvSpPr>
          <p:cNvPr id="5" name="Солнце 4"/>
          <p:cNvSpPr/>
          <p:nvPr/>
        </p:nvSpPr>
        <p:spPr>
          <a:xfrm>
            <a:off x="7668344" y="5373216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184576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27784" y="764704"/>
            <a:ext cx="6347048" cy="52460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Если в обученном грамоте классе. Есть ученики, которые делают рассмотренные специфические ошибки на письме или при чтении, то учитель должен знать, что их просто необходимо направить к логопеду. Но учитель на уроке также может использовать упражнения </a:t>
            </a:r>
            <a:r>
              <a:rPr lang="ru-RU" dirty="0" smtClean="0"/>
              <a:t>по развитию фонематического восприятия.</a:t>
            </a: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5" name="Солнце 4"/>
          <p:cNvSpPr/>
          <p:nvPr/>
        </p:nvSpPr>
        <p:spPr>
          <a:xfrm>
            <a:off x="7847856" y="5301208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184576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27784" y="764704"/>
            <a:ext cx="6347048" cy="52460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Начинать работу с первоклассниками нужно:</a:t>
            </a:r>
          </a:p>
          <a:p>
            <a:r>
              <a:rPr lang="ru-RU" dirty="0" smtClean="0"/>
              <a:t>Представления о звуках как материи языка</a:t>
            </a:r>
          </a:p>
          <a:p>
            <a:r>
              <a:rPr lang="ru-RU" dirty="0" smtClean="0"/>
              <a:t>Работа направлена на формирование умения различать звуки и буквы.</a:t>
            </a:r>
            <a:endParaRPr lang="ru-RU" dirty="0" smtClean="0"/>
          </a:p>
        </p:txBody>
      </p:sp>
      <p:sp>
        <p:nvSpPr>
          <p:cNvPr id="5" name="Солнце 4"/>
          <p:cNvSpPr/>
          <p:nvPr/>
        </p:nvSpPr>
        <p:spPr>
          <a:xfrm>
            <a:off x="7847856" y="5301208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70609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 точки зрения фонематических особенностей все слова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27784" y="1844824"/>
            <a:ext cx="6059016" cy="4281339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Слова, состоящие из звуков в сильных позициях: сын, день, музей, шмель.</a:t>
            </a:r>
          </a:p>
          <a:p>
            <a:r>
              <a:rPr lang="ru-RU" i="1" dirty="0" smtClean="0"/>
              <a:t>Слова, состоящие из звуков в сильных и слабых позициях: трава, лиса и т.д.</a:t>
            </a:r>
          </a:p>
          <a:p>
            <a:r>
              <a:rPr lang="ru-RU" i="1" dirty="0" smtClean="0"/>
              <a:t> слова, которые имеют в своём составе звуки в сильных и слабых позициях.</a:t>
            </a: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596336" y="116632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38138"/>
          </a:xfrm>
        </p:spPr>
        <p:txBody>
          <a:bodyPr/>
          <a:lstStyle/>
          <a:p>
            <a:r>
              <a:rPr lang="ru-RU" dirty="0" smtClean="0"/>
              <a:t>Звуковой разбор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i="1" dirty="0" smtClean="0"/>
              <a:t>Скажи слово и послушай себя.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Найди ударный слог и произнеси слово по слогам.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Проверь, </a:t>
            </a:r>
            <a:r>
              <a:rPr lang="ru-RU" i="1" dirty="0" smtClean="0"/>
              <a:t>п</a:t>
            </a:r>
            <a:r>
              <a:rPr lang="ru-RU" i="1" dirty="0" smtClean="0"/>
              <a:t>олучилось ли слово.</a:t>
            </a: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596336" y="116632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65e0c141f614b6ab806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87116" y="2187116"/>
            <a:ext cx="6858000" cy="24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i="1" dirty="0" smtClean="0"/>
              <a:t>«Рыбалка»</a:t>
            </a:r>
          </a:p>
          <a:p>
            <a:pPr marL="514350" indent="-514350">
              <a:buNone/>
            </a:pPr>
            <a:r>
              <a:rPr lang="ru-RU" i="1" dirty="0" smtClean="0"/>
              <a:t>Цель: развивать ФФВ, упражнять детей </a:t>
            </a:r>
            <a:r>
              <a:rPr lang="ru-RU" i="1" dirty="0" smtClean="0"/>
              <a:t>в</a:t>
            </a:r>
            <a:r>
              <a:rPr lang="ru-RU" i="1" dirty="0" smtClean="0"/>
              <a:t> выборе слов с одним и тем </a:t>
            </a:r>
            <a:r>
              <a:rPr lang="ru-RU" i="1" dirty="0" smtClean="0"/>
              <a:t>же звуком.</a:t>
            </a:r>
          </a:p>
          <a:p>
            <a:pPr marL="514350" indent="-514350">
              <a:buNone/>
            </a:pPr>
            <a:r>
              <a:rPr lang="ru-RU" i="1" dirty="0" smtClean="0"/>
              <a:t> </a:t>
            </a: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7596336" y="116632"/>
            <a:ext cx="1296144" cy="1224136"/>
          </a:xfrm>
          <a:prstGeom prst="su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img-fotki.yandex.ru/get/5305/g-pestowa.23/0_7be77_ecc8d8f1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54961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396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Повышение качества чтения и письма у младших школьников, имеющих недостатки в звуковом анализе слов</vt:lpstr>
      <vt:lpstr>Слайд 2</vt:lpstr>
      <vt:lpstr>Специфические ошибки при письме</vt:lpstr>
      <vt:lpstr>Слайд 4</vt:lpstr>
      <vt:lpstr>Слайд 5</vt:lpstr>
      <vt:lpstr>Слайд 6</vt:lpstr>
      <vt:lpstr> С точки зрения фонематических особенностей все слова</vt:lpstr>
      <vt:lpstr>Звуковой разбор</vt:lpstr>
      <vt:lpstr>Дидактические игры</vt:lpstr>
      <vt:lpstr>2.«Телевизор»</vt:lpstr>
      <vt:lpstr>3. «Рассели животных»</vt:lpstr>
      <vt:lpstr>Слайд 12</vt:lpstr>
      <vt:lpstr>Ссылки на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2014-07-22T10:15:06Z</dcterms:created>
  <dcterms:modified xsi:type="dcterms:W3CDTF">2014-12-19T09:57:13Z</dcterms:modified>
</cp:coreProperties>
</file>