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60" r:id="rId1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541A"/>
    <a:srgbClr val="D86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84" autoAdjust="0"/>
    <p:restoredTop sz="94660"/>
  </p:normalViewPr>
  <p:slideViewPr>
    <p:cSldViewPr>
      <p:cViewPr varScale="1">
        <p:scale>
          <a:sx n="69" d="100"/>
          <a:sy n="69" d="100"/>
        </p:scale>
        <p:origin x="-153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ru-RU" smtClean="0"/>
              <a:t>Образец заголовка</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fr-CA"/>
          </a:p>
        </p:txBody>
      </p:sp>
      <p:sp>
        <p:nvSpPr>
          <p:cNvPr id="4" name="Espace réservé de la date 3"/>
          <p:cNvSpPr>
            <a:spLocks noGrp="1"/>
          </p:cNvSpPr>
          <p:nvPr>
            <p:ph type="dt" sz="half" idx="10"/>
          </p:nvPr>
        </p:nvSpPr>
        <p:spPr/>
        <p:txBody>
          <a:bodyPr/>
          <a:lstStyle>
            <a:lvl1pPr>
              <a:defRPr/>
            </a:lvl1pPr>
          </a:lstStyle>
          <a:p>
            <a:pPr>
              <a:defRPr/>
            </a:pPr>
            <a:fld id="{740FCA3A-2FCC-4FD1-8AE5-7D6411D22019}" type="datetimeFigureOut">
              <a:rPr lang="fr-FR"/>
              <a:pPr>
                <a:defRPr/>
              </a:pPr>
              <a:t>10/10/2012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EEF8885-9FD5-4734-9DC2-7BDB4107CEF5}"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u texte vertical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e la date 3"/>
          <p:cNvSpPr>
            <a:spLocks noGrp="1"/>
          </p:cNvSpPr>
          <p:nvPr>
            <p:ph type="dt" sz="half" idx="10"/>
          </p:nvPr>
        </p:nvSpPr>
        <p:spPr/>
        <p:txBody>
          <a:bodyPr/>
          <a:lstStyle>
            <a:lvl1pPr>
              <a:defRPr/>
            </a:lvl1pPr>
          </a:lstStyle>
          <a:p>
            <a:pPr>
              <a:defRPr/>
            </a:pPr>
            <a:fld id="{AD3B616E-11FA-4838-A809-7C201C33A569}" type="datetimeFigureOut">
              <a:rPr lang="fr-FR"/>
              <a:pPr>
                <a:defRPr/>
              </a:pPr>
              <a:t>10/10/2012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3FE70FD-B5F2-4B12-A054-FDB5ECB3F2CC}"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ru-RU" smtClean="0"/>
              <a:t>Образец заголовка</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e la date 3"/>
          <p:cNvSpPr>
            <a:spLocks noGrp="1"/>
          </p:cNvSpPr>
          <p:nvPr>
            <p:ph type="dt" sz="half" idx="10"/>
          </p:nvPr>
        </p:nvSpPr>
        <p:spPr/>
        <p:txBody>
          <a:bodyPr/>
          <a:lstStyle>
            <a:lvl1pPr>
              <a:defRPr/>
            </a:lvl1pPr>
          </a:lstStyle>
          <a:p>
            <a:pPr>
              <a:defRPr/>
            </a:pPr>
            <a:fld id="{932E4486-84A2-4D39-96A8-494F8CB2129E}" type="datetimeFigureOut">
              <a:rPr lang="fr-FR"/>
              <a:pPr>
                <a:defRPr/>
              </a:pPr>
              <a:t>10/10/2012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FF75A32B-21CA-4419-8618-70318C93B7F8}"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u contenu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e la date 3"/>
          <p:cNvSpPr>
            <a:spLocks noGrp="1"/>
          </p:cNvSpPr>
          <p:nvPr>
            <p:ph type="dt" sz="half" idx="10"/>
          </p:nvPr>
        </p:nvSpPr>
        <p:spPr/>
        <p:txBody>
          <a:bodyPr/>
          <a:lstStyle>
            <a:lvl1pPr>
              <a:defRPr/>
            </a:lvl1pPr>
          </a:lstStyle>
          <a:p>
            <a:pPr>
              <a:defRPr/>
            </a:pPr>
            <a:fld id="{13061CC1-662B-40C8-B1C1-7C31713F8A6F}" type="datetimeFigureOut">
              <a:rPr lang="fr-FR"/>
              <a:pPr>
                <a:defRPr/>
              </a:pPr>
              <a:t>10/10/2012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E8680F1-133A-4B6F-937E-6734B9AECBDB}"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Espace réservé de la date 3"/>
          <p:cNvSpPr>
            <a:spLocks noGrp="1"/>
          </p:cNvSpPr>
          <p:nvPr>
            <p:ph type="dt" sz="half" idx="10"/>
          </p:nvPr>
        </p:nvSpPr>
        <p:spPr/>
        <p:txBody>
          <a:bodyPr/>
          <a:lstStyle>
            <a:lvl1pPr>
              <a:defRPr/>
            </a:lvl1pPr>
          </a:lstStyle>
          <a:p>
            <a:pPr>
              <a:defRPr/>
            </a:pPr>
            <a:fld id="{6F6C28FE-A6FD-4C5B-9661-A782C4DF6B10}" type="datetimeFigureOut">
              <a:rPr lang="fr-FR"/>
              <a:pPr>
                <a:defRPr/>
              </a:pPr>
              <a:t>10/10/2012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8CD1404-1CBD-4620-96F7-0CADC986559E}"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5" name="Espace réservé de la date 3"/>
          <p:cNvSpPr>
            <a:spLocks noGrp="1"/>
          </p:cNvSpPr>
          <p:nvPr>
            <p:ph type="dt" sz="half" idx="10"/>
          </p:nvPr>
        </p:nvSpPr>
        <p:spPr/>
        <p:txBody>
          <a:bodyPr/>
          <a:lstStyle>
            <a:lvl1pPr>
              <a:defRPr/>
            </a:lvl1pPr>
          </a:lstStyle>
          <a:p>
            <a:pPr>
              <a:defRPr/>
            </a:pPr>
            <a:fld id="{B4E4E06D-F37A-4352-BE60-5F28B4836DC0}" type="datetimeFigureOut">
              <a:rPr lang="fr-FR"/>
              <a:pPr>
                <a:defRPr/>
              </a:pPr>
              <a:t>10/10/2012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DE8FE707-D5E5-4B2A-A44A-5930EAE14EAB}"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ru-RU" smtClean="0"/>
              <a:t>Образец заголовка</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7" name="Espace réservé de la date 3"/>
          <p:cNvSpPr>
            <a:spLocks noGrp="1"/>
          </p:cNvSpPr>
          <p:nvPr>
            <p:ph type="dt" sz="half" idx="10"/>
          </p:nvPr>
        </p:nvSpPr>
        <p:spPr/>
        <p:txBody>
          <a:bodyPr/>
          <a:lstStyle>
            <a:lvl1pPr>
              <a:defRPr/>
            </a:lvl1pPr>
          </a:lstStyle>
          <a:p>
            <a:pPr>
              <a:defRPr/>
            </a:pPr>
            <a:fld id="{8C49D6DC-3BFA-4058-9815-94D6073101E9}" type="datetimeFigureOut">
              <a:rPr lang="fr-FR"/>
              <a:pPr>
                <a:defRPr/>
              </a:pPr>
              <a:t>10/10/2012</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4763173A-5E25-43B8-9C44-C37CCF3345FA}"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e la date 3"/>
          <p:cNvSpPr>
            <a:spLocks noGrp="1"/>
          </p:cNvSpPr>
          <p:nvPr>
            <p:ph type="dt" sz="half" idx="10"/>
          </p:nvPr>
        </p:nvSpPr>
        <p:spPr/>
        <p:txBody>
          <a:bodyPr/>
          <a:lstStyle>
            <a:lvl1pPr>
              <a:defRPr/>
            </a:lvl1pPr>
          </a:lstStyle>
          <a:p>
            <a:pPr>
              <a:defRPr/>
            </a:pPr>
            <a:fld id="{AEC897BA-835F-4911-ACCB-6BCBBAEF02E7}" type="datetimeFigureOut">
              <a:rPr lang="fr-FR"/>
              <a:pPr>
                <a:defRPr/>
              </a:pPr>
              <a:t>10/10/2012</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DC16F88E-E12A-4FCD-934B-9DD2084755C5}"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5B4178E-1350-4EBE-A3E0-4933DB903C61}" type="datetimeFigureOut">
              <a:rPr lang="fr-FR"/>
              <a:pPr>
                <a:defRPr/>
              </a:pPr>
              <a:t>10/10/2012</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BA845F76-DB9D-4E52-AC45-71315F128855}"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ce réservé de la date 3"/>
          <p:cNvSpPr>
            <a:spLocks noGrp="1"/>
          </p:cNvSpPr>
          <p:nvPr>
            <p:ph type="dt" sz="half" idx="10"/>
          </p:nvPr>
        </p:nvSpPr>
        <p:spPr/>
        <p:txBody>
          <a:bodyPr/>
          <a:lstStyle>
            <a:lvl1pPr>
              <a:defRPr/>
            </a:lvl1pPr>
          </a:lstStyle>
          <a:p>
            <a:pPr>
              <a:defRPr/>
            </a:pPr>
            <a:fld id="{03C6315E-4BBE-42A3-8C08-39E25FB54BB9}" type="datetimeFigureOut">
              <a:rPr lang="fr-FR"/>
              <a:pPr>
                <a:defRPr/>
              </a:pPr>
              <a:t>10/10/2012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2FB4A56A-8019-4B00-8C5E-F4254870F05F}"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ce réservé de la date 3"/>
          <p:cNvSpPr>
            <a:spLocks noGrp="1"/>
          </p:cNvSpPr>
          <p:nvPr>
            <p:ph type="dt" sz="half" idx="10"/>
          </p:nvPr>
        </p:nvSpPr>
        <p:spPr/>
        <p:txBody>
          <a:bodyPr/>
          <a:lstStyle>
            <a:lvl1pPr>
              <a:defRPr/>
            </a:lvl1pPr>
          </a:lstStyle>
          <a:p>
            <a:pPr>
              <a:defRPr/>
            </a:pPr>
            <a:fld id="{09A4354C-7177-470B-B7D1-1421E659A3B4}" type="datetimeFigureOut">
              <a:rPr lang="fr-FR"/>
              <a:pPr>
                <a:defRPr/>
              </a:pPr>
              <a:t>10/10/2012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88F3A5EB-5726-402A-9EBA-B2E4D8097452}"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A5310FB-97EA-4C48-BB5D-1E5A39D6403A}" type="datetimeFigureOut">
              <a:rPr lang="fr-FR"/>
              <a:pPr>
                <a:defRPr/>
              </a:pPr>
              <a:t>10/10/2012</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4BEF01C-7A58-46EB-826B-CE3619B39D5B}"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107504" y="1772816"/>
            <a:ext cx="9036496" cy="1656184"/>
          </a:xfrm>
        </p:spPr>
        <p:txBody>
          <a:bodyPr/>
          <a:lstStyle/>
          <a:p>
            <a:r>
              <a:rPr lang="ru-RU" dirty="0" smtClean="0">
                <a:solidFill>
                  <a:schemeClr val="accent6">
                    <a:lumMod val="50000"/>
                  </a:schemeClr>
                </a:solidFill>
              </a:rPr>
              <a:t> </a:t>
            </a:r>
            <a:br>
              <a:rPr lang="ru-RU" dirty="0" smtClean="0">
                <a:solidFill>
                  <a:schemeClr val="accent6">
                    <a:lumMod val="50000"/>
                  </a:schemeClr>
                </a:solidFill>
              </a:rPr>
            </a:br>
            <a:r>
              <a:rPr lang="ru-RU" sz="7200" b="1" dirty="0" smtClean="0">
                <a:solidFill>
                  <a:schemeClr val="accent6">
                    <a:lumMod val="50000"/>
                  </a:schemeClr>
                </a:solidFill>
                <a:latin typeface="Comic Sans MS" pitchFamily="66" charset="0"/>
              </a:rPr>
              <a:t>Не хочу в школу!!!!!</a:t>
            </a:r>
            <a:endParaRPr lang="fr-CA" sz="7200" b="1" dirty="0" smtClean="0">
              <a:solidFill>
                <a:schemeClr val="accent6">
                  <a:lumMod val="50000"/>
                </a:schemeClr>
              </a:solidFill>
              <a:latin typeface="Comic Sans MS" pitchFamily="66" charset="0"/>
            </a:endParaRPr>
          </a:p>
        </p:txBody>
      </p:sp>
      <p:sp>
        <p:nvSpPr>
          <p:cNvPr id="2051" name="Sous-titre 2"/>
          <p:cNvSpPr>
            <a:spLocks noGrp="1"/>
          </p:cNvSpPr>
          <p:nvPr>
            <p:ph type="subTitle" idx="1"/>
          </p:nvPr>
        </p:nvSpPr>
        <p:spPr>
          <a:xfrm>
            <a:off x="179512" y="1988839"/>
            <a:ext cx="8856984" cy="1800201"/>
          </a:xfrm>
        </p:spPr>
        <p:txBody>
          <a:bodyPr/>
          <a:lstStyle/>
          <a:p>
            <a:endParaRPr lang="fr-CA" sz="3000" dirty="0" smtClean="0">
              <a:solidFill>
                <a:srgbClr val="D8601E"/>
              </a:solidFill>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3645024"/>
            <a:ext cx="2499360" cy="2974848"/>
          </a:xfrm>
          <a:prstGeom prst="rect">
            <a:avLst/>
          </a:prstGeom>
          <a:effectLst>
            <a:softEdge rad="1270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92896"/>
            <a:ext cx="8280920" cy="4176464"/>
          </a:xfrm>
        </p:spPr>
        <p:txBody>
          <a:bodyPr anchor="ctr"/>
          <a:lstStyle/>
          <a:p>
            <a:pPr algn="ctr">
              <a:spcAft>
                <a:spcPts val="0"/>
              </a:spcAft>
            </a:pPr>
            <a:r>
              <a:rPr lang="ru-RU" sz="2400" dirty="0" smtClean="0">
                <a:solidFill>
                  <a:schemeClr val="accent6">
                    <a:lumMod val="50000"/>
                  </a:schemeClr>
                </a:solidFill>
                <a:latin typeface="Comic Sans MS" pitchFamily="66" charset="0"/>
                <a:ea typeface="Times New Roman"/>
              </a:rPr>
              <a:t/>
            </a:r>
            <a:br>
              <a:rPr lang="ru-RU" sz="2400" dirty="0" smtClean="0">
                <a:solidFill>
                  <a:schemeClr val="accent6">
                    <a:lumMod val="50000"/>
                  </a:schemeClr>
                </a:solidFill>
                <a:latin typeface="Comic Sans MS" pitchFamily="66" charset="0"/>
                <a:ea typeface="Times New Roman"/>
              </a:rPr>
            </a:br>
            <a:r>
              <a:rPr lang="ru-RU" sz="2400" dirty="0" smtClean="0">
                <a:solidFill>
                  <a:schemeClr val="accent6">
                    <a:lumMod val="50000"/>
                  </a:schemeClr>
                </a:solidFill>
                <a:latin typeface="Comic Sans MS" pitchFamily="66" charset="0"/>
                <a:ea typeface="Times New Roman"/>
              </a:rPr>
              <a:t>1</a:t>
            </a:r>
            <a:r>
              <a:rPr lang="ru-RU" sz="2400" dirty="0">
                <a:solidFill>
                  <a:schemeClr val="accent6">
                    <a:lumMod val="50000"/>
                  </a:schemeClr>
                </a:solidFill>
                <a:latin typeface="Comic Sans MS" pitchFamily="66" charset="0"/>
                <a:ea typeface="Times New Roman"/>
              </a:rPr>
              <a:t>. Наказание не должно вредить здоровью - ни физическому, ни</a:t>
            </a:r>
            <a:br>
              <a:rPr lang="ru-RU" sz="2400" dirty="0">
                <a:solidFill>
                  <a:schemeClr val="accent6">
                    <a:lumMod val="50000"/>
                  </a:schemeClr>
                </a:solidFill>
                <a:latin typeface="Comic Sans MS" pitchFamily="66" charset="0"/>
                <a:ea typeface="Times New Roman"/>
              </a:rPr>
            </a:br>
            <a:r>
              <a:rPr lang="ru-RU" sz="2400" dirty="0">
                <a:solidFill>
                  <a:schemeClr val="accent6">
                    <a:lumMod val="50000"/>
                  </a:schemeClr>
                </a:solidFill>
                <a:latin typeface="Comic Sans MS" pitchFamily="66" charset="0"/>
                <a:ea typeface="Times New Roman"/>
              </a:rPr>
              <a:t>психическому. Более того, НАКАЗАНИЕ ДОЛЖНО БЫТЬ ПОЛЕЗНЫМ. Однако наказывающий ЗАБЫВАЕТ ПОДУМАТЬ...  </a:t>
            </a:r>
            <a:br>
              <a:rPr lang="ru-RU" sz="2400" dirty="0">
                <a:solidFill>
                  <a:schemeClr val="accent6">
                    <a:lumMod val="50000"/>
                  </a:schemeClr>
                </a:solidFill>
                <a:latin typeface="Comic Sans MS" pitchFamily="66" charset="0"/>
                <a:ea typeface="Times New Roman"/>
              </a:rPr>
            </a:br>
            <a:r>
              <a:rPr lang="ru-RU" sz="2400" dirty="0">
                <a:solidFill>
                  <a:schemeClr val="accent6">
                    <a:lumMod val="50000"/>
                  </a:schemeClr>
                </a:solidFill>
                <a:latin typeface="Comic Sans MS" pitchFamily="66" charset="0"/>
                <a:ea typeface="Times New Roman"/>
              </a:rPr>
              <a:t>2. Если есть сомнение, наказывать или не наказывать, </a:t>
            </a:r>
            <a:r>
              <a:rPr lang="ru-RU" sz="2400" dirty="0" smtClean="0">
                <a:solidFill>
                  <a:schemeClr val="accent6">
                    <a:lumMod val="50000"/>
                  </a:schemeClr>
                </a:solidFill>
                <a:latin typeface="Comic Sans MS" pitchFamily="66" charset="0"/>
                <a:ea typeface="Times New Roman"/>
              </a:rPr>
              <a:t>Не наказывайте! </a:t>
            </a:r>
            <a:r>
              <a:rPr lang="ru-RU" sz="2400" dirty="0">
                <a:solidFill>
                  <a:schemeClr val="accent6">
                    <a:lumMod val="50000"/>
                  </a:schemeClr>
                </a:solidFill>
                <a:latin typeface="Comic Sans MS" pitchFamily="66" charset="0"/>
                <a:ea typeface="Times New Roman"/>
              </a:rPr>
              <a:t>Даже если уже поняли, что обычно слишком мягки, доверчивы и </a:t>
            </a:r>
            <a:r>
              <a:rPr lang="ru-RU" sz="2400" dirty="0" smtClean="0">
                <a:solidFill>
                  <a:schemeClr val="accent6">
                    <a:lumMod val="50000"/>
                  </a:schemeClr>
                </a:solidFill>
                <a:latin typeface="Comic Sans MS" pitchFamily="66" charset="0"/>
                <a:ea typeface="Times New Roman"/>
              </a:rPr>
              <a:t>нерешительны</a:t>
            </a:r>
            <a:r>
              <a:rPr lang="ru-RU" sz="2400" dirty="0">
                <a:solidFill>
                  <a:schemeClr val="accent6">
                    <a:lumMod val="50000"/>
                  </a:schemeClr>
                </a:solidFill>
                <a:latin typeface="Comic Sans MS" pitchFamily="66" charset="0"/>
                <a:ea typeface="Times New Roman"/>
              </a:rPr>
              <a:t>. Никакой «профилактики», никаких наказаний «на всякий случай»! </a:t>
            </a:r>
            <a:br>
              <a:rPr lang="ru-RU" sz="2400" dirty="0">
                <a:solidFill>
                  <a:schemeClr val="accent6">
                    <a:lumMod val="50000"/>
                  </a:schemeClr>
                </a:solidFill>
                <a:latin typeface="Comic Sans MS" pitchFamily="66" charset="0"/>
                <a:ea typeface="Times New Roman"/>
              </a:rPr>
            </a:br>
            <a:endParaRPr lang="ru-RU" sz="2400" dirty="0">
              <a:solidFill>
                <a:schemeClr val="accent6">
                  <a:lumMod val="50000"/>
                </a:schemeClr>
              </a:solidFill>
              <a:latin typeface="Comic Sans MS" pitchFamily="66" charset="0"/>
            </a:endParaRPr>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t="36293" b="36293"/>
          <a:stretch>
            <a:fillRect/>
          </a:stretch>
        </p:blipFill>
        <p:spPr>
          <a:xfrm>
            <a:off x="250825" y="333375"/>
            <a:ext cx="8569325" cy="2232025"/>
          </a:xfrm>
          <a:effectLst>
            <a:softEdge rad="317500"/>
          </a:effectLst>
        </p:spPr>
      </p:pic>
    </p:spTree>
    <p:extLst>
      <p:ext uri="{BB962C8B-B14F-4D97-AF65-F5344CB8AC3E}">
        <p14:creationId xmlns:p14="http://schemas.microsoft.com/office/powerpoint/2010/main" val="4181560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36912"/>
            <a:ext cx="8712968" cy="4032448"/>
          </a:xfrm>
        </p:spPr>
        <p:txBody>
          <a:bodyPr anchor="ctr"/>
          <a:lstStyle/>
          <a:p>
            <a:pPr algn="ctr">
              <a:spcAft>
                <a:spcPts val="0"/>
              </a:spcAft>
            </a:pPr>
            <a:r>
              <a:rPr lang="ru-RU" sz="2400" dirty="0">
                <a:solidFill>
                  <a:schemeClr val="accent6">
                    <a:lumMod val="50000"/>
                  </a:schemeClr>
                </a:solidFill>
                <a:latin typeface="Comic Sans MS" pitchFamily="66" charset="0"/>
                <a:ea typeface="Times New Roman"/>
              </a:rPr>
              <a:t>3. За один раз - одно. Даже если проступков совершено сразу необозримое множество, наказание может быть суровым, но только одно, за все сразу, а не поодиночке за каждый. Салат из наказаний - блюдо не для детской души! </a:t>
            </a:r>
            <a:br>
              <a:rPr lang="ru-RU" sz="2400" dirty="0">
                <a:solidFill>
                  <a:schemeClr val="accent6">
                    <a:lumMod val="50000"/>
                  </a:schemeClr>
                </a:solidFill>
                <a:latin typeface="Comic Sans MS" pitchFamily="66" charset="0"/>
                <a:ea typeface="Times New Roman"/>
              </a:rPr>
            </a:br>
            <a:r>
              <a:rPr lang="ru-RU" sz="2400" dirty="0">
                <a:solidFill>
                  <a:schemeClr val="accent6">
                    <a:lumMod val="50000"/>
                  </a:schemeClr>
                </a:solidFill>
                <a:latin typeface="Comic Sans MS" pitchFamily="66" charset="0"/>
                <a:ea typeface="Times New Roman"/>
              </a:rPr>
              <a:t> </a:t>
            </a:r>
            <a:br>
              <a:rPr lang="ru-RU" sz="2400" dirty="0">
                <a:solidFill>
                  <a:schemeClr val="accent6">
                    <a:lumMod val="50000"/>
                  </a:schemeClr>
                </a:solidFill>
                <a:latin typeface="Comic Sans MS" pitchFamily="66" charset="0"/>
                <a:ea typeface="Times New Roman"/>
              </a:rPr>
            </a:br>
            <a:r>
              <a:rPr lang="ru-RU" sz="2400" dirty="0">
                <a:solidFill>
                  <a:schemeClr val="accent6">
                    <a:lumMod val="50000"/>
                  </a:schemeClr>
                </a:solidFill>
                <a:latin typeface="Comic Sans MS" pitchFamily="66" charset="0"/>
                <a:ea typeface="Times New Roman"/>
              </a:rPr>
              <a:t>4. НАКАЗАНИЕ - НЕ ЗА СЧЕТ ЛЮБВИ. ЧТО БЫ НИ СЛУЧИЛОСЬ, НЕ ЛИШАЙТЕ РЕБЕНКА ЗАСЛУЖЕННОЙ ПОХВАЛЫ И НАГРАДЫ. </a:t>
            </a:r>
            <a:br>
              <a:rPr lang="ru-RU" sz="2400" dirty="0">
                <a:solidFill>
                  <a:schemeClr val="accent6">
                    <a:lumMod val="50000"/>
                  </a:schemeClr>
                </a:solidFill>
                <a:latin typeface="Comic Sans MS" pitchFamily="66" charset="0"/>
                <a:ea typeface="Times New Roman"/>
              </a:rPr>
            </a:br>
            <a:endParaRPr lang="ru-RU" sz="2400" dirty="0">
              <a:solidFill>
                <a:schemeClr val="accent6">
                  <a:lumMod val="50000"/>
                </a:schemeClr>
              </a:solidFill>
              <a:latin typeface="Comic Sans MS" pitchFamily="66" charset="0"/>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35854" b="35854"/>
          <a:stretch>
            <a:fillRect/>
          </a:stretch>
        </p:blipFill>
        <p:spPr>
          <a:xfrm>
            <a:off x="250825" y="188913"/>
            <a:ext cx="8569325" cy="2303462"/>
          </a:xfrm>
          <a:effectLst>
            <a:softEdge rad="127000"/>
          </a:effectLst>
        </p:spPr>
      </p:pic>
    </p:spTree>
    <p:extLst>
      <p:ext uri="{BB962C8B-B14F-4D97-AF65-F5344CB8AC3E}">
        <p14:creationId xmlns:p14="http://schemas.microsoft.com/office/powerpoint/2010/main" val="1370368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404664"/>
            <a:ext cx="7200799" cy="6264696"/>
          </a:xfrm>
        </p:spPr>
        <p:txBody>
          <a:bodyPr anchor="ctr"/>
          <a:lstStyle/>
          <a:p>
            <a:pPr algn="ctr">
              <a:spcAft>
                <a:spcPts val="0"/>
              </a:spcAft>
            </a:pPr>
            <a:r>
              <a:rPr lang="ru-RU" sz="2400" dirty="0">
                <a:solidFill>
                  <a:schemeClr val="accent6">
                    <a:lumMod val="50000"/>
                  </a:schemeClr>
                </a:solidFill>
                <a:latin typeface="Comic Sans MS" pitchFamily="66" charset="0"/>
                <a:ea typeface="Times New Roman"/>
              </a:rPr>
              <a:t>5. НИКОГДА не отнимайте подаренного вами или кем бы то ни было - НИКОГДА! </a:t>
            </a:r>
            <a:br>
              <a:rPr lang="ru-RU" sz="2400" dirty="0">
                <a:solidFill>
                  <a:schemeClr val="accent6">
                    <a:lumMod val="50000"/>
                  </a:schemeClr>
                </a:solidFill>
                <a:latin typeface="Comic Sans MS" pitchFamily="66" charset="0"/>
                <a:ea typeface="Times New Roman"/>
              </a:rPr>
            </a:br>
            <a:r>
              <a:rPr lang="ru-RU" sz="2400" dirty="0">
                <a:solidFill>
                  <a:schemeClr val="accent6">
                    <a:lumMod val="50000"/>
                  </a:schemeClr>
                </a:solidFill>
                <a:latin typeface="Comic Sans MS" pitchFamily="66" charset="0"/>
                <a:ea typeface="Times New Roman"/>
              </a:rPr>
              <a:t>Можно отменять только наказания. Даже если набезобразничал так, что хуже некуда, даже если только что поднял на вас руку, но, сегодня же, помог больному, защитил слабого... </a:t>
            </a:r>
            <a:br>
              <a:rPr lang="ru-RU" sz="2400" dirty="0">
                <a:solidFill>
                  <a:schemeClr val="accent6">
                    <a:lumMod val="50000"/>
                  </a:schemeClr>
                </a:solidFill>
                <a:latin typeface="Comic Sans MS" pitchFamily="66" charset="0"/>
                <a:ea typeface="Times New Roman"/>
              </a:rPr>
            </a:br>
            <a:r>
              <a:rPr lang="ru-RU" sz="2400" dirty="0">
                <a:solidFill>
                  <a:schemeClr val="accent6">
                    <a:lumMod val="50000"/>
                  </a:schemeClr>
                </a:solidFill>
                <a:latin typeface="Comic Sans MS" pitchFamily="66" charset="0"/>
                <a:ea typeface="Times New Roman"/>
              </a:rPr>
              <a:t> </a:t>
            </a:r>
            <a:br>
              <a:rPr lang="ru-RU" sz="2400" dirty="0">
                <a:solidFill>
                  <a:schemeClr val="accent6">
                    <a:lumMod val="50000"/>
                  </a:schemeClr>
                </a:solidFill>
                <a:latin typeface="Comic Sans MS" pitchFamily="66" charset="0"/>
                <a:ea typeface="Times New Roman"/>
              </a:rPr>
            </a:br>
            <a:r>
              <a:rPr lang="ru-RU" sz="2400" dirty="0">
                <a:solidFill>
                  <a:schemeClr val="accent6">
                    <a:lumMod val="50000"/>
                  </a:schemeClr>
                </a:solidFill>
                <a:latin typeface="Comic Sans MS" pitchFamily="66" charset="0"/>
                <a:ea typeface="Times New Roman"/>
              </a:rPr>
              <a:t>6. Срок давности. Лучше не наказывать, чем наказывать запоздало. Иные чересчур последовательные воспитатели ругают и наказывают детей за проступки, обнаруженные спустя месяц, а то и год (что-то испортил, стащил), забывая, что даже в суровых взрослых законах принимается во внимание срок давности правонарушения. </a:t>
            </a:r>
            <a:endParaRPr lang="ru-RU" sz="2400" dirty="0">
              <a:solidFill>
                <a:schemeClr val="accent6">
                  <a:lumMod val="50000"/>
                </a:schemeClr>
              </a:solidFill>
              <a:effectLst/>
              <a:latin typeface="Comic Sans MS" pitchFamily="66" charset="0"/>
              <a:ea typeface="Times New Roman"/>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1" y="260648"/>
            <a:ext cx="1896763" cy="6480720"/>
          </a:xfrm>
          <a:prstGeom prst="rect">
            <a:avLst/>
          </a:prstGeom>
        </p:spPr>
      </p:pic>
    </p:spTree>
    <p:extLst>
      <p:ext uri="{BB962C8B-B14F-4D97-AF65-F5344CB8AC3E}">
        <p14:creationId xmlns:p14="http://schemas.microsoft.com/office/powerpoint/2010/main" val="2072487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496944" cy="6264696"/>
          </a:xfrm>
        </p:spPr>
        <p:txBody>
          <a:bodyPr/>
          <a:lstStyle/>
          <a:p>
            <a:pPr>
              <a:spcAft>
                <a:spcPts val="0"/>
              </a:spcAft>
            </a:pPr>
            <a:r>
              <a:rPr lang="ru-RU" sz="2800" dirty="0" smtClean="0">
                <a:latin typeface="Times New Roman"/>
                <a:ea typeface="Times New Roman"/>
              </a:rPr>
              <a:t/>
            </a:r>
            <a:br>
              <a:rPr lang="ru-RU" sz="2800" dirty="0" smtClean="0">
                <a:latin typeface="Times New Roman"/>
                <a:ea typeface="Times New Roman"/>
              </a:rPr>
            </a:br>
            <a:r>
              <a:rPr lang="ru-RU" sz="2800" b="1" dirty="0">
                <a:solidFill>
                  <a:schemeClr val="accent6">
                    <a:lumMod val="50000"/>
                  </a:schemeClr>
                </a:solidFill>
                <a:latin typeface="Comic Sans MS" pitchFamily="66" charset="0"/>
                <a:ea typeface="Times New Roman"/>
              </a:rPr>
              <a:t>7. Ребенок не должен бояться наказания. Не наказания он должен бояться, а нашего огорчения. Хотя ребенок, не будучи совершенным, не может не огорчать любящих его. Не может и жить в постоянном страхе, причинить огорчение. Он защищается от этого страха. </a:t>
            </a:r>
            <a:br>
              <a:rPr lang="ru-RU" sz="2800" b="1" dirty="0">
                <a:solidFill>
                  <a:schemeClr val="accent6">
                    <a:lumMod val="50000"/>
                  </a:schemeClr>
                </a:solidFill>
                <a:latin typeface="Comic Sans MS" pitchFamily="66" charset="0"/>
                <a:ea typeface="Times New Roman"/>
              </a:rPr>
            </a:br>
            <a:r>
              <a:rPr lang="ru-RU" sz="2800" b="1" dirty="0">
                <a:solidFill>
                  <a:schemeClr val="accent6">
                    <a:lumMod val="50000"/>
                  </a:schemeClr>
                </a:solidFill>
                <a:latin typeface="Comic Sans MS" pitchFamily="66" charset="0"/>
                <a:ea typeface="Times New Roman"/>
              </a:rPr>
              <a:t>Поэтому, наказывая своих детей, прежде всего, подумайте: А ЗАЧЕМ?</a:t>
            </a:r>
            <a:br>
              <a:rPr lang="ru-RU" sz="2800" b="1" dirty="0">
                <a:solidFill>
                  <a:schemeClr val="accent6">
                    <a:lumMod val="50000"/>
                  </a:schemeClr>
                </a:solidFill>
                <a:latin typeface="Comic Sans MS" pitchFamily="66" charset="0"/>
                <a:ea typeface="Times New Roman"/>
              </a:rPr>
            </a:br>
            <a:r>
              <a:rPr lang="ru-RU" sz="2800" dirty="0">
                <a:latin typeface="Times New Roman"/>
                <a:ea typeface="Times New Roman"/>
              </a:rPr>
              <a:t/>
            </a:r>
            <a:br>
              <a:rPr lang="ru-RU" sz="2800" dirty="0">
                <a:latin typeface="Times New Roman"/>
                <a:ea typeface="Times New Roman"/>
              </a:rPr>
            </a:br>
            <a:r>
              <a:rPr lang="ru-RU" sz="2800" dirty="0" smtClean="0">
                <a:latin typeface="Times New Roman"/>
                <a:ea typeface="Times New Roman"/>
              </a:rPr>
              <a:t/>
            </a:r>
            <a:br>
              <a:rPr lang="ru-RU" sz="2800" dirty="0" smtClean="0">
                <a:latin typeface="Times New Roman"/>
                <a:ea typeface="Times New Roman"/>
              </a:rPr>
            </a:br>
            <a:r>
              <a:rPr lang="ru-RU" sz="2800" b="1" dirty="0" smtClean="0">
                <a:solidFill>
                  <a:schemeClr val="accent6">
                    <a:lumMod val="50000"/>
                  </a:schemeClr>
                </a:solidFill>
                <a:latin typeface="Comic Sans MS" pitchFamily="66" charset="0"/>
                <a:ea typeface="Times New Roman"/>
              </a:rPr>
              <a:t>                                                  </a:t>
            </a:r>
            <a:r>
              <a:rPr lang="ru-RU" sz="2800" dirty="0">
                <a:latin typeface="Times New Roman"/>
                <a:ea typeface="Times New Roman"/>
              </a:rPr>
              <a:t/>
            </a:r>
            <a:br>
              <a:rPr lang="ru-RU" sz="2800" dirty="0">
                <a:latin typeface="Times New Roman"/>
                <a:ea typeface="Times New Roman"/>
              </a:rPr>
            </a:br>
            <a:r>
              <a:rPr lang="ru-RU" sz="3200" dirty="0">
                <a:latin typeface="Times New Roman"/>
                <a:ea typeface="Times New Roman"/>
              </a:rPr>
              <a:t> </a:t>
            </a:r>
            <a:r>
              <a:rPr lang="ru-RU" sz="2800" dirty="0">
                <a:latin typeface="Times New Roman"/>
                <a:ea typeface="Times New Roman"/>
              </a:rPr>
              <a:t/>
            </a:r>
            <a:br>
              <a:rPr lang="ru-RU" sz="2800" dirty="0">
                <a:latin typeface="Times New Roman"/>
                <a:ea typeface="Times New Roman"/>
              </a:rPr>
            </a:br>
            <a:endParaRPr lang="ru-RU" sz="32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509120"/>
            <a:ext cx="8712968" cy="2160240"/>
          </a:xfrm>
          <a:prstGeom prst="rect">
            <a:avLst/>
          </a:prstGeom>
          <a:effectLst>
            <a:softEdge rad="127000"/>
          </a:effectLst>
        </p:spPr>
      </p:pic>
    </p:spTree>
    <p:extLst>
      <p:ext uri="{BB962C8B-B14F-4D97-AF65-F5344CB8AC3E}">
        <p14:creationId xmlns:p14="http://schemas.microsoft.com/office/powerpoint/2010/main" val="1961226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a:xfrm>
            <a:off x="179512" y="476672"/>
            <a:ext cx="8856984" cy="2160240"/>
          </a:xfrm>
        </p:spPr>
        <p:txBody>
          <a:bodyPr/>
          <a:lstStyle/>
          <a:p>
            <a:r>
              <a:rPr lang="ru-RU" sz="4000" dirty="0" smtClean="0">
                <a:solidFill>
                  <a:srgbClr val="BC541A"/>
                </a:solidFill>
              </a:rPr>
              <a:t> </a:t>
            </a:r>
            <a:r>
              <a:rPr lang="ru-RU" sz="6000" b="1" dirty="0" smtClean="0">
                <a:solidFill>
                  <a:srgbClr val="BC541A"/>
                </a:solidFill>
                <a:latin typeface="Comic Sans MS" pitchFamily="66" charset="0"/>
              </a:rPr>
              <a:t>Спасибо за внимание! </a:t>
            </a:r>
            <a:endParaRPr lang="fr-CA" sz="6000" b="1" dirty="0" smtClean="0">
              <a:solidFill>
                <a:srgbClr val="BC541A"/>
              </a:solidFill>
              <a:latin typeface="Comic Sans MS" pitchFamily="66"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132856"/>
            <a:ext cx="8784976" cy="4320480"/>
          </a:xfrm>
          <a:prstGeom prst="rect">
            <a:avLst/>
          </a:prstGeom>
          <a:effectLst>
            <a:softEdge rad="1270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1584175"/>
          </a:xfrm>
        </p:spPr>
        <p:txBody>
          <a:bodyPr/>
          <a:lstStyle/>
          <a:p>
            <a:pPr>
              <a:spcAft>
                <a:spcPts val="0"/>
              </a:spcAft>
            </a:pPr>
            <a:r>
              <a:rPr lang="ru-RU" sz="6000" b="1" dirty="0" smtClean="0">
                <a:solidFill>
                  <a:schemeClr val="accent6">
                    <a:lumMod val="50000"/>
                  </a:schemeClr>
                </a:solidFill>
                <a:effectLst/>
                <a:latin typeface="Comic Sans MS" pitchFamily="66" charset="0"/>
                <a:ea typeface="Times New Roman"/>
              </a:rPr>
              <a:t>Причины:</a:t>
            </a:r>
            <a:endParaRPr lang="ru-RU" sz="6000" b="1" dirty="0">
              <a:solidFill>
                <a:schemeClr val="accent6">
                  <a:lumMod val="50000"/>
                </a:schemeClr>
              </a:solidFill>
              <a:effectLst/>
              <a:latin typeface="Comic Sans MS" pitchFamily="66" charset="0"/>
              <a:ea typeface="Times New Roman"/>
            </a:endParaRPr>
          </a:p>
        </p:txBody>
      </p:sp>
      <p:sp>
        <p:nvSpPr>
          <p:cNvPr id="3" name="Подзаголовок 2"/>
          <p:cNvSpPr>
            <a:spLocks noGrp="1"/>
          </p:cNvSpPr>
          <p:nvPr>
            <p:ph type="subTitle" idx="1"/>
          </p:nvPr>
        </p:nvSpPr>
        <p:spPr>
          <a:xfrm>
            <a:off x="395536" y="2348880"/>
            <a:ext cx="8496944" cy="4248472"/>
          </a:xfrm>
        </p:spPr>
        <p:txBody>
          <a:bodyPr/>
          <a:lstStyle/>
          <a:p>
            <a:pPr algn="just">
              <a:spcAft>
                <a:spcPts val="0"/>
              </a:spcAft>
            </a:pPr>
            <a:r>
              <a:rPr lang="ru-RU" sz="2800" b="1" dirty="0">
                <a:solidFill>
                  <a:schemeClr val="accent6">
                    <a:lumMod val="50000"/>
                  </a:schemeClr>
                </a:solidFill>
                <a:latin typeface="Comic Sans MS" pitchFamily="66" charset="0"/>
                <a:ea typeface="Times New Roman"/>
              </a:rPr>
              <a:t>- отсутствие положительных эмоций и удовлетворения от учебы и </a:t>
            </a:r>
            <a:r>
              <a:rPr lang="ru-RU" sz="2800" b="1" dirty="0" err="1">
                <a:solidFill>
                  <a:schemeClr val="accent6">
                    <a:lumMod val="50000"/>
                  </a:schemeClr>
                </a:solidFill>
                <a:latin typeface="Comic Sans MS" pitchFamily="66" charset="0"/>
                <a:ea typeface="Times New Roman"/>
              </a:rPr>
              <a:t>внеучебной</a:t>
            </a:r>
            <a:r>
              <a:rPr lang="ru-RU" sz="2800" b="1" dirty="0">
                <a:solidFill>
                  <a:schemeClr val="accent6">
                    <a:lumMod val="50000"/>
                  </a:schemeClr>
                </a:solidFill>
                <a:latin typeface="Comic Sans MS" pitchFamily="66" charset="0"/>
                <a:ea typeface="Times New Roman"/>
              </a:rPr>
              <a:t> деятельности;</a:t>
            </a:r>
          </a:p>
          <a:p>
            <a:pPr algn="just">
              <a:spcAft>
                <a:spcPts val="0"/>
              </a:spcAft>
            </a:pPr>
            <a:r>
              <a:rPr lang="ru-RU" sz="2800" b="1" dirty="0">
                <a:solidFill>
                  <a:schemeClr val="accent6">
                    <a:lumMod val="50000"/>
                  </a:schemeClr>
                </a:solidFill>
                <a:latin typeface="Comic Sans MS" pitchFamily="66" charset="0"/>
                <a:ea typeface="Times New Roman"/>
              </a:rPr>
              <a:t>- неумение общаться и находить контакт со сверстниками;</a:t>
            </a:r>
          </a:p>
          <a:p>
            <a:pPr algn="just">
              <a:spcAft>
                <a:spcPts val="0"/>
              </a:spcAft>
            </a:pPr>
            <a:r>
              <a:rPr lang="ru-RU" sz="2800" b="1" dirty="0">
                <a:solidFill>
                  <a:schemeClr val="accent6">
                    <a:lumMod val="50000"/>
                  </a:schemeClr>
                </a:solidFill>
                <a:latin typeface="Comic Sans MS" pitchFamily="66" charset="0"/>
                <a:ea typeface="Times New Roman"/>
              </a:rPr>
              <a:t>- отставание в учебе, трудности в усвоении материала;</a:t>
            </a:r>
          </a:p>
          <a:p>
            <a:pPr algn="just">
              <a:spcAft>
                <a:spcPts val="0"/>
              </a:spcAft>
            </a:pPr>
            <a:r>
              <a:rPr lang="ru-RU" sz="2800" b="1" dirty="0">
                <a:solidFill>
                  <a:schemeClr val="accent6">
                    <a:lumMod val="50000"/>
                  </a:schemeClr>
                </a:solidFill>
                <a:latin typeface="Comic Sans MS" pitchFamily="66" charset="0"/>
                <a:ea typeface="Times New Roman"/>
              </a:rPr>
              <a:t>-отсутствие заинтересованности родителей в делах ребенка;</a:t>
            </a:r>
          </a:p>
          <a:p>
            <a:endParaRPr lang="ru-RU" sz="2800" b="1" dirty="0">
              <a:solidFill>
                <a:schemeClr val="accent6">
                  <a:lumMod val="50000"/>
                </a:schemeClr>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528637"/>
            <a:ext cx="2304256" cy="1676227"/>
          </a:xfrm>
          <a:prstGeom prst="rect">
            <a:avLst/>
          </a:prstGeom>
        </p:spPr>
      </p:pic>
    </p:spTree>
    <p:extLst>
      <p:ext uri="{BB962C8B-B14F-4D97-AF65-F5344CB8AC3E}">
        <p14:creationId xmlns:p14="http://schemas.microsoft.com/office/powerpoint/2010/main" val="1827099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88840"/>
            <a:ext cx="8640960" cy="4392488"/>
          </a:xfrm>
        </p:spPr>
        <p:txBody>
          <a:bodyPr anchor="ctr"/>
          <a:lstStyle/>
          <a:p>
            <a:pPr algn="ctr">
              <a:lnSpc>
                <a:spcPct val="150000"/>
              </a:lnSpc>
              <a:spcAft>
                <a:spcPts val="0"/>
              </a:spcAft>
            </a:pPr>
            <a:r>
              <a:rPr lang="ru-RU" sz="2400" cap="none" dirty="0" smtClean="0">
                <a:solidFill>
                  <a:schemeClr val="accent6">
                    <a:lumMod val="50000"/>
                  </a:schemeClr>
                </a:solidFill>
                <a:latin typeface="Comic Sans MS" pitchFamily="66" charset="0"/>
                <a:ea typeface="Times New Roman"/>
              </a:rPr>
              <a:t>- </a:t>
            </a:r>
            <a:br>
              <a:rPr lang="ru-RU" sz="2400" cap="none" dirty="0" smtClean="0">
                <a:solidFill>
                  <a:schemeClr val="accent6">
                    <a:lumMod val="50000"/>
                  </a:schemeClr>
                </a:solidFill>
                <a:latin typeface="Comic Sans MS" pitchFamily="66" charset="0"/>
                <a:ea typeface="Times New Roman"/>
              </a:rPr>
            </a:br>
            <a:r>
              <a:rPr lang="ru-RU" sz="2400" cap="none" dirty="0" smtClean="0">
                <a:solidFill>
                  <a:schemeClr val="accent6">
                    <a:lumMod val="50000"/>
                  </a:schemeClr>
                </a:solidFill>
                <a:latin typeface="Comic Sans MS" pitchFamily="66" charset="0"/>
                <a:ea typeface="Times New Roman"/>
              </a:rPr>
              <a:t>-</a:t>
            </a:r>
            <a:r>
              <a:rPr lang="ru-RU" sz="2400" cap="none" dirty="0">
                <a:solidFill>
                  <a:schemeClr val="accent6">
                    <a:lumMod val="50000"/>
                  </a:schemeClr>
                </a:solidFill>
                <a:latin typeface="Comic Sans MS" pitchFamily="66" charset="0"/>
                <a:ea typeface="Times New Roman"/>
              </a:rPr>
              <a:t>П</a:t>
            </a:r>
            <a:r>
              <a:rPr lang="ru-RU" sz="2400" cap="none" dirty="0" smtClean="0">
                <a:solidFill>
                  <a:schemeClr val="accent6">
                    <a:lumMod val="50000"/>
                  </a:schemeClr>
                </a:solidFill>
                <a:latin typeface="Comic Sans MS" pitchFamily="66" charset="0"/>
                <a:ea typeface="Times New Roman"/>
              </a:rPr>
              <a:t>остарайтесь выяснить причину. если ребенок не идет на контакт, то обратитесь к специалисту, который поможет решить данную проблему.</a:t>
            </a:r>
            <a:br>
              <a:rPr lang="ru-RU" sz="2400" cap="none" dirty="0" smtClean="0">
                <a:solidFill>
                  <a:schemeClr val="accent6">
                    <a:lumMod val="50000"/>
                  </a:schemeClr>
                </a:solidFill>
                <a:latin typeface="Comic Sans MS" pitchFamily="66" charset="0"/>
                <a:ea typeface="Times New Roman"/>
              </a:rPr>
            </a:br>
            <a:r>
              <a:rPr lang="ru-RU" sz="2400" cap="none" dirty="0" smtClean="0">
                <a:solidFill>
                  <a:schemeClr val="accent6">
                    <a:lumMod val="50000"/>
                  </a:schemeClr>
                </a:solidFill>
                <a:latin typeface="Comic Sans MS" pitchFamily="66" charset="0"/>
                <a:ea typeface="Times New Roman"/>
              </a:rPr>
              <a:t>- Если ваш ребенок расположен к разговору и принимает вашу помощь, поддерживайте его желание общаться своим одобрением, согласием со всем, что он говорит. Не спорьте, не критикуйте, не давайте советов .</a:t>
            </a:r>
            <a:br>
              <a:rPr lang="ru-RU" sz="2400" cap="none" dirty="0" smtClean="0">
                <a:solidFill>
                  <a:schemeClr val="accent6">
                    <a:lumMod val="50000"/>
                  </a:schemeClr>
                </a:solidFill>
                <a:latin typeface="Comic Sans MS" pitchFamily="66" charset="0"/>
                <a:ea typeface="Times New Roman"/>
              </a:rPr>
            </a:br>
            <a:endParaRPr lang="ru-RU" sz="2400" cap="none" dirty="0">
              <a:solidFill>
                <a:schemeClr val="accent6">
                  <a:lumMod val="50000"/>
                </a:schemeClr>
              </a:solidFill>
              <a:latin typeface="Comic Sans MS" pitchFamily="66" charset="0"/>
            </a:endParaRPr>
          </a:p>
        </p:txBody>
      </p:sp>
      <p:sp>
        <p:nvSpPr>
          <p:cNvPr id="3" name="Текст 2"/>
          <p:cNvSpPr>
            <a:spLocks noGrp="1"/>
          </p:cNvSpPr>
          <p:nvPr>
            <p:ph type="body" idx="1"/>
          </p:nvPr>
        </p:nvSpPr>
        <p:spPr>
          <a:xfrm>
            <a:off x="395536" y="548681"/>
            <a:ext cx="8424936" cy="1512167"/>
          </a:xfrm>
        </p:spPr>
        <p:txBody>
          <a:bodyPr anchor="ctr"/>
          <a:lstStyle/>
          <a:p>
            <a:r>
              <a:rPr lang="ru-RU" sz="6000" b="1" dirty="0" smtClean="0">
                <a:solidFill>
                  <a:schemeClr val="accent6">
                    <a:lumMod val="50000"/>
                  </a:schemeClr>
                </a:solidFill>
                <a:latin typeface="Comic Sans MS" pitchFamily="66" charset="0"/>
              </a:rPr>
              <a:t>Выход:</a:t>
            </a:r>
            <a:endParaRPr lang="ru-RU" sz="6000" b="1" dirty="0">
              <a:solidFill>
                <a:schemeClr val="accent6">
                  <a:lumMod val="50000"/>
                </a:schemeClr>
              </a:solidFill>
              <a:latin typeface="Comic Sans MS"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9" y="332655"/>
            <a:ext cx="5400599" cy="1728193"/>
          </a:xfrm>
          <a:prstGeom prst="rect">
            <a:avLst/>
          </a:prstGeom>
          <a:effectLst>
            <a:softEdge rad="317500"/>
          </a:effectLst>
        </p:spPr>
      </p:pic>
    </p:spTree>
    <p:extLst>
      <p:ext uri="{BB962C8B-B14F-4D97-AF65-F5344CB8AC3E}">
        <p14:creationId xmlns:p14="http://schemas.microsoft.com/office/powerpoint/2010/main" val="240999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67544" y="692696"/>
            <a:ext cx="8280920" cy="5616623"/>
          </a:xfrm>
        </p:spPr>
        <p:txBody>
          <a:bodyPr anchor="ctr"/>
          <a:lstStyle/>
          <a:p>
            <a:pPr algn="just">
              <a:spcAft>
                <a:spcPts val="0"/>
              </a:spcAft>
            </a:pPr>
            <a:r>
              <a:rPr lang="ru-RU" sz="2800" b="1" dirty="0">
                <a:solidFill>
                  <a:schemeClr val="accent6">
                    <a:lumMod val="50000"/>
                  </a:schemeClr>
                </a:solidFill>
                <a:latin typeface="Comic Sans MS" pitchFamily="66" charset="0"/>
                <a:ea typeface="Times New Roman"/>
              </a:rPr>
              <a:t>- Найдите общие интересы с ребенком. Подчеркните в нем положительные качества. Обсудите то, что представляет трудности. Разработайте общий план действий по изменению ситуации. Распределите роли и обязанности. </a:t>
            </a:r>
          </a:p>
          <a:p>
            <a:pPr algn="just">
              <a:spcAft>
                <a:spcPts val="0"/>
              </a:spcAft>
            </a:pPr>
            <a:r>
              <a:rPr lang="ru-RU" sz="2800" b="1" dirty="0">
                <a:solidFill>
                  <a:schemeClr val="accent6">
                    <a:lumMod val="50000"/>
                  </a:schemeClr>
                </a:solidFill>
                <a:latin typeface="Comic Sans MS" pitchFamily="66" charset="0"/>
                <a:ea typeface="Times New Roman"/>
              </a:rPr>
              <a:t>- В случае неуспеваемости ребенка в школе, следует укреплять его веру в свои способности, возможности.</a:t>
            </a:r>
          </a:p>
          <a:p>
            <a:pPr algn="just">
              <a:spcAft>
                <a:spcPts val="0"/>
              </a:spcAft>
            </a:pPr>
            <a:r>
              <a:rPr lang="ru-RU" sz="2800" b="1" dirty="0">
                <a:solidFill>
                  <a:schemeClr val="accent6">
                    <a:lumMod val="50000"/>
                  </a:schemeClr>
                </a:solidFill>
                <a:latin typeface="Comic Sans MS" pitchFamily="66" charset="0"/>
                <a:ea typeface="Times New Roman"/>
              </a:rPr>
              <a:t>- Приобретите союзников среди одноклассников.</a:t>
            </a:r>
          </a:p>
          <a:p>
            <a:pPr algn="just">
              <a:spcAft>
                <a:spcPts val="0"/>
              </a:spcAft>
            </a:pPr>
            <a:r>
              <a:rPr lang="ru-RU" sz="2800" b="1" dirty="0">
                <a:solidFill>
                  <a:schemeClr val="accent6">
                    <a:lumMod val="50000"/>
                  </a:schemeClr>
                </a:solidFill>
                <a:latin typeface="Comic Sans MS" pitchFamily="66" charset="0"/>
                <a:ea typeface="Times New Roman"/>
              </a:rPr>
              <a:t>- Избегайте конфликтов с учителями, постарайтесь больше рассказывать им о положительных сторонах Вашего ребенка.</a:t>
            </a:r>
          </a:p>
          <a:p>
            <a:endParaRPr lang="ru-RU" sz="2800" b="1" dirty="0">
              <a:solidFill>
                <a:schemeClr val="accent6">
                  <a:lumMod val="50000"/>
                </a:schemeClr>
              </a:solidFill>
              <a:latin typeface="Comic Sans MS" pitchFamily="66" charset="0"/>
            </a:endParaRPr>
          </a:p>
        </p:txBody>
      </p:sp>
    </p:spTree>
    <p:extLst>
      <p:ext uri="{BB962C8B-B14F-4D97-AF65-F5344CB8AC3E}">
        <p14:creationId xmlns:p14="http://schemas.microsoft.com/office/powerpoint/2010/main" val="2763595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332656"/>
            <a:ext cx="8424936" cy="2880320"/>
          </a:xfrm>
        </p:spPr>
        <p:txBody>
          <a:bodyPr anchor="ctr"/>
          <a:lstStyle/>
          <a:p>
            <a:pPr algn="just">
              <a:spcAft>
                <a:spcPts val="0"/>
              </a:spcAft>
            </a:pPr>
            <a:r>
              <a:rPr lang="ru-RU" sz="2800" b="1" dirty="0">
                <a:solidFill>
                  <a:schemeClr val="accent6">
                    <a:lumMod val="50000"/>
                  </a:schemeClr>
                </a:solidFill>
                <a:latin typeface="Comic Sans MS" pitchFamily="66" charset="0"/>
                <a:ea typeface="Times New Roman"/>
              </a:rPr>
              <a:t>- В случае негативного влияния на ребенка со стороны сверстников необходимо мягко пресекать данное общение – покажите непривлекательные стороны и последствия такого общения</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731016"/>
            <a:ext cx="8424936" cy="3866336"/>
          </a:xfrm>
          <a:prstGeom prst="rect">
            <a:avLst/>
          </a:prstGeom>
        </p:spPr>
      </p:pic>
    </p:spTree>
    <p:extLst>
      <p:ext uri="{BB962C8B-B14F-4D97-AF65-F5344CB8AC3E}">
        <p14:creationId xmlns:p14="http://schemas.microsoft.com/office/powerpoint/2010/main" val="1768627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3050"/>
            <a:ext cx="3286001" cy="1162050"/>
          </a:xfrm>
        </p:spPr>
        <p:txBody>
          <a:bodyPr anchor="ctr"/>
          <a:lstStyle/>
          <a:p>
            <a:pPr algn="ctr"/>
            <a:r>
              <a:rPr lang="ru-RU" sz="8000" dirty="0" smtClean="0">
                <a:solidFill>
                  <a:schemeClr val="accent6">
                    <a:lumMod val="50000"/>
                  </a:schemeClr>
                </a:solidFill>
                <a:latin typeface="Comic Sans MS" pitchFamily="66" charset="0"/>
              </a:rPr>
              <a:t>Если:</a:t>
            </a:r>
            <a:endParaRPr lang="ru-RU" sz="8000" dirty="0">
              <a:solidFill>
                <a:schemeClr val="accent6">
                  <a:lumMod val="50000"/>
                </a:schemeClr>
              </a:solidFill>
              <a:latin typeface="Comic Sans MS" pitchFamily="66"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5856" y="0"/>
            <a:ext cx="5760640" cy="6669360"/>
          </a:xfrm>
        </p:spPr>
      </p:pic>
    </p:spTree>
    <p:extLst>
      <p:ext uri="{BB962C8B-B14F-4D97-AF65-F5344CB8AC3E}">
        <p14:creationId xmlns:p14="http://schemas.microsoft.com/office/powerpoint/2010/main" val="110547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492896"/>
            <a:ext cx="8712968" cy="4104456"/>
          </a:xfrm>
        </p:spPr>
        <p:txBody>
          <a:bodyPr/>
          <a:lstStyle/>
          <a:p>
            <a:pPr algn="just">
              <a:spcAft>
                <a:spcPts val="0"/>
              </a:spcAft>
            </a:pPr>
            <a:r>
              <a:rPr lang="ru-RU" sz="2400" b="1" dirty="0" smtClean="0">
                <a:solidFill>
                  <a:schemeClr val="accent6">
                    <a:lumMod val="50000"/>
                  </a:schemeClr>
                </a:solidFill>
                <a:latin typeface="Comic Sans MS" pitchFamily="66" charset="0"/>
                <a:ea typeface="Times New Roman"/>
              </a:rPr>
              <a:t/>
            </a:r>
            <a:br>
              <a:rPr lang="ru-RU" sz="2400" b="1" dirty="0" smtClean="0">
                <a:solidFill>
                  <a:schemeClr val="accent6">
                    <a:lumMod val="50000"/>
                  </a:schemeClr>
                </a:solidFill>
                <a:latin typeface="Comic Sans MS" pitchFamily="66" charset="0"/>
                <a:ea typeface="Times New Roman"/>
              </a:rPr>
            </a:br>
            <a:r>
              <a:rPr lang="ru-RU" sz="2400" b="1" dirty="0" smtClean="0">
                <a:solidFill>
                  <a:schemeClr val="accent6">
                    <a:lumMod val="50000"/>
                  </a:schemeClr>
                </a:solidFill>
                <a:latin typeface="Comic Sans MS" pitchFamily="66" charset="0"/>
                <a:ea typeface="Times New Roman"/>
              </a:rPr>
              <a:t>Ребенка </a:t>
            </a:r>
            <a:r>
              <a:rPr lang="ru-RU" sz="2400" b="1" dirty="0">
                <a:solidFill>
                  <a:schemeClr val="accent6">
                    <a:lumMod val="50000"/>
                  </a:schemeClr>
                </a:solidFill>
                <a:latin typeface="Comic Sans MS" pitchFamily="66" charset="0"/>
                <a:ea typeface="Times New Roman"/>
              </a:rPr>
              <a:t>постоянно критикуют, он учится ненавидеть;</a:t>
            </a:r>
            <a:r>
              <a:rPr lang="ru-RU" sz="2000" b="1" dirty="0">
                <a:solidFill>
                  <a:schemeClr val="accent6">
                    <a:lumMod val="50000"/>
                  </a:schemeClr>
                </a:solidFill>
                <a:latin typeface="Comic Sans MS" pitchFamily="66" charset="0"/>
                <a:ea typeface="Times New Roman"/>
              </a:rPr>
              <a:t/>
            </a:r>
            <a:br>
              <a:rPr lang="ru-RU" sz="2000" b="1" dirty="0">
                <a:solidFill>
                  <a:schemeClr val="accent6">
                    <a:lumMod val="50000"/>
                  </a:schemeClr>
                </a:solidFill>
                <a:latin typeface="Comic Sans MS" pitchFamily="66" charset="0"/>
                <a:ea typeface="Times New Roman"/>
              </a:rPr>
            </a:br>
            <a:r>
              <a:rPr lang="ru-RU" sz="2400" b="1" dirty="0">
                <a:solidFill>
                  <a:schemeClr val="accent6">
                    <a:lumMod val="50000"/>
                  </a:schemeClr>
                </a:solidFill>
                <a:latin typeface="Comic Sans MS" pitchFamily="66" charset="0"/>
                <a:ea typeface="Times New Roman"/>
              </a:rPr>
              <a:t>Ребёнок живет во вражде, он учится быть агрессивным;</a:t>
            </a:r>
            <a:r>
              <a:rPr lang="ru-RU" sz="2000" b="1" dirty="0">
                <a:solidFill>
                  <a:schemeClr val="accent6">
                    <a:lumMod val="50000"/>
                  </a:schemeClr>
                </a:solidFill>
                <a:latin typeface="Comic Sans MS" pitchFamily="66" charset="0"/>
                <a:ea typeface="Times New Roman"/>
              </a:rPr>
              <a:t/>
            </a:r>
            <a:br>
              <a:rPr lang="ru-RU" sz="2000" b="1" dirty="0">
                <a:solidFill>
                  <a:schemeClr val="accent6">
                    <a:lumMod val="50000"/>
                  </a:schemeClr>
                </a:solidFill>
                <a:latin typeface="Comic Sans MS" pitchFamily="66" charset="0"/>
                <a:ea typeface="Times New Roman"/>
              </a:rPr>
            </a:br>
            <a:r>
              <a:rPr lang="ru-RU" sz="2400" b="1" dirty="0">
                <a:solidFill>
                  <a:schemeClr val="accent6">
                    <a:lumMod val="50000"/>
                  </a:schemeClr>
                </a:solidFill>
                <a:latin typeface="Comic Sans MS" pitchFamily="66" charset="0"/>
                <a:ea typeface="Times New Roman"/>
              </a:rPr>
              <a:t>Ребёнка высмеивают, он становится замкнутым;</a:t>
            </a:r>
            <a:r>
              <a:rPr lang="ru-RU" sz="2000" b="1" dirty="0">
                <a:solidFill>
                  <a:schemeClr val="accent6">
                    <a:lumMod val="50000"/>
                  </a:schemeClr>
                </a:solidFill>
                <a:latin typeface="Comic Sans MS" pitchFamily="66" charset="0"/>
                <a:ea typeface="Times New Roman"/>
              </a:rPr>
              <a:t/>
            </a:r>
            <a:br>
              <a:rPr lang="ru-RU" sz="2000" b="1" dirty="0">
                <a:solidFill>
                  <a:schemeClr val="accent6">
                    <a:lumMod val="50000"/>
                  </a:schemeClr>
                </a:solidFill>
                <a:latin typeface="Comic Sans MS" pitchFamily="66" charset="0"/>
                <a:ea typeface="Times New Roman"/>
              </a:rPr>
            </a:br>
            <a:r>
              <a:rPr lang="ru-RU" sz="2400" b="1" dirty="0">
                <a:solidFill>
                  <a:schemeClr val="accent6">
                    <a:lumMod val="50000"/>
                  </a:schemeClr>
                </a:solidFill>
                <a:latin typeface="Comic Sans MS" pitchFamily="66" charset="0"/>
                <a:ea typeface="Times New Roman"/>
              </a:rPr>
              <a:t>Ребёнок растёт в упрёках, он учится жить с чувством вины;</a:t>
            </a:r>
            <a:r>
              <a:rPr lang="ru-RU" sz="2000" b="1" dirty="0">
                <a:solidFill>
                  <a:schemeClr val="accent6">
                    <a:lumMod val="50000"/>
                  </a:schemeClr>
                </a:solidFill>
                <a:latin typeface="Comic Sans MS" pitchFamily="66" charset="0"/>
                <a:ea typeface="Times New Roman"/>
              </a:rPr>
              <a:t/>
            </a:r>
            <a:br>
              <a:rPr lang="ru-RU" sz="2000" b="1" dirty="0">
                <a:solidFill>
                  <a:schemeClr val="accent6">
                    <a:lumMod val="50000"/>
                  </a:schemeClr>
                </a:solidFill>
                <a:latin typeface="Comic Sans MS" pitchFamily="66" charset="0"/>
                <a:ea typeface="Times New Roman"/>
              </a:rPr>
            </a:br>
            <a:r>
              <a:rPr lang="ru-RU" sz="2400" b="1" dirty="0">
                <a:solidFill>
                  <a:schemeClr val="accent6">
                    <a:lumMod val="50000"/>
                  </a:schemeClr>
                </a:solidFill>
                <a:latin typeface="Comic Sans MS" pitchFamily="66" charset="0"/>
                <a:ea typeface="Times New Roman"/>
              </a:rPr>
              <a:t>Ребёнок растет в терпимости, он учится понимать другого;</a:t>
            </a:r>
            <a:r>
              <a:rPr lang="ru-RU" sz="2000" b="1" dirty="0">
                <a:solidFill>
                  <a:schemeClr val="accent6">
                    <a:lumMod val="50000"/>
                  </a:schemeClr>
                </a:solidFill>
                <a:latin typeface="Comic Sans MS" pitchFamily="66" charset="0"/>
                <a:ea typeface="Times New Roman"/>
              </a:rPr>
              <a:t/>
            </a:r>
            <a:br>
              <a:rPr lang="ru-RU" sz="2000" b="1" dirty="0">
                <a:solidFill>
                  <a:schemeClr val="accent6">
                    <a:lumMod val="50000"/>
                  </a:schemeClr>
                </a:solidFill>
                <a:latin typeface="Comic Sans MS" pitchFamily="66" charset="0"/>
                <a:ea typeface="Times New Roman"/>
              </a:rPr>
            </a:br>
            <a:r>
              <a:rPr lang="ru-RU" sz="2400" b="1" dirty="0">
                <a:solidFill>
                  <a:schemeClr val="accent6">
                    <a:lumMod val="50000"/>
                  </a:schemeClr>
                </a:solidFill>
                <a:latin typeface="Comic Sans MS" pitchFamily="66" charset="0"/>
                <a:ea typeface="Times New Roman"/>
              </a:rPr>
              <a:t>Ребенка хвалят, он учится быть благородным;</a:t>
            </a:r>
            <a:r>
              <a:rPr lang="ru-RU" sz="2000" b="1" dirty="0">
                <a:solidFill>
                  <a:schemeClr val="accent6">
                    <a:lumMod val="50000"/>
                  </a:schemeClr>
                </a:solidFill>
                <a:latin typeface="Comic Sans MS" pitchFamily="66" charset="0"/>
                <a:ea typeface="Times New Roman"/>
              </a:rPr>
              <a:t/>
            </a:r>
            <a:br>
              <a:rPr lang="ru-RU" sz="2000" b="1" dirty="0">
                <a:solidFill>
                  <a:schemeClr val="accent6">
                    <a:lumMod val="50000"/>
                  </a:schemeClr>
                </a:solidFill>
                <a:latin typeface="Comic Sans MS" pitchFamily="66" charset="0"/>
                <a:ea typeface="Times New Roman"/>
              </a:rPr>
            </a:br>
            <a:endParaRPr lang="ru-RU" sz="2400" b="1" dirty="0">
              <a:solidFill>
                <a:schemeClr val="accent6">
                  <a:lumMod val="50000"/>
                </a:schemeClr>
              </a:solidFill>
              <a:latin typeface="Comic Sans MS" pitchFamily="66"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1"/>
            <a:ext cx="8784976" cy="2376263"/>
          </a:xfrm>
          <a:prstGeom prst="rect">
            <a:avLst/>
          </a:prstGeom>
          <a:effectLst>
            <a:softEdge rad="127000"/>
          </a:effectLst>
        </p:spPr>
      </p:pic>
    </p:spTree>
    <p:extLst>
      <p:ext uri="{BB962C8B-B14F-4D97-AF65-F5344CB8AC3E}">
        <p14:creationId xmlns:p14="http://schemas.microsoft.com/office/powerpoint/2010/main" val="1441665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16832"/>
            <a:ext cx="8229600" cy="4464496"/>
          </a:xfrm>
        </p:spPr>
        <p:txBody>
          <a:bodyPr/>
          <a:lstStyle/>
          <a:p>
            <a:pPr>
              <a:lnSpc>
                <a:spcPct val="150000"/>
              </a:lnSpc>
              <a:spcAft>
                <a:spcPts val="0"/>
              </a:spcAft>
            </a:pPr>
            <a:r>
              <a:rPr lang="ru-RU" sz="2800" b="1" dirty="0" smtClean="0">
                <a:solidFill>
                  <a:schemeClr val="accent6">
                    <a:lumMod val="50000"/>
                  </a:schemeClr>
                </a:solidFill>
                <a:latin typeface="Comic Sans MS" pitchFamily="66" charset="0"/>
                <a:ea typeface="Times New Roman"/>
              </a:rPr>
              <a:t/>
            </a:r>
            <a:br>
              <a:rPr lang="ru-RU" sz="2800" b="1" dirty="0" smtClean="0">
                <a:solidFill>
                  <a:schemeClr val="accent6">
                    <a:lumMod val="50000"/>
                  </a:schemeClr>
                </a:solidFill>
                <a:latin typeface="Comic Sans MS" pitchFamily="66" charset="0"/>
                <a:ea typeface="Times New Roman"/>
              </a:rPr>
            </a:br>
            <a:r>
              <a:rPr lang="ru-RU" sz="2800" b="1" dirty="0">
                <a:solidFill>
                  <a:schemeClr val="accent6">
                    <a:lumMod val="50000"/>
                  </a:schemeClr>
                </a:solidFill>
                <a:latin typeface="Comic Sans MS" pitchFamily="66" charset="0"/>
                <a:ea typeface="Times New Roman"/>
              </a:rPr>
              <a:t/>
            </a:r>
            <a:br>
              <a:rPr lang="ru-RU" sz="2800" b="1" dirty="0">
                <a:solidFill>
                  <a:schemeClr val="accent6">
                    <a:lumMod val="50000"/>
                  </a:schemeClr>
                </a:solidFill>
                <a:latin typeface="Comic Sans MS" pitchFamily="66" charset="0"/>
                <a:ea typeface="Times New Roman"/>
              </a:rPr>
            </a:br>
            <a:r>
              <a:rPr lang="ru-RU" sz="2800" b="1" dirty="0" smtClean="0">
                <a:solidFill>
                  <a:schemeClr val="accent6">
                    <a:lumMod val="50000"/>
                  </a:schemeClr>
                </a:solidFill>
                <a:latin typeface="Comic Sans MS" pitchFamily="66" charset="0"/>
                <a:ea typeface="Times New Roman"/>
              </a:rPr>
              <a:t>Ребёнок </a:t>
            </a:r>
            <a:r>
              <a:rPr lang="ru-RU" sz="2800" b="1" dirty="0">
                <a:solidFill>
                  <a:schemeClr val="accent6">
                    <a:lumMod val="50000"/>
                  </a:schemeClr>
                </a:solidFill>
                <a:latin typeface="Comic Sans MS" pitchFamily="66" charset="0"/>
                <a:ea typeface="Times New Roman"/>
              </a:rPr>
              <a:t>растёт в честности, он учится быть справедливым;</a:t>
            </a:r>
            <a:r>
              <a:rPr lang="ru-RU" sz="2400" b="1" dirty="0">
                <a:solidFill>
                  <a:schemeClr val="accent6">
                    <a:lumMod val="50000"/>
                  </a:schemeClr>
                </a:solidFill>
                <a:latin typeface="Comic Sans MS" pitchFamily="66" charset="0"/>
                <a:ea typeface="Times New Roman"/>
              </a:rPr>
              <a:t/>
            </a:r>
            <a:br>
              <a:rPr lang="ru-RU" sz="2400" b="1" dirty="0">
                <a:solidFill>
                  <a:schemeClr val="accent6">
                    <a:lumMod val="50000"/>
                  </a:schemeClr>
                </a:solidFill>
                <a:latin typeface="Comic Sans MS" pitchFamily="66" charset="0"/>
                <a:ea typeface="Times New Roman"/>
              </a:rPr>
            </a:br>
            <a:r>
              <a:rPr lang="ru-RU" sz="2800" b="1" dirty="0">
                <a:solidFill>
                  <a:schemeClr val="accent6">
                    <a:lumMod val="50000"/>
                  </a:schemeClr>
                </a:solidFill>
                <a:latin typeface="Comic Sans MS" pitchFamily="66" charset="0"/>
                <a:ea typeface="Times New Roman"/>
              </a:rPr>
              <a:t>Ребенок растет в безопасности, он учится верить в людей;</a:t>
            </a:r>
            <a:r>
              <a:rPr lang="ru-RU" sz="2400" b="1" dirty="0">
                <a:solidFill>
                  <a:schemeClr val="accent6">
                    <a:lumMod val="50000"/>
                  </a:schemeClr>
                </a:solidFill>
                <a:latin typeface="Comic Sans MS" pitchFamily="66" charset="0"/>
                <a:ea typeface="Times New Roman"/>
              </a:rPr>
              <a:t/>
            </a:r>
            <a:br>
              <a:rPr lang="ru-RU" sz="2400" b="1" dirty="0">
                <a:solidFill>
                  <a:schemeClr val="accent6">
                    <a:lumMod val="50000"/>
                  </a:schemeClr>
                </a:solidFill>
                <a:latin typeface="Comic Sans MS" pitchFamily="66" charset="0"/>
                <a:ea typeface="Times New Roman"/>
              </a:rPr>
            </a:br>
            <a:r>
              <a:rPr lang="ru-RU" sz="2800" b="1" dirty="0">
                <a:solidFill>
                  <a:schemeClr val="accent6">
                    <a:lumMod val="50000"/>
                  </a:schemeClr>
                </a:solidFill>
                <a:latin typeface="Comic Sans MS" pitchFamily="66" charset="0"/>
                <a:ea typeface="Times New Roman"/>
              </a:rPr>
              <a:t>Ребёнка поддерживают, он учится ценить себя;</a:t>
            </a:r>
            <a:r>
              <a:rPr lang="ru-RU" sz="2400" b="1" dirty="0">
                <a:solidFill>
                  <a:schemeClr val="accent6">
                    <a:lumMod val="50000"/>
                  </a:schemeClr>
                </a:solidFill>
                <a:latin typeface="Comic Sans MS" pitchFamily="66" charset="0"/>
                <a:ea typeface="Times New Roman"/>
              </a:rPr>
              <a:t/>
            </a:r>
            <a:br>
              <a:rPr lang="ru-RU" sz="2400" b="1" dirty="0">
                <a:solidFill>
                  <a:schemeClr val="accent6">
                    <a:lumMod val="50000"/>
                  </a:schemeClr>
                </a:solidFill>
                <a:latin typeface="Comic Sans MS" pitchFamily="66" charset="0"/>
                <a:ea typeface="Times New Roman"/>
              </a:rPr>
            </a:br>
            <a:r>
              <a:rPr lang="ru-RU" sz="2800" b="1" dirty="0">
                <a:solidFill>
                  <a:schemeClr val="accent6">
                    <a:lumMod val="50000"/>
                  </a:schemeClr>
                </a:solidFill>
                <a:latin typeface="Comic Sans MS" pitchFamily="66" charset="0"/>
                <a:ea typeface="Times New Roman"/>
              </a:rPr>
              <a:t>Ребенок живет в понимании и дружелюбии, он учится находить любовь в этом мире.</a:t>
            </a:r>
            <a:r>
              <a:rPr lang="ru-RU" sz="2400" b="1" dirty="0">
                <a:solidFill>
                  <a:schemeClr val="accent6">
                    <a:lumMod val="50000"/>
                  </a:schemeClr>
                </a:solidFill>
                <a:latin typeface="Comic Sans MS" pitchFamily="66" charset="0"/>
                <a:ea typeface="Times New Roman"/>
              </a:rPr>
              <a:t/>
            </a:r>
            <a:br>
              <a:rPr lang="ru-RU" sz="2400" b="1" dirty="0">
                <a:solidFill>
                  <a:schemeClr val="accent6">
                    <a:lumMod val="50000"/>
                  </a:schemeClr>
                </a:solidFill>
                <a:latin typeface="Comic Sans MS" pitchFamily="66" charset="0"/>
                <a:ea typeface="Times New Roman"/>
              </a:rPr>
            </a:br>
            <a:r>
              <a:rPr lang="ru-RU" sz="2800" b="1" dirty="0">
                <a:solidFill>
                  <a:schemeClr val="accent6">
                    <a:lumMod val="50000"/>
                  </a:schemeClr>
                </a:solidFill>
                <a:latin typeface="Comic Sans MS" pitchFamily="66" charset="0"/>
                <a:ea typeface="Times New Roman"/>
              </a:rPr>
              <a:t> </a:t>
            </a:r>
            <a:r>
              <a:rPr lang="ru-RU" sz="2400" b="1" dirty="0">
                <a:solidFill>
                  <a:schemeClr val="accent6">
                    <a:lumMod val="50000"/>
                  </a:schemeClr>
                </a:solidFill>
                <a:latin typeface="Comic Sans MS" pitchFamily="66" charset="0"/>
                <a:ea typeface="Times New Roman"/>
              </a:rPr>
              <a:t/>
            </a:r>
            <a:br>
              <a:rPr lang="ru-RU" sz="2400" b="1" dirty="0">
                <a:solidFill>
                  <a:schemeClr val="accent6">
                    <a:lumMod val="50000"/>
                  </a:schemeClr>
                </a:solidFill>
                <a:latin typeface="Comic Sans MS" pitchFamily="66" charset="0"/>
                <a:ea typeface="Times New Roman"/>
              </a:rPr>
            </a:br>
            <a:endParaRPr lang="ru-RU" sz="2800" b="1" dirty="0">
              <a:solidFill>
                <a:schemeClr val="accent6">
                  <a:lumMod val="50000"/>
                </a:schemeClr>
              </a:solidFill>
              <a:latin typeface="Comic Sans MS" pitchFamily="66"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753865" y="-3437807"/>
            <a:ext cx="1708280" cy="8712970"/>
          </a:xfrm>
          <a:prstGeom prst="rect">
            <a:avLst/>
          </a:prstGeom>
          <a:effectLst>
            <a:softEdge rad="127000"/>
          </a:effectLst>
        </p:spPr>
      </p:pic>
    </p:spTree>
    <p:extLst>
      <p:ext uri="{BB962C8B-B14F-4D97-AF65-F5344CB8AC3E}">
        <p14:creationId xmlns:p14="http://schemas.microsoft.com/office/powerpoint/2010/main" val="2452306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spcAft>
                <a:spcPts val="0"/>
              </a:spcAft>
            </a:pPr>
            <a:r>
              <a:rPr lang="ru-RU" sz="5400" b="1" dirty="0" smtClean="0">
                <a:solidFill>
                  <a:schemeClr val="accent6">
                    <a:lumMod val="50000"/>
                  </a:schemeClr>
                </a:solidFill>
                <a:latin typeface="Comic Sans MS" pitchFamily="66" charset="0"/>
                <a:ea typeface="Times New Roman"/>
              </a:rPr>
              <a:t/>
            </a:r>
            <a:br>
              <a:rPr lang="ru-RU" sz="5400" b="1" dirty="0" smtClean="0">
                <a:solidFill>
                  <a:schemeClr val="accent6">
                    <a:lumMod val="50000"/>
                  </a:schemeClr>
                </a:solidFill>
                <a:latin typeface="Comic Sans MS" pitchFamily="66" charset="0"/>
                <a:ea typeface="Times New Roman"/>
              </a:rPr>
            </a:br>
            <a:r>
              <a:rPr lang="ru-RU" sz="5400" b="1" dirty="0" smtClean="0">
                <a:solidFill>
                  <a:schemeClr val="accent6">
                    <a:lumMod val="50000"/>
                  </a:schemeClr>
                </a:solidFill>
                <a:latin typeface="Comic Sans MS" pitchFamily="66" charset="0"/>
                <a:ea typeface="Times New Roman"/>
              </a:rPr>
              <a:t>Семь </a:t>
            </a:r>
            <a:r>
              <a:rPr lang="ru-RU" sz="5400" b="1" dirty="0">
                <a:solidFill>
                  <a:schemeClr val="accent6">
                    <a:lumMod val="50000"/>
                  </a:schemeClr>
                </a:solidFill>
                <a:latin typeface="Comic Sans MS" pitchFamily="66" charset="0"/>
                <a:ea typeface="Times New Roman"/>
              </a:rPr>
              <a:t>правил для </a:t>
            </a:r>
            <a:r>
              <a:rPr lang="ru-RU" sz="5400" b="1" dirty="0" smtClean="0">
                <a:solidFill>
                  <a:schemeClr val="accent6">
                    <a:lumMod val="50000"/>
                  </a:schemeClr>
                </a:solidFill>
                <a:latin typeface="Comic Sans MS" pitchFamily="66" charset="0"/>
                <a:ea typeface="Times New Roman"/>
              </a:rPr>
              <a:t>всех: </a:t>
            </a:r>
            <a:r>
              <a:rPr lang="ru-RU" sz="3200" dirty="0">
                <a:latin typeface="Times New Roman"/>
                <a:ea typeface="Times New Roman"/>
              </a:rPr>
              <a:t>:</a:t>
            </a:r>
            <a:r>
              <a:rPr lang="ru-RU" sz="2800" dirty="0">
                <a:latin typeface="Times New Roman"/>
                <a:ea typeface="Times New Roman"/>
              </a:rPr>
              <a:t/>
            </a:r>
            <a:br>
              <a:rPr lang="ru-RU" sz="2800" dirty="0">
                <a:latin typeface="Times New Roman"/>
                <a:ea typeface="Times New Roman"/>
              </a:rPr>
            </a:br>
            <a:endParaRPr lang="ru-RU" sz="32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268760"/>
            <a:ext cx="8424936" cy="5184576"/>
          </a:xfrm>
        </p:spPr>
      </p:pic>
    </p:spTree>
    <p:extLst>
      <p:ext uri="{BB962C8B-B14F-4D97-AF65-F5344CB8AC3E}">
        <p14:creationId xmlns:p14="http://schemas.microsoft.com/office/powerpoint/2010/main" val="2253500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4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140</Template>
  <TotalTime>47</TotalTime>
  <Words>209</Words>
  <Application>Microsoft Office PowerPoint</Application>
  <PresentationFormat>Экран (4:3)</PresentationFormat>
  <Paragraphs>22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140</vt:lpstr>
      <vt:lpstr>  Не хочу в школу!!!!!</vt:lpstr>
      <vt:lpstr>Причины:</vt:lpstr>
      <vt:lpstr>-  -Постарайтесь выяснить причину. если ребенок не идет на контакт, то обратитесь к специалисту, который поможет решить данную проблему. - Если ваш ребенок расположен к разговору и принимает вашу помощь, поддерживайте его желание общаться своим одобрением, согласием со всем, что он говорит. Не спорьте, не критикуйте, не давайте советов . </vt:lpstr>
      <vt:lpstr>Презентация PowerPoint</vt:lpstr>
      <vt:lpstr>Презентация PowerPoint</vt:lpstr>
      <vt:lpstr>Если:</vt:lpstr>
      <vt:lpstr> Ребенка постоянно критикуют, он учится ненавидеть; Ребёнок живет во вражде, он учится быть агрессивным; Ребёнка высмеивают, он становится замкнутым; Ребёнок растёт в упрёках, он учится жить с чувством вины; Ребёнок растет в терпимости, он учится понимать другого; Ребенка хвалят, он учится быть благородным; </vt:lpstr>
      <vt:lpstr>  Ребёнок растёт в честности, он учится быть справедливым; Ребенок растет в безопасности, он учится верить в людей; Ребёнка поддерживают, он учится ценить себя; Ребенок живет в понимании и дружелюбии, он учится находить любовь в этом мире.   </vt:lpstr>
      <vt:lpstr> Семь правил для всех: : </vt:lpstr>
      <vt:lpstr> 1. Наказание не должно вредить здоровью - ни физическому, ни психическому. Более того, НАКАЗАНИЕ ДОЛЖНО БЫТЬ ПОЛЕЗНЫМ. Однако наказывающий ЗАБЫВАЕТ ПОДУМАТЬ...   2. Если есть сомнение, наказывать или не наказывать, Не наказывайте! Даже если уже поняли, что обычно слишком мягки, доверчивы и нерешительны. Никакой «профилактики», никаких наказаний «на всякий случай»!  </vt:lpstr>
      <vt:lpstr>3. За один раз - одно. Даже если проступков совершено сразу необозримое множество, наказание может быть суровым, но только одно, за все сразу, а не поодиночке за каждый. Салат из наказаний - блюдо не для детской души!    4. НАКАЗАНИЕ - НЕ ЗА СЧЕТ ЛЮБВИ. ЧТО БЫ НИ СЛУЧИЛОСЬ, НЕ ЛИШАЙТЕ РЕБЕНКА ЗАСЛУЖЕННОЙ ПОХВАЛЫ И НАГРАДЫ.  </vt:lpstr>
      <vt:lpstr>5. НИКОГДА не отнимайте подаренного вами или кем бы то ни было - НИКОГДА!  Можно отменять только наказания. Даже если набезобразничал так, что хуже некуда, даже если только что поднял на вас руку, но, сегодня же, помог больному, защитил слабого...    6. Срок давности. Лучше не наказывать, чем наказывать запоздало. Иные чересчур последовательные воспитатели ругают и наказывают детей за проступки, обнаруженные спустя месяц, а то и год (что-то испортил, стащил), забывая, что даже в суровых взрослых законах принимается во внимание срок давности правонарушения. </vt:lpstr>
      <vt:lpstr> 7. Ребенок не должен бояться наказания. Не наказания он должен бояться, а нашего огорчения. Хотя ребенок, не будучи совершенным, не может не огорчать любящих его. Не может и жить в постоянном страхе, причинить огорчение. Он защищается от этого страха.  Поэтому, наказывая своих детей, прежде всего, подумайте: А ЗАЧЕМ?                                                        </vt:lpstr>
      <vt:lpstr> Спасибо за внимание!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Денис</dc:creator>
  <cp:lastModifiedBy>Арт</cp:lastModifiedBy>
  <cp:revision>15</cp:revision>
  <dcterms:created xsi:type="dcterms:W3CDTF">2010-02-08T19:06:17Z</dcterms:created>
  <dcterms:modified xsi:type="dcterms:W3CDTF">2012-10-10T16:33:05Z</dcterms:modified>
</cp:coreProperties>
</file>