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6" r:id="rId3"/>
    <p:sldId id="258" r:id="rId4"/>
    <p:sldId id="275" r:id="rId5"/>
    <p:sldId id="267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72" r:id="rId15"/>
    <p:sldId id="273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28E4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7" autoAdjust="0"/>
    <p:restoredTop sz="94615" autoAdjust="0"/>
  </p:normalViewPr>
  <p:slideViewPr>
    <p:cSldViewPr>
      <p:cViewPr varScale="1">
        <p:scale>
          <a:sx n="52" d="100"/>
          <a:sy n="52" d="100"/>
        </p:scale>
        <p:origin x="-6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25C1-D3AC-45B9-BFD6-3B5E0C4F4BCE}" type="datetimeFigureOut">
              <a:rPr lang="ru-RU" smtClean="0"/>
              <a:pPr/>
              <a:t>06.06.2011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C8D5D-A063-4A3D-8035-58265EFF9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25C1-D3AC-45B9-BFD6-3B5E0C4F4BCE}" type="datetimeFigureOut">
              <a:rPr lang="ru-RU" smtClean="0"/>
              <a:pPr/>
              <a:t>06.06.2011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C8D5D-A063-4A3D-8035-58265EFF9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25C1-D3AC-45B9-BFD6-3B5E0C4F4BCE}" type="datetimeFigureOut">
              <a:rPr lang="ru-RU" smtClean="0"/>
              <a:pPr/>
              <a:t>06.06.2011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C8D5D-A063-4A3D-8035-58265EFF9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25C1-D3AC-45B9-BFD6-3B5E0C4F4BCE}" type="datetimeFigureOut">
              <a:rPr lang="ru-RU" smtClean="0"/>
              <a:pPr/>
              <a:t>06.06.2011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C8D5D-A063-4A3D-8035-58265EFF9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25C1-D3AC-45B9-BFD6-3B5E0C4F4BCE}" type="datetimeFigureOut">
              <a:rPr lang="ru-RU" smtClean="0"/>
              <a:pPr/>
              <a:t>06.06.2011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C8D5D-A063-4A3D-8035-58265EFF9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25C1-D3AC-45B9-BFD6-3B5E0C4F4BCE}" type="datetimeFigureOut">
              <a:rPr lang="ru-RU" smtClean="0"/>
              <a:pPr/>
              <a:t>06.06.2011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C8D5D-A063-4A3D-8035-58265EFF9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25C1-D3AC-45B9-BFD6-3B5E0C4F4BCE}" type="datetimeFigureOut">
              <a:rPr lang="ru-RU" smtClean="0"/>
              <a:pPr/>
              <a:t>06.06.2011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C8D5D-A063-4A3D-8035-58265EFF9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25C1-D3AC-45B9-BFD6-3B5E0C4F4BCE}" type="datetimeFigureOut">
              <a:rPr lang="ru-RU" smtClean="0"/>
              <a:pPr/>
              <a:t>06.06.2011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C8D5D-A063-4A3D-8035-58265EFF9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25C1-D3AC-45B9-BFD6-3B5E0C4F4BCE}" type="datetimeFigureOut">
              <a:rPr lang="ru-RU" smtClean="0"/>
              <a:pPr/>
              <a:t>06.06.2011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C8D5D-A063-4A3D-8035-58265EFF9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25C1-D3AC-45B9-BFD6-3B5E0C4F4BCE}" type="datetimeFigureOut">
              <a:rPr lang="ru-RU" smtClean="0"/>
              <a:pPr/>
              <a:t>06.06.2011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C8D5D-A063-4A3D-8035-58265EFF9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25C1-D3AC-45B9-BFD6-3B5E0C4F4BCE}" type="datetimeFigureOut">
              <a:rPr lang="ru-RU" smtClean="0"/>
              <a:pPr/>
              <a:t>06.06.2011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C8D5D-A063-4A3D-8035-58265EFF9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325C1-D3AC-45B9-BFD6-3B5E0C4F4BCE}" type="datetimeFigureOut">
              <a:rPr lang="ru-RU" smtClean="0"/>
              <a:pPr/>
              <a:t>06.06.2011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C8D5D-A063-4A3D-8035-58265EFF9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714356"/>
            <a:ext cx="8929718" cy="5572163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Презентация слайдов к уроку по теме: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«Неопределённая форма глагола»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Выполнила учитель начальных классов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Голобокова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О. 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А.</a:t>
            </a:r>
            <a:r>
              <a:rPr lang="ru-RU" sz="540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1142984"/>
            <a:ext cx="535785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Зарубить на носу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Водить за нос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Прикусить язык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Унести ноги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Надуть губы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1000108"/>
            <a:ext cx="409843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Правильные ответы</a:t>
            </a:r>
          </a:p>
          <a:p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3   4   5   6</a:t>
            </a:r>
            <a:endParaRPr lang="ru-RU" sz="5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357298"/>
            <a:ext cx="821537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Алгоритм</a:t>
            </a:r>
          </a:p>
          <a:p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marL="914400" indent="-914400">
              <a:buAutoNum type="arabicPeriod"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Вопросы</a:t>
            </a:r>
          </a:p>
          <a:p>
            <a:pPr marL="914400" indent="-914400">
              <a:buAutoNum type="arabicPeriod"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Суффиксы</a:t>
            </a:r>
          </a:p>
          <a:p>
            <a:pPr marL="914400" indent="-914400">
              <a:buAutoNum type="arabicPeriod"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Член предложения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642918"/>
            <a:ext cx="871540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ОЦЕНИ СВОЮ РАБОТУ НА УРОКЕ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Я работал сегодня очень хорошо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и у меня все получилось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Я работал сегодня хорошо и у меня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все получилось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Я не доволен своей работой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2000240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3571876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5000636"/>
            <a:ext cx="914400" cy="914400"/>
          </a:xfrm>
          <a:prstGeom prst="rect">
            <a:avLst/>
          </a:prstGeom>
          <a:solidFill>
            <a:srgbClr val="4328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990000"/>
                </a:solidFill>
              </a:rPr>
              <a:t/>
            </a:r>
            <a:br>
              <a:rPr lang="ru-RU" dirty="0">
                <a:solidFill>
                  <a:srgbClr val="990000"/>
                </a:solidFill>
              </a:rPr>
            </a:br>
            <a:endParaRPr lang="ru-RU" dirty="0">
              <a:solidFill>
                <a:srgbClr val="990000"/>
              </a:solidFill>
            </a:endParaRPr>
          </a:p>
        </p:txBody>
      </p:sp>
      <p:sp>
        <p:nvSpPr>
          <p:cNvPr id="23555" name="WordArt 3"/>
          <p:cNvSpPr>
            <a:spLocks noChangeArrowheads="1" noChangeShapeType="1" noTextEdit="1"/>
          </p:cNvSpPr>
          <p:nvPr/>
        </p:nvSpPr>
        <p:spPr bwMode="auto">
          <a:xfrm>
            <a:off x="838200" y="1484313"/>
            <a:ext cx="8007350" cy="4611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ru-RU" sz="3600" i="1" kern="10" dirty="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 pitchFamily="34" charset="0"/>
                <a:cs typeface="Arial"/>
              </a:rPr>
              <a:t>Скажи себе:</a:t>
            </a:r>
          </a:p>
          <a:p>
            <a:pPr algn="ctr"/>
            <a:r>
              <a:rPr lang="ru-RU" sz="3600" i="1" kern="10" dirty="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 "</a:t>
            </a:r>
            <a:r>
              <a:rPr lang="ru-RU" sz="3600" i="1" kern="10" dirty="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 pitchFamily="34" charset="0"/>
                <a:cs typeface="Arial"/>
              </a:rPr>
              <a:t>Я - молодец! Я думал.</a:t>
            </a:r>
          </a:p>
          <a:p>
            <a:pPr algn="ctr"/>
            <a:r>
              <a:rPr lang="ru-RU" sz="3600" i="1" kern="10" dirty="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 pitchFamily="34" charset="0"/>
                <a:cs typeface="Arial"/>
              </a:rPr>
              <a:t>Я старался. Я делал открытия</a:t>
            </a:r>
            <a:r>
              <a:rPr lang="ru-RU" sz="3600" i="1" kern="10" dirty="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".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285728"/>
            <a:ext cx="8501122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ЗАДАНИЕ НА ДОМ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Подобрать и записать 6 пословиц с глаголами неопределенной формы.</a:t>
            </a:r>
          </a:p>
          <a:p>
            <a:pPr marL="742950" indent="-742950">
              <a:buAutoNum type="arabicPeriod"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Записать рецепт приготовления любого блюда, с указанием глаголов неопределенной формы.</a:t>
            </a:r>
          </a:p>
          <a:p>
            <a:pPr marL="742950" indent="-742950">
              <a:buAutoNum type="arabicPeriod"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Составить и записать 6 предложений с глаголами неопределенной формы.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5" y="571480"/>
            <a:ext cx="60722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Список литературы: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357298"/>
            <a:ext cx="8358246" cy="5576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3600" dirty="0" smtClean="0"/>
              <a:t>«Русский язык» </a:t>
            </a:r>
            <a:r>
              <a:rPr lang="ru-RU" sz="3600" dirty="0" smtClean="0"/>
              <a:t>А. В. Полякова. </a:t>
            </a:r>
            <a:r>
              <a:rPr lang="ru-RU" sz="3600" dirty="0" smtClean="0"/>
              <a:t>Учебник для 4 класса.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3600" dirty="0" smtClean="0"/>
              <a:t>«Открытые уроки в начальной школе, проведенные в рамках конкурса «Учитель года – 2006</a:t>
            </a:r>
            <a:r>
              <a:rPr lang="ru-RU" sz="3600" dirty="0" smtClean="0"/>
              <a:t>».</a:t>
            </a:r>
            <a:endParaRPr lang="ru-RU" sz="3600" dirty="0" smtClean="0"/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3600" dirty="0" smtClean="0"/>
              <a:t>Методические рекомендации к </a:t>
            </a:r>
            <a:r>
              <a:rPr lang="ru-RU" sz="3600" dirty="0" smtClean="0"/>
              <a:t>учебнику. </a:t>
            </a:r>
            <a:endParaRPr lang="ru-RU" sz="3600" dirty="0" smtClean="0"/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3600" dirty="0" smtClean="0"/>
              <a:t>«Русский язык» </a:t>
            </a:r>
            <a:r>
              <a:rPr lang="ru-RU" sz="3600" dirty="0" smtClean="0"/>
              <a:t>А. В. Полякова </a:t>
            </a:r>
            <a:r>
              <a:rPr lang="ru-RU" sz="3600" dirty="0" smtClean="0"/>
              <a:t>для 4 </a:t>
            </a:r>
            <a:r>
              <a:rPr lang="ru-RU" sz="3600" dirty="0" smtClean="0"/>
              <a:t>класса.</a:t>
            </a:r>
            <a:endParaRPr lang="ru-RU" sz="3600" dirty="0" smtClean="0"/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3600" dirty="0" smtClean="0"/>
              <a:t>«Я иду на урок в начальную школу. Русский язык»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5984" y="1428736"/>
            <a:ext cx="421484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00364" y="142873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142873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29124" y="142873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143504" y="142873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86446" y="142873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00364" y="214311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714744" y="214311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429124" y="214311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143504" y="2143116"/>
            <a:ext cx="642942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786446" y="2143116"/>
            <a:ext cx="714380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000364" y="285749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285984" y="285749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571604" y="285749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714744" y="285749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429124" y="285749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3504" y="285749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786446" y="285749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571604" y="357187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285984" y="357187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000364" y="357187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714744" y="357187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429124" y="357187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143504" y="357187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786446" y="357187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500826" y="357187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215206" y="357187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929586" y="357187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571604" y="428625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2285984" y="428625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000364" y="428625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714744" y="428625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429124" y="428625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5143504" y="4286256"/>
            <a:ext cx="642942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857224" y="4286256"/>
            <a:ext cx="714380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000364" y="5000636"/>
            <a:ext cx="714380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714744" y="5000636"/>
            <a:ext cx="714380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429124" y="5000636"/>
            <a:ext cx="714380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143504" y="5000636"/>
            <a:ext cx="642942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786446" y="5000636"/>
            <a:ext cx="714380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500826" y="5000636"/>
            <a:ext cx="714380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TextBox 47"/>
          <p:cNvSpPr txBox="1"/>
          <p:nvPr/>
        </p:nvSpPr>
        <p:spPr>
          <a:xfrm>
            <a:off x="2357422" y="1500174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3143240" y="1500174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>
            <a:off x="4500562" y="1500174"/>
            <a:ext cx="470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3" name="TextBox 52"/>
          <p:cNvSpPr txBox="1"/>
          <p:nvPr/>
        </p:nvSpPr>
        <p:spPr>
          <a:xfrm>
            <a:off x="5214942" y="178592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6500826" y="214311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TextBox 49"/>
          <p:cNvSpPr txBox="1"/>
          <p:nvPr/>
        </p:nvSpPr>
        <p:spPr>
          <a:xfrm>
            <a:off x="2285984" y="1428736"/>
            <a:ext cx="4214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И      </a:t>
            </a:r>
            <a:r>
              <a:rPr lang="ru-RU" sz="3600" dirty="0" smtClean="0">
                <a:solidFill>
                  <a:srgbClr val="FF0000"/>
                </a:solidFill>
              </a:rPr>
              <a:t>Г</a:t>
            </a:r>
            <a:r>
              <a:rPr lang="ru-RU" sz="3600" dirty="0" smtClean="0"/>
              <a:t>     Р     А    Т    Ь</a:t>
            </a:r>
            <a:endParaRPr lang="ru-RU" sz="3600" dirty="0"/>
          </a:p>
        </p:txBody>
      </p:sp>
      <p:sp>
        <p:nvSpPr>
          <p:cNvPr id="51" name="TextBox 50"/>
          <p:cNvSpPr txBox="1"/>
          <p:nvPr/>
        </p:nvSpPr>
        <p:spPr>
          <a:xfrm>
            <a:off x="3000364" y="2143116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Л</a:t>
            </a:r>
            <a:r>
              <a:rPr lang="ru-RU" sz="3600" dirty="0" smtClean="0"/>
              <a:t>     Е    Ж   А   Т     Ь</a:t>
            </a:r>
            <a:endParaRPr lang="ru-RU" sz="3600" dirty="0"/>
          </a:p>
        </p:txBody>
      </p:sp>
      <p:sp>
        <p:nvSpPr>
          <p:cNvPr id="54" name="TextBox 53"/>
          <p:cNvSpPr txBox="1"/>
          <p:nvPr/>
        </p:nvSpPr>
        <p:spPr>
          <a:xfrm>
            <a:off x="1571604" y="2857496"/>
            <a:ext cx="5000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У     В    </a:t>
            </a:r>
            <a:r>
              <a:rPr lang="ru-RU" sz="3600" dirty="0" smtClean="0">
                <a:solidFill>
                  <a:srgbClr val="FF0000"/>
                </a:solidFill>
              </a:rPr>
              <a:t>А</a:t>
            </a:r>
            <a:r>
              <a:rPr lang="ru-RU" sz="3600" dirty="0" smtClean="0"/>
              <a:t>     Ж   А     Т    Ь</a:t>
            </a:r>
            <a:endParaRPr lang="ru-RU" sz="3600" dirty="0"/>
          </a:p>
        </p:txBody>
      </p:sp>
      <p:sp>
        <p:nvSpPr>
          <p:cNvPr id="56" name="TextBox 55"/>
          <p:cNvSpPr txBox="1"/>
          <p:nvPr/>
        </p:nvSpPr>
        <p:spPr>
          <a:xfrm>
            <a:off x="1571604" y="3571876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З     А     </a:t>
            </a:r>
            <a:r>
              <a:rPr lang="ru-RU" sz="3600" dirty="0" smtClean="0">
                <a:solidFill>
                  <a:srgbClr val="FF0000"/>
                </a:solidFill>
              </a:rPr>
              <a:t>Г</a:t>
            </a:r>
            <a:r>
              <a:rPr lang="ru-RU" sz="3600" dirty="0" smtClean="0"/>
              <a:t>     О    Р    О   Д    И     Т    Ь</a:t>
            </a:r>
            <a:endParaRPr lang="ru-RU" sz="3600" dirty="0"/>
          </a:p>
        </p:txBody>
      </p:sp>
      <p:sp>
        <p:nvSpPr>
          <p:cNvPr id="57" name="TextBox 56"/>
          <p:cNvSpPr txBox="1"/>
          <p:nvPr/>
        </p:nvSpPr>
        <p:spPr>
          <a:xfrm>
            <a:off x="857224" y="4286256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С     Т     Р    </a:t>
            </a:r>
            <a:r>
              <a:rPr lang="ru-RU" sz="3600" dirty="0" smtClean="0">
                <a:solidFill>
                  <a:srgbClr val="FF0000"/>
                </a:solidFill>
              </a:rPr>
              <a:t>О</a:t>
            </a:r>
            <a:r>
              <a:rPr lang="ru-RU" sz="3600" dirty="0" smtClean="0"/>
              <a:t>     И    Т    Ь</a:t>
            </a:r>
            <a:endParaRPr lang="ru-RU" sz="3600" dirty="0"/>
          </a:p>
        </p:txBody>
      </p:sp>
      <p:sp>
        <p:nvSpPr>
          <p:cNvPr id="58" name="TextBox 57"/>
          <p:cNvSpPr txBox="1"/>
          <p:nvPr/>
        </p:nvSpPr>
        <p:spPr>
          <a:xfrm>
            <a:off x="3000364" y="5000636"/>
            <a:ext cx="4214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Л</a:t>
            </a:r>
            <a:r>
              <a:rPr lang="ru-RU" sz="3600" dirty="0" smtClean="0"/>
              <a:t>     О    В    И    Т    Ь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4" grpId="0"/>
      <p:bldP spid="56" grpId="0"/>
      <p:bldP spid="57" grpId="0"/>
      <p:bldP spid="5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785794"/>
            <a:ext cx="910527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Дополни предложения</a:t>
            </a:r>
          </a:p>
          <a:p>
            <a:pPr marL="457200" indent="-457200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Глагол – это …</a:t>
            </a:r>
          </a:p>
          <a:p>
            <a:pPr marL="457200" indent="-4572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Глаголы отвечают на вопросы …</a:t>
            </a:r>
          </a:p>
          <a:p>
            <a:pPr marL="457200" indent="-4572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Глагол обозначает …</a:t>
            </a:r>
          </a:p>
          <a:p>
            <a:pPr marL="457200" indent="-4572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Глаголы настоящего и будущего времени изменяются …</a:t>
            </a:r>
          </a:p>
          <a:p>
            <a:pPr marL="457200" indent="-4572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Глаголы прошедшего времени изменяются …</a:t>
            </a:r>
          </a:p>
          <a:p>
            <a:pPr marL="457200" indent="-4572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Грамматическая основа предложения – это …</a:t>
            </a:r>
          </a:p>
          <a:p>
            <a:pPr marL="457200" indent="-4572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Сказуемое чаще всего бывает выражено …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5984" y="1428736"/>
            <a:ext cx="421484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00364" y="142873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142873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29124" y="142873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143504" y="142873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86446" y="142873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00364" y="214311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714744" y="214311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429124" y="214311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143504" y="2143116"/>
            <a:ext cx="642942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786446" y="2143116"/>
            <a:ext cx="714380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000364" y="285749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285984" y="285749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571604" y="285749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714744" y="285749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429124" y="285749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3504" y="285749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786446" y="285749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571604" y="357187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285984" y="357187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000364" y="357187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714744" y="357187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429124" y="357187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143504" y="357187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786446" y="357187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500826" y="357187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215206" y="357187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929586" y="357187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571604" y="428625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2285984" y="428625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000364" y="428625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714744" y="428625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429124" y="4286256"/>
            <a:ext cx="700086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5143504" y="4286256"/>
            <a:ext cx="642942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857224" y="4286256"/>
            <a:ext cx="714380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000364" y="5000636"/>
            <a:ext cx="714380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714744" y="5000636"/>
            <a:ext cx="714380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429124" y="5000636"/>
            <a:ext cx="714380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143504" y="5000636"/>
            <a:ext cx="642942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786446" y="5000636"/>
            <a:ext cx="714380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500826" y="5000636"/>
            <a:ext cx="714380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TextBox 47"/>
          <p:cNvSpPr txBox="1"/>
          <p:nvPr/>
        </p:nvSpPr>
        <p:spPr>
          <a:xfrm>
            <a:off x="2357422" y="1500174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3143240" y="1500174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>
            <a:off x="4500562" y="1500174"/>
            <a:ext cx="470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3" name="TextBox 52"/>
          <p:cNvSpPr txBox="1"/>
          <p:nvPr/>
        </p:nvSpPr>
        <p:spPr>
          <a:xfrm>
            <a:off x="5214942" y="178592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6500826" y="214311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TextBox 49"/>
          <p:cNvSpPr txBox="1"/>
          <p:nvPr/>
        </p:nvSpPr>
        <p:spPr>
          <a:xfrm>
            <a:off x="2285984" y="1428736"/>
            <a:ext cx="4214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И      </a:t>
            </a:r>
            <a:r>
              <a:rPr lang="ru-RU" sz="3600" dirty="0" smtClean="0">
                <a:solidFill>
                  <a:srgbClr val="FF0000"/>
                </a:solidFill>
              </a:rPr>
              <a:t>Г</a:t>
            </a:r>
            <a:r>
              <a:rPr lang="ru-RU" sz="3600" dirty="0" smtClean="0"/>
              <a:t>     Р     А    Т    Ь</a:t>
            </a:r>
            <a:endParaRPr lang="ru-RU" sz="3600" dirty="0"/>
          </a:p>
        </p:txBody>
      </p:sp>
      <p:sp>
        <p:nvSpPr>
          <p:cNvPr id="51" name="TextBox 50"/>
          <p:cNvSpPr txBox="1"/>
          <p:nvPr/>
        </p:nvSpPr>
        <p:spPr>
          <a:xfrm>
            <a:off x="3000364" y="2143116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Л</a:t>
            </a:r>
            <a:r>
              <a:rPr lang="ru-RU" sz="3600" dirty="0" smtClean="0"/>
              <a:t>     Е    Ж   А   Т     Ь</a:t>
            </a:r>
            <a:endParaRPr lang="ru-RU" sz="3600" dirty="0"/>
          </a:p>
        </p:txBody>
      </p:sp>
      <p:sp>
        <p:nvSpPr>
          <p:cNvPr id="54" name="TextBox 53"/>
          <p:cNvSpPr txBox="1"/>
          <p:nvPr/>
        </p:nvSpPr>
        <p:spPr>
          <a:xfrm>
            <a:off x="1571604" y="2857496"/>
            <a:ext cx="5000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У     В    </a:t>
            </a:r>
            <a:r>
              <a:rPr lang="ru-RU" sz="3600" dirty="0" smtClean="0">
                <a:solidFill>
                  <a:srgbClr val="FF0000"/>
                </a:solidFill>
              </a:rPr>
              <a:t>А</a:t>
            </a:r>
            <a:r>
              <a:rPr lang="ru-RU" sz="3600" dirty="0" smtClean="0"/>
              <a:t>     Ж   А     Т    Ь</a:t>
            </a:r>
            <a:endParaRPr lang="ru-RU" sz="3600" dirty="0"/>
          </a:p>
        </p:txBody>
      </p:sp>
      <p:sp>
        <p:nvSpPr>
          <p:cNvPr id="56" name="TextBox 55"/>
          <p:cNvSpPr txBox="1"/>
          <p:nvPr/>
        </p:nvSpPr>
        <p:spPr>
          <a:xfrm>
            <a:off x="1571604" y="3571876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З     А     </a:t>
            </a:r>
            <a:r>
              <a:rPr lang="ru-RU" sz="3600" dirty="0" smtClean="0">
                <a:solidFill>
                  <a:srgbClr val="FF0000"/>
                </a:solidFill>
              </a:rPr>
              <a:t>Г</a:t>
            </a:r>
            <a:r>
              <a:rPr lang="ru-RU" sz="3600" dirty="0" smtClean="0"/>
              <a:t>     О    Р    О   Д    И     Т    Ь</a:t>
            </a:r>
            <a:endParaRPr lang="ru-RU" sz="3600" dirty="0"/>
          </a:p>
        </p:txBody>
      </p:sp>
      <p:sp>
        <p:nvSpPr>
          <p:cNvPr id="57" name="TextBox 56"/>
          <p:cNvSpPr txBox="1"/>
          <p:nvPr/>
        </p:nvSpPr>
        <p:spPr>
          <a:xfrm>
            <a:off x="857224" y="4286256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С     Т     Р    </a:t>
            </a:r>
            <a:r>
              <a:rPr lang="ru-RU" sz="3600" dirty="0" smtClean="0">
                <a:solidFill>
                  <a:srgbClr val="FF0000"/>
                </a:solidFill>
              </a:rPr>
              <a:t>О</a:t>
            </a:r>
            <a:r>
              <a:rPr lang="ru-RU" sz="3600" dirty="0" smtClean="0"/>
              <a:t>     И    Т    Ь</a:t>
            </a:r>
            <a:endParaRPr lang="ru-RU" sz="3600" dirty="0"/>
          </a:p>
        </p:txBody>
      </p:sp>
      <p:sp>
        <p:nvSpPr>
          <p:cNvPr id="58" name="TextBox 57"/>
          <p:cNvSpPr txBox="1"/>
          <p:nvPr/>
        </p:nvSpPr>
        <p:spPr>
          <a:xfrm>
            <a:off x="3000364" y="5000636"/>
            <a:ext cx="4214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Л</a:t>
            </a:r>
            <a:r>
              <a:rPr lang="ru-RU" sz="3600" dirty="0" smtClean="0"/>
              <a:t>     О    В    И    Т    Ь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071546"/>
            <a:ext cx="792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НЕОПРЕДЕЛЕННАЯ   ФОРМА ГЛАГОЛА</a:t>
            </a:r>
            <a:endParaRPr lang="ru-RU" sz="3600" dirty="0">
              <a:solidFill>
                <a:srgbClr val="FF0000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rot="10800000" flipV="1">
            <a:off x="1714480" y="2143116"/>
            <a:ext cx="1285884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H="1">
            <a:off x="5393537" y="225027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14348" y="3857628"/>
            <a:ext cx="78581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  <a:t>ЧТО ДЕЛАТЬ?</a:t>
            </a:r>
            <a:endParaRPr lang="ru-RU" sz="4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57752" y="3786190"/>
            <a:ext cx="3857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  <a:t>ЧТО СДЕЛАТЬ?</a:t>
            </a:r>
            <a:endParaRPr lang="ru-RU" sz="4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57356" y="5143512"/>
            <a:ext cx="52198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ТЬ           ТИ         ЧЬ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4" name="Freeform 26" descr="Крупное конфетти"/>
          <p:cNvSpPr>
            <a:spLocks/>
          </p:cNvSpPr>
          <p:nvPr/>
        </p:nvSpPr>
        <p:spPr bwMode="auto">
          <a:xfrm>
            <a:off x="1403350" y="6524625"/>
            <a:ext cx="5616575" cy="647700"/>
          </a:xfrm>
          <a:custGeom>
            <a:avLst/>
            <a:gdLst/>
            <a:ahLst/>
            <a:cxnLst>
              <a:cxn ang="0">
                <a:pos x="86" y="329"/>
              </a:cxn>
              <a:cxn ang="0">
                <a:pos x="152" y="255"/>
              </a:cxn>
              <a:cxn ang="0">
                <a:pos x="201" y="222"/>
              </a:cxn>
              <a:cxn ang="0">
                <a:pos x="292" y="165"/>
              </a:cxn>
              <a:cxn ang="0">
                <a:pos x="317" y="148"/>
              </a:cxn>
              <a:cxn ang="0">
                <a:pos x="341" y="140"/>
              </a:cxn>
              <a:cxn ang="0">
                <a:pos x="374" y="107"/>
              </a:cxn>
              <a:cxn ang="0">
                <a:pos x="522" y="74"/>
              </a:cxn>
              <a:cxn ang="0">
                <a:pos x="596" y="41"/>
              </a:cxn>
              <a:cxn ang="0">
                <a:pos x="1156" y="50"/>
              </a:cxn>
              <a:cxn ang="0">
                <a:pos x="1386" y="17"/>
              </a:cxn>
              <a:cxn ang="0">
                <a:pos x="1576" y="0"/>
              </a:cxn>
              <a:cxn ang="0">
                <a:pos x="2004" y="8"/>
              </a:cxn>
              <a:cxn ang="0">
                <a:pos x="2086" y="66"/>
              </a:cxn>
              <a:cxn ang="0">
                <a:pos x="2316" y="74"/>
              </a:cxn>
              <a:cxn ang="0">
                <a:pos x="2407" y="107"/>
              </a:cxn>
              <a:cxn ang="0">
                <a:pos x="2497" y="99"/>
              </a:cxn>
              <a:cxn ang="0">
                <a:pos x="2596" y="66"/>
              </a:cxn>
              <a:cxn ang="0">
                <a:pos x="2999" y="50"/>
              </a:cxn>
              <a:cxn ang="0">
                <a:pos x="3205" y="0"/>
              </a:cxn>
              <a:cxn ang="0">
                <a:pos x="3550" y="8"/>
              </a:cxn>
              <a:cxn ang="0">
                <a:pos x="3748" y="74"/>
              </a:cxn>
              <a:cxn ang="0">
                <a:pos x="3855" y="82"/>
              </a:cxn>
              <a:cxn ang="0">
                <a:pos x="3954" y="124"/>
              </a:cxn>
              <a:cxn ang="0">
                <a:pos x="4258" y="132"/>
              </a:cxn>
              <a:cxn ang="0">
                <a:pos x="4340" y="165"/>
              </a:cxn>
              <a:cxn ang="0">
                <a:pos x="4390" y="198"/>
              </a:cxn>
              <a:cxn ang="0">
                <a:pos x="4768" y="214"/>
              </a:cxn>
              <a:cxn ang="0">
                <a:pos x="4785" y="231"/>
              </a:cxn>
              <a:cxn ang="0">
                <a:pos x="4801" y="280"/>
              </a:cxn>
              <a:cxn ang="0">
                <a:pos x="5040" y="296"/>
              </a:cxn>
              <a:cxn ang="0">
                <a:pos x="4999" y="338"/>
              </a:cxn>
              <a:cxn ang="0">
                <a:pos x="4620" y="346"/>
              </a:cxn>
              <a:cxn ang="0">
                <a:pos x="3732" y="412"/>
              </a:cxn>
              <a:cxn ang="0">
                <a:pos x="3608" y="379"/>
              </a:cxn>
              <a:cxn ang="0">
                <a:pos x="2991" y="387"/>
              </a:cxn>
              <a:cxn ang="0">
                <a:pos x="2892" y="329"/>
              </a:cxn>
              <a:cxn ang="0">
                <a:pos x="1246" y="338"/>
              </a:cxn>
              <a:cxn ang="0">
                <a:pos x="358" y="329"/>
              </a:cxn>
              <a:cxn ang="0">
                <a:pos x="86" y="329"/>
              </a:cxn>
            </a:cxnLst>
            <a:rect l="0" t="0" r="r" b="b"/>
            <a:pathLst>
              <a:path w="5050" h="567">
                <a:moveTo>
                  <a:pt x="86" y="329"/>
                </a:moveTo>
                <a:cubicBezTo>
                  <a:pt x="110" y="306"/>
                  <a:pt x="127" y="275"/>
                  <a:pt x="152" y="255"/>
                </a:cubicBezTo>
                <a:cubicBezTo>
                  <a:pt x="167" y="243"/>
                  <a:pt x="186" y="234"/>
                  <a:pt x="201" y="222"/>
                </a:cubicBezTo>
                <a:cubicBezTo>
                  <a:pt x="234" y="195"/>
                  <a:pt x="248" y="176"/>
                  <a:pt x="292" y="165"/>
                </a:cubicBezTo>
                <a:cubicBezTo>
                  <a:pt x="300" y="159"/>
                  <a:pt x="308" y="153"/>
                  <a:pt x="317" y="148"/>
                </a:cubicBezTo>
                <a:cubicBezTo>
                  <a:pt x="325" y="144"/>
                  <a:pt x="334" y="144"/>
                  <a:pt x="341" y="140"/>
                </a:cubicBezTo>
                <a:cubicBezTo>
                  <a:pt x="429" y="88"/>
                  <a:pt x="287" y="160"/>
                  <a:pt x="374" y="107"/>
                </a:cubicBezTo>
                <a:cubicBezTo>
                  <a:pt x="415" y="82"/>
                  <a:pt x="474" y="86"/>
                  <a:pt x="522" y="74"/>
                </a:cubicBezTo>
                <a:cubicBezTo>
                  <a:pt x="547" y="58"/>
                  <a:pt x="569" y="51"/>
                  <a:pt x="596" y="41"/>
                </a:cubicBezTo>
                <a:cubicBezTo>
                  <a:pt x="848" y="49"/>
                  <a:pt x="906" y="58"/>
                  <a:pt x="1156" y="50"/>
                </a:cubicBezTo>
                <a:cubicBezTo>
                  <a:pt x="1233" y="33"/>
                  <a:pt x="1307" y="24"/>
                  <a:pt x="1386" y="17"/>
                </a:cubicBezTo>
                <a:cubicBezTo>
                  <a:pt x="1563" y="28"/>
                  <a:pt x="1463" y="22"/>
                  <a:pt x="1576" y="0"/>
                </a:cubicBezTo>
                <a:cubicBezTo>
                  <a:pt x="1719" y="3"/>
                  <a:pt x="1861" y="3"/>
                  <a:pt x="2004" y="8"/>
                </a:cubicBezTo>
                <a:cubicBezTo>
                  <a:pt x="2045" y="10"/>
                  <a:pt x="2043" y="63"/>
                  <a:pt x="2086" y="66"/>
                </a:cubicBezTo>
                <a:cubicBezTo>
                  <a:pt x="2163" y="71"/>
                  <a:pt x="2239" y="71"/>
                  <a:pt x="2316" y="74"/>
                </a:cubicBezTo>
                <a:cubicBezTo>
                  <a:pt x="2363" y="83"/>
                  <a:pt x="2364" y="96"/>
                  <a:pt x="2407" y="107"/>
                </a:cubicBezTo>
                <a:cubicBezTo>
                  <a:pt x="2437" y="104"/>
                  <a:pt x="2467" y="103"/>
                  <a:pt x="2497" y="99"/>
                </a:cubicBezTo>
                <a:cubicBezTo>
                  <a:pt x="2531" y="94"/>
                  <a:pt x="2562" y="68"/>
                  <a:pt x="2596" y="66"/>
                </a:cubicBezTo>
                <a:cubicBezTo>
                  <a:pt x="2829" y="53"/>
                  <a:pt x="2695" y="60"/>
                  <a:pt x="2999" y="50"/>
                </a:cubicBezTo>
                <a:cubicBezTo>
                  <a:pt x="3079" y="36"/>
                  <a:pt x="3121" y="9"/>
                  <a:pt x="3205" y="0"/>
                </a:cubicBezTo>
                <a:cubicBezTo>
                  <a:pt x="3316" y="14"/>
                  <a:pt x="3439" y="4"/>
                  <a:pt x="3550" y="8"/>
                </a:cubicBezTo>
                <a:cubicBezTo>
                  <a:pt x="3616" y="26"/>
                  <a:pt x="3680" y="66"/>
                  <a:pt x="3748" y="74"/>
                </a:cubicBezTo>
                <a:cubicBezTo>
                  <a:pt x="3784" y="78"/>
                  <a:pt x="3819" y="79"/>
                  <a:pt x="3855" y="82"/>
                </a:cubicBezTo>
                <a:cubicBezTo>
                  <a:pt x="3887" y="104"/>
                  <a:pt x="3920" y="106"/>
                  <a:pt x="3954" y="124"/>
                </a:cubicBezTo>
                <a:cubicBezTo>
                  <a:pt x="4057" y="113"/>
                  <a:pt x="4156" y="120"/>
                  <a:pt x="4258" y="132"/>
                </a:cubicBezTo>
                <a:cubicBezTo>
                  <a:pt x="4285" y="141"/>
                  <a:pt x="4315" y="151"/>
                  <a:pt x="4340" y="165"/>
                </a:cubicBezTo>
                <a:cubicBezTo>
                  <a:pt x="4357" y="175"/>
                  <a:pt x="4370" y="197"/>
                  <a:pt x="4390" y="198"/>
                </a:cubicBezTo>
                <a:cubicBezTo>
                  <a:pt x="4603" y="211"/>
                  <a:pt x="4477" y="205"/>
                  <a:pt x="4768" y="214"/>
                </a:cubicBezTo>
                <a:cubicBezTo>
                  <a:pt x="4774" y="220"/>
                  <a:pt x="4781" y="224"/>
                  <a:pt x="4785" y="231"/>
                </a:cubicBezTo>
                <a:cubicBezTo>
                  <a:pt x="4793" y="246"/>
                  <a:pt x="4784" y="276"/>
                  <a:pt x="4801" y="280"/>
                </a:cubicBezTo>
                <a:cubicBezTo>
                  <a:pt x="4901" y="304"/>
                  <a:pt x="4823" y="288"/>
                  <a:pt x="5040" y="296"/>
                </a:cubicBezTo>
                <a:cubicBezTo>
                  <a:pt x="5050" y="327"/>
                  <a:pt x="5033" y="337"/>
                  <a:pt x="4999" y="338"/>
                </a:cubicBezTo>
                <a:cubicBezTo>
                  <a:pt x="4873" y="343"/>
                  <a:pt x="4746" y="343"/>
                  <a:pt x="4620" y="346"/>
                </a:cubicBezTo>
                <a:cubicBezTo>
                  <a:pt x="4399" y="567"/>
                  <a:pt x="3947" y="184"/>
                  <a:pt x="3732" y="412"/>
                </a:cubicBezTo>
                <a:cubicBezTo>
                  <a:pt x="3690" y="401"/>
                  <a:pt x="3650" y="387"/>
                  <a:pt x="3608" y="379"/>
                </a:cubicBezTo>
                <a:cubicBezTo>
                  <a:pt x="3402" y="382"/>
                  <a:pt x="3197" y="395"/>
                  <a:pt x="2991" y="387"/>
                </a:cubicBezTo>
                <a:cubicBezTo>
                  <a:pt x="2973" y="386"/>
                  <a:pt x="2919" y="339"/>
                  <a:pt x="2892" y="329"/>
                </a:cubicBezTo>
                <a:cubicBezTo>
                  <a:pt x="2144" y="338"/>
                  <a:pt x="2031" y="345"/>
                  <a:pt x="1246" y="338"/>
                </a:cubicBezTo>
                <a:cubicBezTo>
                  <a:pt x="951" y="319"/>
                  <a:pt x="654" y="338"/>
                  <a:pt x="358" y="329"/>
                </a:cubicBezTo>
                <a:cubicBezTo>
                  <a:pt x="0" y="344"/>
                  <a:pt x="234" y="329"/>
                  <a:pt x="86" y="329"/>
                </a:cubicBezTo>
                <a:close/>
              </a:path>
            </a:pathLst>
          </a:custGeom>
          <a:pattFill prst="lgConfetti">
            <a:fgClr>
              <a:srgbClr val="808000"/>
            </a:fgClr>
            <a:bgClr>
              <a:srgbClr val="663300"/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054" name="Picture 6" descr="3521324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2000"/>
          </a:blip>
          <a:srcRect/>
          <a:stretch>
            <a:fillRect/>
          </a:stretch>
        </p:blipFill>
        <p:spPr bwMode="auto">
          <a:xfrm rot="-265832">
            <a:off x="1979613" y="620713"/>
            <a:ext cx="5975350" cy="6048375"/>
          </a:xfrm>
          <a:prstGeom prst="rect">
            <a:avLst/>
          </a:prstGeom>
          <a:noFill/>
        </p:spPr>
      </p:pic>
      <p:pic>
        <p:nvPicPr>
          <p:cNvPr id="2056" name="Picture 8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1476375" y="2565400"/>
            <a:ext cx="1225550" cy="1162050"/>
          </a:xfrm>
          <a:prstGeom prst="rect">
            <a:avLst/>
          </a:prstGeom>
          <a:noFill/>
        </p:spPr>
      </p:pic>
      <p:pic>
        <p:nvPicPr>
          <p:cNvPr id="2057" name="Picture 9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615173">
            <a:off x="2771775" y="2565400"/>
            <a:ext cx="1225550" cy="1162050"/>
          </a:xfrm>
          <a:prstGeom prst="rect">
            <a:avLst/>
          </a:prstGeom>
          <a:noFill/>
        </p:spPr>
      </p:pic>
      <p:pic>
        <p:nvPicPr>
          <p:cNvPr id="2058" name="Picture 10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2484438" y="1268413"/>
            <a:ext cx="1225550" cy="1162050"/>
          </a:xfrm>
          <a:prstGeom prst="rect">
            <a:avLst/>
          </a:prstGeom>
          <a:noFill/>
        </p:spPr>
      </p:pic>
      <p:pic>
        <p:nvPicPr>
          <p:cNvPr id="2059" name="Picture 11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5651500" y="4292600"/>
            <a:ext cx="1225550" cy="1162050"/>
          </a:xfrm>
          <a:prstGeom prst="rect">
            <a:avLst/>
          </a:prstGeom>
          <a:noFill/>
        </p:spPr>
      </p:pic>
      <p:pic>
        <p:nvPicPr>
          <p:cNvPr id="2060" name="Picture 12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4284663" y="765175"/>
            <a:ext cx="1225550" cy="1162050"/>
          </a:xfrm>
          <a:prstGeom prst="rect">
            <a:avLst/>
          </a:prstGeom>
          <a:noFill/>
        </p:spPr>
      </p:pic>
      <p:pic>
        <p:nvPicPr>
          <p:cNvPr id="2061" name="Picture 13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-367849">
            <a:off x="6156325" y="2205038"/>
            <a:ext cx="1225550" cy="1162050"/>
          </a:xfrm>
          <a:prstGeom prst="rect">
            <a:avLst/>
          </a:prstGeom>
          <a:noFill/>
        </p:spPr>
      </p:pic>
      <p:pic>
        <p:nvPicPr>
          <p:cNvPr id="2063" name="Picture 15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-2030317">
            <a:off x="6516688" y="3573463"/>
            <a:ext cx="1225550" cy="1162050"/>
          </a:xfrm>
          <a:prstGeom prst="rect">
            <a:avLst/>
          </a:prstGeom>
          <a:noFill/>
        </p:spPr>
      </p:pic>
      <p:pic>
        <p:nvPicPr>
          <p:cNvPr id="2064" name="Picture 16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2195513" y="3933825"/>
            <a:ext cx="1225550" cy="1162050"/>
          </a:xfrm>
          <a:prstGeom prst="rect">
            <a:avLst/>
          </a:prstGeom>
          <a:noFill/>
        </p:spPr>
      </p:pic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468313" y="260350"/>
            <a:ext cx="2879725" cy="865188"/>
          </a:xfrm>
          <a:prstGeom prst="cloudCallout">
            <a:avLst>
              <a:gd name="adj1" fmla="val -34343"/>
              <a:gd name="adj2" fmla="val 41194"/>
            </a:avLst>
          </a:prstGeom>
          <a:gradFill rotWithShape="1">
            <a:gsLst>
              <a:gs pos="0">
                <a:schemeClr val="accent1"/>
              </a:gs>
              <a:gs pos="100000">
                <a:srgbClr val="3B3B3B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-252413" y="188913"/>
            <a:ext cx="2232026" cy="792162"/>
          </a:xfrm>
          <a:prstGeom prst="cloudCallout">
            <a:avLst>
              <a:gd name="adj1" fmla="val -17356"/>
              <a:gd name="adj2" fmla="val 14931"/>
            </a:avLst>
          </a:prstGeom>
          <a:gradFill rotWithShape="1">
            <a:gsLst>
              <a:gs pos="0">
                <a:schemeClr val="accent1"/>
              </a:gs>
              <a:gs pos="100000">
                <a:srgbClr val="3B3B3B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2067" name="Picture 19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-2734379">
            <a:off x="5835650" y="1012825"/>
            <a:ext cx="1225550" cy="1162050"/>
          </a:xfrm>
          <a:prstGeom prst="rect">
            <a:avLst/>
          </a:prstGeom>
          <a:noFill/>
        </p:spPr>
      </p:pic>
      <p:pic>
        <p:nvPicPr>
          <p:cNvPr id="2071" name="Picture 2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16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pic>
        <p:nvPicPr>
          <p:cNvPr id="2072" name="Picture 24" descr="Ёжик1"/>
          <p:cNvPicPr>
            <a:picLocks noChangeAspect="1" noChangeArrowheads="1"/>
          </p:cNvPicPr>
          <p:nvPr/>
        </p:nvPicPr>
        <p:blipFill>
          <a:blip r:embed="rId6" cstate="print">
            <a:lum bright="-6000"/>
          </a:blip>
          <a:srcRect/>
          <a:stretch>
            <a:fillRect/>
          </a:stretch>
        </p:blipFill>
        <p:spPr bwMode="auto">
          <a:xfrm rot="429975">
            <a:off x="9396413" y="5767388"/>
            <a:ext cx="1457325" cy="1090612"/>
          </a:xfrm>
          <a:prstGeom prst="rect">
            <a:avLst/>
          </a:prstGeom>
          <a:noFill/>
        </p:spPr>
      </p:pic>
      <p:pic>
        <p:nvPicPr>
          <p:cNvPr id="2062" name="Picture 14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223036">
            <a:off x="4716463" y="1989138"/>
            <a:ext cx="1225550" cy="1162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6 L 0.07465 0.8812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4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7037E-6 L 0.14549 0.6502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3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 L -0.06702 0.6921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3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62 -0.04259 L 0.40139 0.2893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1" presetClass="path" presetSubtype="0" repeatCount="4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-0.11621 C 0.0717 -0.11621 0.12778 -0.04144 0.12778 0.05046 C 0.12778 0.14236 0.0717 0.21713 0.00278 0.21713 C -0.06615 0.21713 -0.12222 0.14236 -0.12222 0.05046 C -0.12222 -0.04144 -0.06615 -0.11621 0.00278 -0.11621 Z " pathEditMode="relative" rAng="0" ptsTypes="fffff">
                                      <p:cBhvr>
                                        <p:cTn id="20" dur="2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22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20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07407E-6 L 0.99219 -0.05232 " pathEditMode="relative" rAng="0" ptsTypes="AA">
                                      <p:cBhvr>
                                        <p:cTn id="32" dur="5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6" y="-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1.12222 -0.03658 " pathEditMode="relative" rAng="0" ptsTypes="AA">
                                      <p:cBhvr>
                                        <p:cTn id="39" dur="5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1" y="-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8000"/>
                            </p:stCondLst>
                            <p:childTnLst>
                              <p:par>
                                <p:cTn id="4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2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0"/>
                            </p:stCondLst>
                            <p:childTnLst>
                              <p:par>
                                <p:cTn id="4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45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000"/>
                            </p:stCondLst>
                            <p:childTnLst>
                              <p:par>
                                <p:cTn id="4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8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4000"/>
                            </p:stCondLst>
                            <p:childTnLst>
                              <p:par>
                                <p:cTn id="5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51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0"/>
                            </p:stCondLst>
                            <p:childTnLst>
                              <p:par>
                                <p:cTn id="53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3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9000"/>
                            </p:stCondLst>
                            <p:childTnLst>
                              <p:par>
                                <p:cTn id="58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300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2000"/>
                            </p:stCondLst>
                            <p:childTnLst>
                              <p:par>
                                <p:cTn id="63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037E-7 L -0.54427 0.01019 " pathEditMode="relative" rAng="0" ptsTypes="AA">
                                      <p:cBhvr>
                                        <p:cTn id="64" dur="5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7000"/>
                            </p:stCondLst>
                            <p:childTnLst>
                              <p:par>
                                <p:cTn id="66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1000"/>
                            </p:stCondLst>
                            <p:childTnLst>
                              <p:par>
                                <p:cTn id="7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48148E-6 L -0.00399 0.47176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3000"/>
                            </p:stCondLst>
                            <p:childTnLst>
                              <p:par>
                                <p:cTn id="73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0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0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8000"/>
                            </p:stCondLst>
                            <p:childTnLst>
                              <p:par>
                                <p:cTn id="82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22 0.03148 C -0.07761 -0.11111 -0.07188 -0.33611 0.03489 -0.4699 C 0.14184 -0.60301 0.31041 -0.5949 0.41076 -0.45231 C 0.51076 -0.30926 0.50503 -0.08495 0.39826 0.04861 C 0.29097 0.18218 0.12239 0.17454 0.02222 0.03148 Z " pathEditMode="relative" rAng="13617341" ptsTypes="fffff">
                                      <p:cBhvr>
                                        <p:cTn id="83" dur="3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" y="-242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9" presetClass="entr" presetSubtype="1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7000"/>
                            </p:stCondLst>
                            <p:childTnLst>
                              <p:par>
                                <p:cTn id="8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10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71"/>
                </p:tgtEl>
              </p:cMediaNode>
            </p:audio>
          </p:childTnLst>
        </p:cTn>
      </p:par>
    </p:tnLst>
    <p:bldLst>
      <p:bldP spid="2065" grpId="0" animBg="1"/>
      <p:bldP spid="2065" grpId="1" animBg="1"/>
      <p:bldP spid="2066" grpId="0" animBg="1"/>
      <p:bldP spid="206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загрузки\корзиноч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57166"/>
            <a:ext cx="6572296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357166"/>
            <a:ext cx="59293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Логическая минутка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1428736"/>
            <a:ext cx="8652369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Образуйте глаголы неопределенной формы.</a:t>
            </a:r>
          </a:p>
          <a:p>
            <a:pPr marL="514350" indent="-514350">
              <a:buAutoNum type="arabicPeriod"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Приставки: -про; -за;- у; -при; -по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Корни: -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чит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-; -рис-; -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ех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-; -смотр-; -бел-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Суффиксы: -а-; -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-; -е-; -и-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736"/>
            <a:ext cx="864399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« Четвертый лишний»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А) играть гулять думал петь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Б) читает пишет считает дружить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В) привезти принести вынести зане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415</Words>
  <Application>Microsoft Office PowerPoint</Application>
  <PresentationFormat>Экран (4:3)</PresentationFormat>
  <Paragraphs>85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слайдов к уроку по теме: «Неопределённая форма глагола» Выполнила учитель начальных классов Голобокова О. А.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</vt:lpstr>
      <vt:lpstr>Слайд 15</vt:lpstr>
      <vt:lpstr>Слайд 16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29</cp:revision>
  <dcterms:created xsi:type="dcterms:W3CDTF">2010-11-07T18:39:37Z</dcterms:created>
  <dcterms:modified xsi:type="dcterms:W3CDTF">2011-06-06T15:15:09Z</dcterms:modified>
</cp:coreProperties>
</file>