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1"/>
  </p:notes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3" r:id="rId9"/>
    <p:sldId id="284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8"/>
    <p:penClr>
      <a:schemeClr val="tx1"/>
    </p:penClr>
  </p:showPr>
  <p:clrMru>
    <a:srgbClr val="8F7A2D"/>
    <a:srgbClr val="37310B"/>
    <a:srgbClr val="504710"/>
    <a:srgbClr val="BBA03B"/>
    <a:srgbClr val="D5C179"/>
    <a:srgbClr val="A69322"/>
    <a:srgbClr val="ADAA22"/>
    <a:srgbClr val="9A86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88B398-E7A0-43F2-90F8-C3CD3CED65EB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2922B8-9C89-4C20-9BF8-5BB8A2980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 с целью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FD7022-66CB-4775-8283-CF7A1875ACC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BE27E-A862-4C19-9A46-767AE7F3E0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24AA0-F7F7-4C1F-A1FB-FD74B3DB68A5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C81E85-D293-49E6-BBD8-2C5BA8B710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FE92F-BC05-4FB2-A777-E0B9A2C67C98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EC515-AA7F-470C-8EFF-C6575637A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0CE419-9B87-4B4A-91D1-9BDD70177170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E0400-0C39-4802-A920-75BD409D2D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38EDF-CBCF-491F-ADD5-5003E3E085C6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20F24-1FE9-4A33-8FFB-DEF38A11DC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B095B-4768-4C95-9DEC-B4DD8BAC33BD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E7215660-F310-41A2-8ECF-837947362C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DA982-4E84-49AE-98EE-086BF71C6741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3E2E-AF18-41F6-9D9B-92BF462699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2B053-EFE4-4C19-9200-4FDB80B4532A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E55DD-C71E-4612-81F6-1116D9E9F2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D02FA-91D0-4022-A345-A61C1493C409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9AA0E-955F-4508-9937-BF5C2B029E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0E7AAD-3803-4AA6-B2AE-14811B3522DD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7B456-8832-44BD-9AB8-1C868D129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9E134-BE95-4EAD-8B2A-3AAD94E36D79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A7F64-5894-4FC3-B1FA-27B23EE52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2AA60-8F2E-4EEF-BC5E-49CB49399F25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9C07F71-946D-4F1F-BD83-59B7229D2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DCA8C2-A798-4E51-9EFA-31D1BF2EC69A}" type="datetimeFigureOut">
              <a:rPr lang="ru-RU" smtClean="0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04D4783-AD0A-4CE8-949B-A072791DA2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katalog.ru/data/items/00000001000000/000000100000/0000010000/70008000/uborka_hleba_kartina_1972788/index.php?lang=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8"/>
            <a:ext cx="6400800" cy="34290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Методическая разработка</a:t>
            </a: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педагога дополнительного образования </a:t>
            </a: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Дворца детского (юношеского) творчества Красногвардейского района  </a:t>
            </a: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Санкт-Петербурга </a:t>
            </a: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«На Ленской» </a:t>
            </a: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Шевелевой Ольги Валентиновны</a:t>
            </a:r>
          </a:p>
          <a:p>
            <a:pPr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2012 г.</a:t>
            </a:r>
          </a:p>
          <a:p>
            <a:pPr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1457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Образ </a:t>
            </a:r>
            <a:r>
              <a:rPr lang="ru-RU" sz="4000" dirty="0"/>
              <a:t>коня в </a:t>
            </a:r>
            <a:r>
              <a:rPr lang="ru-RU" sz="4000" dirty="0" err="1" smtClean="0"/>
              <a:t>каргопольской</a:t>
            </a:r>
            <a:r>
              <a:rPr lang="ru-RU" sz="4000" dirty="0" smtClean="0"/>
              <a:t> игрушке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ransition advTm="238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658128" cy="714380"/>
          </a:xfrm>
        </p:spPr>
        <p:txBody>
          <a:bodyPr>
            <a:normAutofit fontScale="90000"/>
          </a:bodyPr>
          <a:lstStyle/>
          <a:p>
            <a:pPr indent="180000"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 Этот промысел был рождён крестьянским бытом.  Как и все крестьяне, </a:t>
            </a:r>
            <a:r>
              <a:rPr lang="ru-RU" sz="2000" dirty="0" err="1" smtClean="0"/>
              <a:t>каргопольские</a:t>
            </a:r>
            <a:r>
              <a:rPr lang="ru-RU" sz="2000" dirty="0" smtClean="0"/>
              <a:t> гончары пахали землю, растили на ней хлеб, держали скот. </a:t>
            </a:r>
            <a:endParaRPr lang="ru-RU" sz="2000" dirty="0"/>
          </a:p>
        </p:txBody>
      </p:sp>
      <p:pic>
        <p:nvPicPr>
          <p:cNvPr id="11267" name="Picture 2" descr="D:\ДТЮ на Ленской\К аттестации\Образ коня в народной игрушке. На примере каргопольской игрушки\f1183bfdf4cc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47800"/>
            <a:ext cx="7215238" cy="4572000"/>
          </a:xfrm>
          <a:effectLst>
            <a:softEdge rad="112500"/>
          </a:effec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357290" y="5929329"/>
            <a:ext cx="6929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7310B"/>
                </a:solidFill>
                <a:latin typeface="+mj-lt"/>
              </a:rPr>
              <a:t>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Уборка хлеба»,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Грузинский П.Н. ,1883г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D:\ДТЮ на Ленской\К аттестации\Образ коня в народной игрушке. На примере каргопольской игрушки\Каргопольская игрушка. Конь\875063bacd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578647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643063" y="5643578"/>
            <a:ext cx="571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            </a:t>
            </a:r>
            <a:r>
              <a:rPr lang="ru-RU" dirty="0" smtClean="0"/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Каргопольская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Шевелев Д. В.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7242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 </a:t>
            </a:r>
            <a:r>
              <a:rPr lang="en-US" sz="2000" dirty="0" smtClean="0"/>
              <a:t>  </a:t>
            </a:r>
            <a:r>
              <a:rPr lang="ru-RU" sz="2000" dirty="0" smtClean="0"/>
              <a:t>И лишь в свободное от сельскохозяйственных работ время садились за гончарный круг. Мастера делали разную посуду, а из остатков глины  -  величавых баб, домашнюю живность, лесное зверье, свистульки. </a:t>
            </a:r>
            <a:endParaRPr lang="ru-RU" sz="2000" dirty="0"/>
          </a:p>
        </p:txBody>
      </p:sp>
      <p:pic>
        <p:nvPicPr>
          <p:cNvPr id="14341" name="Picture 5" descr="D:\ДТЮ на Ленской\К аттестации\Образ коня в народной игрушке. На примере каргопольской игрушки\Копия 0_4505e_ccf78736_X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7478427" cy="4429124"/>
          </a:xfrm>
          <a:effectLst>
            <a:softEdge rad="112500"/>
          </a:effec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357290" y="5786454"/>
            <a:ext cx="6643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Фрагмент экспозиции  Музея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каргопольской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глиняной игрушки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9618" cy="1285884"/>
          </a:xfrm>
        </p:spPr>
        <p:txBody>
          <a:bodyPr>
            <a:noAutofit/>
          </a:bodyPr>
          <a:lstStyle/>
          <a:p>
            <a:pPr indent="180000" algn="l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ru-RU" sz="1800" dirty="0" smtClean="0"/>
              <a:t>Среди домашних животных </a:t>
            </a:r>
            <a:r>
              <a:rPr lang="ru-RU" sz="1800" dirty="0" err="1" smtClean="0"/>
              <a:t>каргопольские</a:t>
            </a:r>
            <a:r>
              <a:rPr lang="ru-RU" sz="1800" dirty="0" smtClean="0"/>
              <a:t> крестьяне больше всего почитали коня. В облике золотого коня, бегущего по небу, им представлялось солнце. Существует миф о солнечном боге, едущем по небу на колеснице.</a:t>
            </a:r>
            <a:endParaRPr lang="ru-RU" sz="1800" dirty="0"/>
          </a:p>
        </p:txBody>
      </p:sp>
      <p:pic>
        <p:nvPicPr>
          <p:cNvPr id="15363" name="Содержимое 3" descr="Конь.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6072230" cy="378621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1800" dirty="0" smtClean="0"/>
              <a:t>Образ солнца-коня сохранился в убранстве русской избы, увенчанной коньком с изображением конской головы.</a:t>
            </a:r>
            <a:endParaRPr lang="ru-RU" sz="1800" dirty="0"/>
          </a:p>
        </p:txBody>
      </p:sp>
      <p:pic>
        <p:nvPicPr>
          <p:cNvPr id="16387" name="Содержимое 4" descr="D:\ДТЮ на Ленской\К аттестации\Образ коня в народной игрушке. На примере каргопольской игрушки\Копия (2) 17а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3571900" cy="3429024"/>
          </a:xfrm>
          <a:effectLst>
            <a:softEdge rad="112500"/>
          </a:effectLst>
        </p:spPr>
      </p:pic>
      <p:pic>
        <p:nvPicPr>
          <p:cNvPr id="16388" name="Содержимое 5" descr="D:\ДТЮ на Ленской\К аттестации\Образ коня в народной игрушке. На примере каргопольской игрушки\Копия 19.thumbnail.aspx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2000240"/>
            <a:ext cx="3074987" cy="335758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2225668"/>
          </a:xfrm>
        </p:spPr>
        <p:txBody>
          <a:bodyPr>
            <a:normAutofit fontScale="90000"/>
          </a:bodyPr>
          <a:lstStyle/>
          <a:p>
            <a:pPr indent="180000"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  </a:t>
            </a:r>
            <a:r>
              <a:rPr lang="ru-RU" sz="2000" dirty="0" smtClean="0">
                <a:cs typeface="Arial" pitchFamily="34" charset="0"/>
              </a:rPr>
              <a:t>Конские головы, укрепляемые на краю крыш, символизируют солнечную колесницу. В композиции русской избы кони, устремленные в небо, как бы уносят весь дом в космические дали. Солнце присутствует здесь же в разных украшениях, оно неотделимо от этого полета. </a:t>
            </a:r>
            <a:br>
              <a:rPr lang="ru-RU" sz="2000" dirty="0" smtClean="0"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cs typeface="Arial" pitchFamily="34" charset="0"/>
              </a:rPr>
              <a:t>Амулеты с изображением конской головы или просто подкова, подобно другим солнечным символам, считались могучими оберегами.</a:t>
            </a:r>
            <a:br>
              <a:rPr lang="ru-RU" sz="2000" dirty="0" smtClean="0">
                <a:cs typeface="Arial" pitchFamily="34" charset="0"/>
              </a:rPr>
            </a:br>
            <a:endParaRPr lang="ru-RU" sz="2000" dirty="0">
              <a:cs typeface="Arial" pitchFamily="34" charset="0"/>
            </a:endParaRPr>
          </a:p>
        </p:txBody>
      </p:sp>
      <p:pic>
        <p:nvPicPr>
          <p:cNvPr id="17411" name="Содержимое 3" descr="D:\ДТЮ на Ленской\К аттестации\Образ коня в народной игрушке. На примере каргопольской игрушки\dom_vitoslavlicy_w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500306"/>
            <a:ext cx="5429288" cy="342902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Летающие и скачущие до небес кони - излюбленные образы русского</a:t>
            </a:r>
            <a:r>
              <a:rPr lang="en-US" sz="1800" dirty="0" smtClean="0"/>
              <a:t>  </a:t>
            </a:r>
            <a:r>
              <a:rPr lang="ru-RU" sz="1800" dirty="0" smtClean="0"/>
              <a:t>фольклора.</a:t>
            </a:r>
            <a:endParaRPr lang="ru-RU" sz="1800" dirty="0"/>
          </a:p>
        </p:txBody>
      </p:sp>
      <p:pic>
        <p:nvPicPr>
          <p:cNvPr id="18436" name="Picture 4" descr="D:\ДТЮ на Ленской\К аттестации\Образ коня в народной игрушке. На примере каргопольской игрушки\Копия 21.24634901_a_07e4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1643050"/>
            <a:ext cx="6286544" cy="442915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008313" cy="7145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14348" y="642917"/>
            <a:ext cx="2751165" cy="548324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С детства и навсегда врезаются в память завораживающие строки,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дошедшие из незапамятных времен и звучащие как заклинания: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"Конь бежит - земля дрожит, из ушей дым валит, из ноздрей пламя пышет".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"Сивка-Бурка, Вещая Каурка, стань передо мной, как лист перед травой!"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 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"В правое ухо влезь, в левое вылезь - станешь таким красавцем, каких свет не видывал".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800" dirty="0"/>
          </a:p>
        </p:txBody>
      </p:sp>
      <p:pic>
        <p:nvPicPr>
          <p:cNvPr id="19460" name="Picture 2" descr="D:\ДТЮ на Ленской\К аттестации\Образ коня в народной игрушке. На примере каргопольской игрушки\img_1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124" y="642918"/>
            <a:ext cx="3429024" cy="52864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indent="180000" algn="l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</a:t>
            </a:r>
            <a:r>
              <a:rPr lang="ru-RU" sz="2000" dirty="0" smtClean="0"/>
              <a:t>Многочисленные и разнообразные изображения солнечных коней встречаются в русском орнаменте, резьбе, утвари. В  сюжетах  древних творений кони, как правило, изображаются вместе с Солнцем.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0483" name="Содержимое 4" descr="D:\ДТЮ на Ленской\К аттестации\Образ коня в народной игрушке. На примере каргопольской игрушки\23.x_1b3dea9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357298"/>
            <a:ext cx="3352800" cy="4562475"/>
          </a:xfrm>
          <a:effectLst>
            <a:softEdge rad="112500"/>
          </a:effectLst>
        </p:spPr>
      </p:pic>
      <p:pic>
        <p:nvPicPr>
          <p:cNvPr id="20484" name="Содержимое 5" descr="D:\ДТЮ на Ленской\К аттестации\Образ коня в народной игрушке. На примере каргопольской игрушки\000079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85786" y="2000240"/>
            <a:ext cx="3857652" cy="2928958"/>
          </a:xfrm>
          <a:effectLst>
            <a:softEdge rad="112500"/>
          </a:effec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071934" y="5786454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"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Солнцеворот" на тульском полотенце.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 </a:t>
            </a:r>
            <a:r>
              <a:rPr lang="ru-RU" sz="2000" dirty="0" smtClean="0"/>
              <a:t>Рассмотрим фрагмент русской народной вышивки. Посередине дева или  баба, солярные знаки (ромб, крест), дерево. Справа и слева  от нее - кони или конники. Здесь возможны варианты  двух солнц, солнца восходящего, и солнца заходящего, зари утренней и зари вечерней. Или более широкое толкование этих двух коней-солнц - «весна - красна  и осень - матушка» . Конники - знаки и времен года, знаки равноденствий, зимнего и летнего, которые отмечал народ праздниками и обрядами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1507" name="Содержимое 3" descr="D:\ДТЮ на Ленской\К аттестации\Образ коня в народной игрушке. На примере каргопольской игрушки\x_36cb3e79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500306"/>
            <a:ext cx="6643734" cy="3286148"/>
          </a:xfrm>
          <a:effectLst>
            <a:softEdge rad="112500"/>
          </a:effec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642910" y="5643578"/>
            <a:ext cx="771530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Изобразительные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мотивы в русской народной вышивке, Москва, 1990 "Встреча весны"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олонецкой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 женской рубахе. Начало 19 века. Из коллекции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Якуничковой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М.Ф. и Давыдовой Н.Я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00125" y="928688"/>
            <a:ext cx="70008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Комментарии.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Данная методическая разработка создана для педагогов ИЗО и декоративно-прикладного творчества, которые вводят  в занятия с детьми темы по народному искусству, а также для всех , кто интересуется данной темой. Презентацию можно использовать  на уроках с целью дать более широкое понятие 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каргопольской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игрушке, её  глубоких корнях и способах её изготовления.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Разнообразие сюжетов с использованием коня позволит шире взглянуть на этот удивительный образ, разбудить детскую фантазию, и получить  новый  импульс  для творчества.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indent="457200" algn="l"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</a:t>
            </a:r>
            <a:r>
              <a:rPr lang="ru-RU" sz="2000" dirty="0" smtClean="0"/>
              <a:t>У </a:t>
            </a:r>
            <a:r>
              <a:rPr lang="ru-RU" sz="2000" dirty="0" err="1" smtClean="0"/>
              <a:t>каргопольского</a:t>
            </a:r>
            <a:r>
              <a:rPr lang="ru-RU" sz="2000" dirty="0" smtClean="0"/>
              <a:t> глиняного коня  впереди обязательно нарисован или выдавлен солярный знак , обозначающий солнце, которое кони везут с востока на запад  в подземный мир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Содержимое 3" descr="D:\ДТЮ на Ленской\К аттестации\Образ коня в народной игрушке. На примере каргопольской игрушки\Каргопольская игрушка. Конь\5352283c1aab701cc245034ed4d68cee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000240"/>
            <a:ext cx="5643602" cy="3357586"/>
          </a:xfrm>
          <a:effectLst>
            <a:softEdge rad="112500"/>
          </a:effec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785918" y="5357827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Каргопольская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игрушка. Центр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народных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ремёсел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«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Берегиня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», Каргополь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582726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</a:t>
            </a:r>
            <a:r>
              <a:rPr lang="ru-RU" sz="2000" dirty="0" smtClean="0">
                <a:cs typeface="Times New Roman" pitchFamily="18" charset="0"/>
              </a:rPr>
              <a:t>И всё же, главная функция коня, прежде всего - помощь в  крестьянском хозяйстве, возделывании земли, 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работах по заготовке леса.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en-US" sz="2000" dirty="0" smtClean="0">
                <a:cs typeface="Times New Roman" pitchFamily="18" charset="0"/>
              </a:rPr>
              <a:t>     </a:t>
            </a:r>
            <a:r>
              <a:rPr lang="ru-RU" sz="2000" dirty="0" smtClean="0">
                <a:cs typeface="Times New Roman" pitchFamily="18" charset="0"/>
              </a:rPr>
              <a:t>А на праздники повозки лошадей украшали и разъезжали по деревне.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5" name="Содержимое 5" descr="D:\ДТЮ на Ленской\К аттестации\Образ коня в народной игрушке. На примере каргопольской игрушки\Сжатые фото\32.Д.В. Шевелёв Тройка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447800"/>
            <a:ext cx="6715172" cy="4195778"/>
          </a:xfrm>
          <a:effectLst>
            <a:softEdge rad="112500"/>
          </a:effec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143107" y="5572140"/>
            <a:ext cx="5143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«Тройка»,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Каргопольская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игрушка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Шевелев Д.В.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pPr indent="180000" algn="l"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>
                <a:cs typeface="Times New Roman" pitchFamily="18" charset="0"/>
              </a:rPr>
              <a:t>Конь был незаменимым животным в хозяйстве, без него жизнь крестьян была тяжёлой и бедной. И не удивительно, что его образ считался символом счастья. </a:t>
            </a:r>
            <a:br>
              <a:rPr lang="ru-RU" sz="2000" dirty="0" smtClean="0">
                <a:cs typeface="Times New Roman" pitchFamily="18" charset="0"/>
              </a:rPr>
            </a:br>
            <a:endParaRPr lang="ru-RU" sz="2000" dirty="0">
              <a:cs typeface="Times New Roman" pitchFamily="18" charset="0"/>
            </a:endParaRPr>
          </a:p>
        </p:txBody>
      </p:sp>
      <p:pic>
        <p:nvPicPr>
          <p:cNvPr id="24579" name="Содержимое 3" descr="D:\ДТЮ на Ленской\К аттестации\Образ коня в народной игрушке. На примере каргопольской игрушки\Каргопольская игрушка. Конь\IMG_17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1857364"/>
            <a:ext cx="6215106" cy="3643338"/>
          </a:xfrm>
          <a:effectLst>
            <a:softEdge rad="112500"/>
          </a:effec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 flipH="1">
            <a:off x="714348" y="5500702"/>
            <a:ext cx="7572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Каргопольская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игрушка. Центр народных ремёсел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Берегиня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», Каргополь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43890" cy="1285884"/>
          </a:xfrm>
        </p:spPr>
        <p:txBody>
          <a:bodyPr>
            <a:normAutofit fontScale="90000"/>
          </a:bodyPr>
          <a:lstStyle/>
          <a:p>
            <a:pPr indent="457200"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cs typeface="Times New Roman" pitchFamily="18" charset="0"/>
              </a:rPr>
              <a:t>   Лошадок лепили в большом количестве, и дарили друг другу с пожеланиями достатка, благополучия, счастья. За многие годы разработано множество сюжетов с использованием этого прекрасного животного.</a:t>
            </a:r>
            <a:endParaRPr lang="ru-RU" sz="2000" dirty="0"/>
          </a:p>
        </p:txBody>
      </p:sp>
      <p:pic>
        <p:nvPicPr>
          <p:cNvPr id="25603" name="Содержимое 4" descr="D:\ДТЮ на Ленской\К аттестации\Образ коня в народной игрушке. На примере каргопольской игрушки\Каргопольская игрушка. Конь\1261323247_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3143272" cy="2786082"/>
          </a:xfrm>
          <a:effectLst>
            <a:softEdge rad="112500"/>
          </a:effectLst>
        </p:spPr>
      </p:pic>
      <p:pic>
        <p:nvPicPr>
          <p:cNvPr id="25604" name="Содержимое 5" descr="D:\ДТЮ на Ленской\К аттестации\Образ коня в народной игрушке. На примере каргопольской игрушки\Каргопольская игрушка. Конь\i_4.jpg"/>
          <p:cNvPicPr>
            <a:picLocks noGrp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071678"/>
            <a:ext cx="2571768" cy="2786082"/>
          </a:xfrm>
          <a:effectLst>
            <a:softEdge rad="112500"/>
          </a:effec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71472" y="5072074"/>
            <a:ext cx="7786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Каргопольские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игрушки. Центр народных ремёсел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Берегиня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», Каргополь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928826"/>
          </a:xfrm>
        </p:spPr>
        <p:txBody>
          <a:bodyPr>
            <a:normAutofit fontScale="90000"/>
          </a:bodyPr>
          <a:lstStyle/>
          <a:p>
            <a:pPr indent="180000"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   Для </a:t>
            </a:r>
            <a:r>
              <a:rPr lang="ru-RU" sz="2000" dirty="0" err="1" smtClean="0"/>
              <a:t>каргопольской</a:t>
            </a:r>
            <a:r>
              <a:rPr lang="ru-RU" sz="2000" dirty="0" smtClean="0"/>
              <a:t> игрушки характерна условность в трактовке образа по форме, пропорциям и окраске. </a:t>
            </a:r>
            <a:br>
              <a:rPr lang="ru-RU" sz="2000" dirty="0" smtClean="0"/>
            </a:br>
            <a:r>
              <a:rPr lang="ru-RU" sz="2000" dirty="0" smtClean="0"/>
              <a:t>     В течение веков многими поколениями гончаров выверялись навыки и приемы лепки, а с ними рождались наиболее выразительные и обобщенные формы игрушки.</a:t>
            </a:r>
            <a:br>
              <a:rPr lang="ru-RU" sz="2000" dirty="0" smtClean="0"/>
            </a:br>
            <a:r>
              <a:rPr lang="ru-RU" sz="2000" dirty="0" smtClean="0"/>
              <a:t>   Например - соединение коня и повозки в единую композицию.</a:t>
            </a:r>
            <a:endParaRPr lang="ru-RU" sz="2000" dirty="0"/>
          </a:p>
        </p:txBody>
      </p:sp>
      <p:pic>
        <p:nvPicPr>
          <p:cNvPr id="26627" name="Содержимое 3" descr="D:\ДТЮ на Ленской\К аттестации\Образ коня в народной игрушке. На примере каргопольской игрушки\Копия 30.Музей_Ш_КАТАЛОГ 123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357430"/>
            <a:ext cx="5643602" cy="3214710"/>
          </a:xfrm>
          <a:effectLst>
            <a:softEdge rad="112500"/>
          </a:effec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143240" y="5500702"/>
            <a:ext cx="29289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«Повозка»,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Шевелева К.П.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071570"/>
          </a:xfrm>
        </p:spPr>
        <p:txBody>
          <a:bodyPr>
            <a:normAutofit fontScale="90000"/>
          </a:bodyPr>
          <a:lstStyle/>
          <a:p>
            <a:pPr indent="457200"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2000" dirty="0" smtClean="0"/>
              <a:t>Лепят игрушки из одного куска глины, постепенно распределяя её на все части изделия. Такая технология напрямую  связана со свойствами глины.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7652" name="Picture 4" descr="D:\ДТЮ на Ленской\К аттестации\Образ коня в народной игрушке. На примере каргопольской игрушки\Копия 02lab7a1m122071078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214423"/>
            <a:ext cx="7429552" cy="5111828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2011354"/>
          </a:xfrm>
        </p:spPr>
        <p:txBody>
          <a:bodyPr>
            <a:normAutofit fontScale="90000"/>
          </a:bodyPr>
          <a:lstStyle/>
          <a:p>
            <a:pPr indent="457200" algn="l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      </a:t>
            </a:r>
            <a:r>
              <a:rPr lang="ru-RU" sz="2000" dirty="0" smtClean="0">
                <a:cs typeface="Times New Roman" pitchFamily="18" charset="0"/>
              </a:rPr>
              <a:t>Вылепленные изделия сушат и обжигают в специальных печах. </a:t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 Древний способ декорирования изделий - </a:t>
            </a:r>
            <a:r>
              <a:rPr lang="ru-RU" sz="2000" dirty="0" err="1" smtClean="0">
                <a:cs typeface="Times New Roman" pitchFamily="18" charset="0"/>
              </a:rPr>
              <a:t>обварка</a:t>
            </a:r>
            <a:r>
              <a:rPr lang="ru-RU" sz="2000" dirty="0" smtClean="0">
                <a:cs typeface="Times New Roman" pitchFamily="18" charset="0"/>
              </a:rPr>
              <a:t>. Вынутое из печи раскаленное изделие окунали в мучную "болтушку" из овсяной или гороховой муки, которая вскипала на нем темными разводами.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8677" name="Picture 5" descr="D:\ДТЮ на Ленской\К аттестации\Образ коня в народной игрушке. На примере каргопольской игрушки\Сжатые фото\Копия 26.IMG_39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2143117"/>
            <a:ext cx="4857784" cy="3286148"/>
          </a:xfrm>
          <a:effectLst>
            <a:softEdge rad="112500"/>
          </a:effectLst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071670" y="5357826"/>
            <a:ext cx="5000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«Кони»,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каргопольская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игрушка. Шевелева О.В.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cs typeface="Times New Roman" pitchFamily="18" charset="0"/>
              </a:rPr>
              <a:t>  Также расписывают игрушки темперными красками, рисуя на поверхности различные традиционные символы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29699" name="Содержимое 5" descr="D:\ДТЮ на Ленской\К аттестации\Образ коня в народной игрушке. На примере каргопольской игрушки\7352201lab7a1m1220710781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3643338" cy="3929090"/>
          </a:xfrm>
          <a:effectLst>
            <a:softEdge rad="112500"/>
          </a:effectLst>
        </p:spPr>
      </p:pic>
      <p:pic>
        <p:nvPicPr>
          <p:cNvPr id="29700" name="Содержимое 6" descr="D:\ДТЮ на Ленской\К аттестации\Образ коня в народной игрушке. На примере каргопольской игрушки\42851269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14500"/>
            <a:ext cx="3786214" cy="385762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indent="180000"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cs typeface="Times New Roman" pitchFamily="18" charset="0"/>
              </a:rPr>
              <a:t>Используя сложившиеся традиционные приёмы, характерные  для конкретного региона, мастера  проявляют свою творческую индивидуальность, настроение и понимание  в изображениях образов, создавая при этом  не только предмет детской забавы, но и подлинное, своеобразное искусство, обладающее своей спецификой.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25" name="Picture 5" descr="D:\ДТЮ на Ленской\К аттестации\Образ коня в народной игрушке. На примере каргопольской игрушки\Сжатые фото\Копия 31.Музей_Ш_КАТАЛОГ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2285992"/>
            <a:ext cx="5143536" cy="3436560"/>
          </a:xfrm>
          <a:effectLst>
            <a:softEdge rad="112500"/>
          </a:effec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857375" y="5786438"/>
            <a:ext cx="5143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504710"/>
                </a:solidFill>
              </a:rPr>
              <a:t>«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Повозка».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Каргопольская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игрушка, Шевелева К.П.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928669"/>
            <a:ext cx="80010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Для методической разработки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использованны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материалы следующих источников: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Семейный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фотоархив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семьи Шевелевых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Фото игрушек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Центра народных ремёсел 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Берегиня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», Каргополь</a:t>
            </a:r>
          </a:p>
          <a:p>
            <a:pPr eaLnBrk="0" hangingPunct="0"/>
            <a:endParaRPr lang="ru-RU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Литература: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Л.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Латынин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. Основные сюжеты русского народного искусства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Каргопольская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игрушка. Рабочая тетрадь. Издание «Искусство – детям».Художник: Т. Носова. 2008</a:t>
            </a:r>
          </a:p>
          <a:p>
            <a:pPr eaLnBrk="0" hangingPunct="0"/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Интернет-источники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hlinkClick r:id="rId2"/>
              </a:rPr>
              <a:t>http://www.goskatalog.ru/data/items/00000001000000/000000100000/0000010000/70008000/uborka_hleba_kartina_1972788/index.php?lang=ru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http://artyx.ru/books/item/f00/s00/z0000035/st007.shtml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,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 http://bvsv.livejournal.com/13374.html,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http://xreferat.ru/41/403-1-russkaya-narodnaya-vyshivka.html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772400" cy="1214446"/>
          </a:xfrm>
        </p:spPr>
        <p:txBody>
          <a:bodyPr>
            <a:noAutofit/>
          </a:bodyPr>
          <a:lstStyle/>
          <a:p>
            <a:pPr indent="180000">
              <a:defRPr/>
            </a:pPr>
            <a:r>
              <a:rPr lang="ru-RU" sz="1800" dirty="0" smtClean="0"/>
              <a:t>История народной игрушки уходит корнями в глубокую древность. Это самая ранняя форма художественного творчества народа, населявшего Россию, которая на протяжении многих веков видоизменялась, сочетая в себе колорит и многогранность культуры нашего народа</a:t>
            </a:r>
            <a:endParaRPr lang="ru-RU" sz="1800" dirty="0"/>
          </a:p>
        </p:txBody>
      </p:sp>
      <p:pic>
        <p:nvPicPr>
          <p:cNvPr id="4099" name="Содержимое 3" descr="29.P60311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000241"/>
            <a:ext cx="5572164" cy="3726562"/>
          </a:xfrm>
          <a:effectLst>
            <a:softEdge rad="112500"/>
          </a:effec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071670" y="5715016"/>
            <a:ext cx="557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«Всадник».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Каргопольская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игрушка, Шевелев Вал. Д.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154494"/>
          </a:xfrm>
        </p:spPr>
        <p:txBody>
          <a:bodyPr>
            <a:normAutofit fontScale="90000"/>
          </a:bodyPr>
          <a:lstStyle/>
          <a:p>
            <a:pPr indent="180000" eaLnBrk="1" fontAlgn="auto" hangingPunct="1">
              <a:spcAft>
                <a:spcPts val="0"/>
              </a:spcAft>
              <a:defRPr/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 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</a:rPr>
              <a:t>Народное искусство всегда понятно и любимо. Материалы для изготовления игрушки были разнообразными. Мастерили из всего, что давала человеку природа: глина, солома, еловые шишки, дерево. Каждое изделие несет в себе добро, радость, тепло рук мастера и фантазию, которая увлекает и детей, и взрослых. Народная игрушка образна, красочна, оригинальна по своему замыслу. Её содержание конкретно и лаконично.</a:t>
            </a:r>
            <a:br>
              <a:rPr lang="ru-RU" sz="27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1214446"/>
          </a:xfrm>
        </p:spPr>
        <p:txBody>
          <a:bodyPr>
            <a:noAutofit/>
          </a:bodyPr>
          <a:lstStyle/>
          <a:p>
            <a:pPr indent="457200">
              <a:defRPr/>
            </a:pPr>
            <a:r>
              <a:rPr lang="ru-RU" sz="1800" dirty="0" smtClean="0"/>
              <a:t>Многие из  традиционных промыслов, изготовляющих такие игрушки, существуют и в наше время. Один из таких центров  - старинный город Каргополь, что расположен на севере нашей родины в Архангельской области</a:t>
            </a:r>
            <a:r>
              <a:rPr lang="en-US" sz="1800" dirty="0" smtClean="0"/>
              <a:t> </a:t>
            </a:r>
            <a:r>
              <a:rPr lang="ru-RU" sz="1800" dirty="0" smtClean="0"/>
              <a:t>у истока реки Онеги.</a:t>
            </a:r>
            <a:endParaRPr lang="ru-RU" sz="1800" dirty="0"/>
          </a:p>
        </p:txBody>
      </p:sp>
      <p:pic>
        <p:nvPicPr>
          <p:cNvPr id="6147" name="Содержимое 4" descr="10.P206422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857364"/>
            <a:ext cx="6034110" cy="3978751"/>
          </a:xfrm>
          <a:effectLst>
            <a:softEdge rad="112500"/>
          </a:effec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643063" y="5715016"/>
            <a:ext cx="5929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Каргополь. Соборная площадь. Фото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Шевелева Вл. Д.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215238" cy="989034"/>
          </a:xfrm>
        </p:spPr>
        <p:txBody>
          <a:bodyPr>
            <a:normAutofit fontScale="90000"/>
          </a:bodyPr>
          <a:lstStyle/>
          <a:p>
            <a:pPr indent="457200" algn="l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7" name="Picture 5" descr="D:\ДТЮ на Ленской\К аттестации\Образ коня в народной игрушке. На примере каргопольской игрушки\Сжатые фото\Копия 15P51598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571612"/>
            <a:ext cx="5929354" cy="4357717"/>
          </a:xfrm>
          <a:effectLst>
            <a:softEdge rad="112500"/>
          </a:effec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643042" y="5857875"/>
            <a:ext cx="57150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7310B"/>
                </a:solidFill>
              </a:rPr>
              <a:t>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Каргополь. Соборная площадь. Фото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Шевелева Вл. Д.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1062" y="581004"/>
            <a:ext cx="7215238" cy="989034"/>
          </a:xfrm>
          <a:prstGeom prst="rect">
            <a:avLst/>
          </a:prstGeom>
        </p:spPr>
        <p:txBody>
          <a:bodyPr bIns="91440" anchor="b" anchorCtr="0">
            <a:normAutofit fontScale="37500" lnSpcReduction="20000"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Здесь сохранилась великолепная белокаменная архитектура, выстроенная несколько столетий назад.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ТЮ на Ленской\К аттестации\Образ коня в народной игрушке. На примере каргопольской игрушки\Копия 5.Каргополь. Церковь Рождества Богород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857232"/>
            <a:ext cx="6572297" cy="471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5572125"/>
            <a:ext cx="61436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Каргополь. Церковь  Рождества Богородицы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/1678-1680/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.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Фото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Шевелева Вл. Д.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Своеобразным символом города стала  </a:t>
            </a:r>
            <a:r>
              <a:rPr lang="ru-RU" sz="1800" dirty="0" err="1" smtClean="0"/>
              <a:t>каргопольская</a:t>
            </a:r>
            <a:r>
              <a:rPr lang="ru-RU" sz="1800" dirty="0" smtClean="0"/>
              <a:t> глиняная игрушка </a:t>
            </a:r>
            <a:endParaRPr lang="ru-RU" sz="1800" dirty="0"/>
          </a:p>
        </p:txBody>
      </p:sp>
      <p:pic>
        <p:nvPicPr>
          <p:cNvPr id="9219" name="Picture 2" descr="D:\ДТЮ на Ленской\К аттестации\Образ коня в народной игрушке. На примере каргопольской игрушки\9ff2b537a8f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81881" y="1447800"/>
            <a:ext cx="3414713" cy="4572000"/>
          </a:xfrm>
          <a:effectLst>
            <a:softEdge rad="112500"/>
          </a:effectLst>
        </p:spPr>
      </p:pic>
      <p:pic>
        <p:nvPicPr>
          <p:cNvPr id="9220" name="Picture 1" descr="D:\ДТЮ на Ленской\К аттестации\Образ коня в народной игрушке. На примере каргопольской игрушки\1261325639_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500175"/>
            <a:ext cx="3071813" cy="4500576"/>
          </a:xfrm>
          <a:effectLst>
            <a:softEdge rad="112500"/>
          </a:effec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357290" y="5929330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«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Полкан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», Бабкина У. И</a:t>
            </a:r>
            <a:r>
              <a:rPr lang="ru-RU" sz="1400" dirty="0" smtClean="0">
                <a:solidFill>
                  <a:srgbClr val="37310B"/>
                </a:solidFill>
              </a:rPr>
              <a:t>.</a:t>
            </a:r>
            <a:endParaRPr lang="ru-RU" sz="1400" dirty="0">
              <a:solidFill>
                <a:srgbClr val="37310B"/>
              </a:solidFill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4786314" y="5929330"/>
            <a:ext cx="3500461" cy="369332"/>
          </a:xfrm>
          <a:prstGeom prst="rect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«Баба с птицей»,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Дружинин И.В.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80000"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cs typeface="Times New Roman" pitchFamily="18" charset="0"/>
              </a:rPr>
              <a:t>С давних пор жители Каргополя и его окрестностей занимались гончарным делом, лепили игрушки из глины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0243" name="Picture 2" descr="D:\ДТЮ на Ленской\К аттестации\Образ коня в народной игрушке. На примере каргопольской игрушки\133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1857375"/>
            <a:ext cx="4714875" cy="40005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901</TotalTime>
  <Words>527</Words>
  <Application>Microsoft Office PowerPoint</Application>
  <PresentationFormat>Экран (4:3)</PresentationFormat>
  <Paragraphs>72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Справедливость</vt:lpstr>
      <vt:lpstr> Образ коня в каргопольской игрушке  </vt:lpstr>
      <vt:lpstr>Слайд 2</vt:lpstr>
      <vt:lpstr>История народной игрушки уходит корнями в глубокую древность. Это самая ранняя форма художественного творчества народа, населявшего Россию, которая на протяжении многих веков видоизменялась, сочетая в себе колорит и многогранность культуры нашего народа</vt:lpstr>
      <vt:lpstr>    Народное искусство всегда понятно и любимо. Материалы для изготовления игрушки были разнообразными. Мастерили из всего, что давала человеку природа: глина, солома, еловые шишки, дерево. Каждое изделие несет в себе добро, радость, тепло рук мастера и фантазию, которая увлекает и детей, и взрослых. Народная игрушка образна, красочна, оригинальна по своему замыслу. Её содержание конкретно и лаконично. </vt:lpstr>
      <vt:lpstr>Многие из  традиционных промыслов, изготовляющих такие игрушки, существуют и в наше время. Один из таких центров  - старинный город Каргополь, что расположен на севере нашей родины в Архангельской области у истока реки Онеги.</vt:lpstr>
      <vt:lpstr>       </vt:lpstr>
      <vt:lpstr>Слайд 7</vt:lpstr>
      <vt:lpstr>Своеобразным символом города стала  каргопольская глиняная игрушка </vt:lpstr>
      <vt:lpstr>С давних пор жители Каргополя и его окрестностей занимались гончарным делом, лепили игрушки из глины</vt:lpstr>
      <vt:lpstr>        Этот промысел был рождён крестьянским бытом.  Как и все крестьяне, каргопольские гончары пахали землю, растили на ней хлеб, держали скот. </vt:lpstr>
      <vt:lpstr>Слайд 11</vt:lpstr>
      <vt:lpstr>      И лишь в свободное от сельскохозяйственных работ время садились за гончарный круг. Мастера делали разную посуду, а из остатков глины  -  величавых баб, домашнюю живность, лесное зверье, свистульки. </vt:lpstr>
      <vt:lpstr>   Среди домашних животных каргопольские крестьяне больше всего почитали коня. В облике золотого коня, бегущего по небу, им представлялось солнце. Существует миф о солнечном боге, едущем по небу на колеснице.</vt:lpstr>
      <vt:lpstr> Образ солнца-коня сохранился в убранстве русской избы, увенчанной коньком с изображением конской головы.</vt:lpstr>
      <vt:lpstr>    Конские головы, укрепляемые на краю крыш, символизируют солнечную колесницу. В композиции русской избы кони, устремленные в небо, как бы уносят весь дом в космические дали. Солнце присутствует здесь же в разных украшениях, оно неотделимо от этого полета.      Амулеты с изображением конской головы или просто подкова, подобно другим солнечным символам, считались могучими оберегами. </vt:lpstr>
      <vt:lpstr>Летающие и скачущие до небес кони - излюбленные образы русского  фольклора.</vt:lpstr>
      <vt:lpstr>Слайд 17</vt:lpstr>
      <vt:lpstr>   Многочисленные и разнообразные изображения солнечных коней встречаются в русском орнаменте, резьбе, утвари. В  сюжетах  древних творений кони, как правило, изображаются вместе с Солнцем.  </vt:lpstr>
      <vt:lpstr>   Рассмотрим фрагмент русской народной вышивки. Посередине дева или  баба, солярные знаки (ромб, крест), дерево. Справа и слева  от нее - кони или конники. Здесь возможны варианты  двух солнц, солнца восходящего, и солнца заходящего, зари утренней и зари вечерней. Или более широкое толкование этих двух коней-солнц - «весна - красна  и осень - матушка» . Конники - знаки и времен года, знаки равноденствий, зимнего и летнего, которые отмечал народ праздниками и обрядами </vt:lpstr>
      <vt:lpstr>   У каргопольского глиняного коня  впереди обязательно нарисован или выдавлен солярный знак , обозначающий солнце, которое кони везут с востока на запад  в подземный мир </vt:lpstr>
      <vt:lpstr>      И всё же, главная функция коня, прежде всего - помощь в  крестьянском хозяйстве, возделывании земли,  работах по заготовке леса.      А на праздники повозки лошадей украшали и разъезжали по деревне.  </vt:lpstr>
      <vt:lpstr> Конь был незаменимым животным в хозяйстве, без него жизнь крестьян была тяжёлой и бедной. И не удивительно, что его образ считался символом счастья.  </vt:lpstr>
      <vt:lpstr>        Лошадок лепили в большом количестве, и дарили друг другу с пожеланиями достатка, благополучия, счастья. За многие годы разработано множество сюжетов с использованием этого прекрасного животного.</vt:lpstr>
      <vt:lpstr>    Для каргопольской игрушки характерна условность в трактовке образа по форме, пропорциям и окраске.       В течение веков многими поколениями гончаров выверялись навыки и приемы лепки, а с ними рождались наиболее выразительные и обобщенные формы игрушки.    Например - соединение коня и повозки в единую композицию.</vt:lpstr>
      <vt:lpstr>    Лепят игрушки из одного куска глины, постепенно распределяя её на все части изделия. Такая технология напрямую  связана со свойствами глины.  </vt:lpstr>
      <vt:lpstr>        Вылепленные изделия сушат и обжигают в специальных печах.   Древний способ декорирования изделий - обварка. Вынутое из печи раскаленное изделие окунали в мучную "болтушку" из овсяной или гороховой муки, которая вскипала на нем темными разводами.  </vt:lpstr>
      <vt:lpstr>  Также расписывают игрушки темперными красками, рисуя на поверхности различные традиционные символы</vt:lpstr>
      <vt:lpstr>       Используя сложившиеся традиционные приёмы, характерные  для конкретного региона, мастера  проявляют свою творческую индивидуальность, настроение и понимание  в изображениях образов, создавая при этом  не только предмет детской забавы, но и подлинное, своеобразное искусство, обладающее своей спецификой. 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коня в народной игрушке (на примере каргопольской) </dc:title>
  <dc:creator>Admin</dc:creator>
  <cp:lastModifiedBy>Admin</cp:lastModifiedBy>
  <cp:revision>103</cp:revision>
  <dcterms:created xsi:type="dcterms:W3CDTF">2012-09-30T14:53:14Z</dcterms:created>
  <dcterms:modified xsi:type="dcterms:W3CDTF">2012-10-04T06:32:41Z</dcterms:modified>
</cp:coreProperties>
</file>