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sldIdLst>
    <p:sldId id="256" r:id="rId2"/>
    <p:sldId id="257" r:id="rId3"/>
    <p:sldId id="258" r:id="rId4"/>
    <p:sldId id="277" r:id="rId5"/>
    <p:sldId id="278" r:id="rId6"/>
    <p:sldId id="283" r:id="rId7"/>
    <p:sldId id="279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F20C-7FF9-456B-AF70-C860A85C3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4A883-DF69-4B8D-B968-162266F27348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6F61-FD87-47D3-8122-E3641571230F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B58C6-B8E2-4D23-9A80-31B09E07F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F97AE-4544-4264-B7B2-CD8BC2BC5131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CD77A-A153-43BC-BC36-AB74D7EE4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3D18D-3D9D-4D38-AA34-7AD386BAE4C9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A5CA1-CD18-4A86-9085-6D46B2B11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9AE55-FF5A-486D-B50A-859E0200B4DA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D5CBB-4AB3-46F2-A1BE-0314112C3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3D851-62B3-4053-82EB-3172BE9E7D1C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DCAC-C7A8-486D-824C-B9416B9EF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4994F-4E9A-4B6D-BC66-962113916F2E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B8484-3865-4143-A5BF-73E405BD1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A3C01-ACB0-4D5C-9140-67E5D2FC6794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CDBEA-ADB4-4BD5-851B-C8925B6AD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BF3CE-98C8-4AF5-BA1B-FA69203ED68D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9F188-3929-4910-9E3E-2F8AF7DF6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BF895-A80C-4A6A-9ECB-0318EAAD30EF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E13E1-5E20-4A4B-B24E-BB251D546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DA70B-A555-45CD-B7D1-84F9FE966C6F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C7E08-2BDD-4076-B79F-2EDC42B3F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039C75B-80A8-4FE8-AC29-E81109A7D487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B62092A-8D8E-43EE-9198-717CC80C9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0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Стимулирование и мотивация в учебной и </a:t>
            </a:r>
            <a:r>
              <a:rPr lang="ru-RU" sz="3200" dirty="0" err="1" smtClean="0"/>
              <a:t>внеучебной</a:t>
            </a:r>
            <a:r>
              <a:rPr lang="ru-RU" sz="3200" dirty="0" smtClean="0"/>
              <a:t> деятельности первоклассников</a:t>
            </a:r>
          </a:p>
        </p:txBody>
      </p:sp>
      <p:sp>
        <p:nvSpPr>
          <p:cNvPr id="3075" name="Text Box 19"/>
          <p:cNvSpPr txBox="1">
            <a:spLocks noChangeArrowheads="1"/>
          </p:cNvSpPr>
          <p:nvPr/>
        </p:nvSpPr>
        <p:spPr bwMode="auto">
          <a:xfrm>
            <a:off x="3028950" y="6216650"/>
            <a:ext cx="611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2"/>
                </a:solidFill>
              </a:rPr>
              <a:t>Составила: учитель начальных классов Кукина В.И.</a:t>
            </a:r>
          </a:p>
          <a:p>
            <a:r>
              <a:rPr lang="ru-RU">
                <a:solidFill>
                  <a:schemeClr val="bg2"/>
                </a:solidFill>
              </a:rPr>
              <a:t>МБОУ СОШ № 7 г. Набережные Челны</a:t>
            </a:r>
            <a:endParaRPr lang="ru-RU"/>
          </a:p>
        </p:txBody>
      </p:sp>
      <p:pic>
        <p:nvPicPr>
          <p:cNvPr id="3076" name="Содержимое 6" descr="DSC039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447925"/>
            <a:ext cx="4038600" cy="3028950"/>
          </a:xfrm>
        </p:spPr>
      </p:pic>
      <p:pic>
        <p:nvPicPr>
          <p:cNvPr id="3077" name="Содержимое 8" descr="DSC039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447925"/>
            <a:ext cx="4038600" cy="3028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92100"/>
            <a:ext cx="8075612" cy="6089650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u="sng" dirty="0" smtClean="0"/>
              <a:t>Мотивация</a:t>
            </a:r>
            <a:r>
              <a:rPr lang="ru-RU" sz="1600" dirty="0" smtClean="0"/>
              <a:t> (от лат. «двигать»)- общее название для процессов, методов, средств побуждения учеников к активной познавательной деятельности.</a:t>
            </a: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>Мотивация</a:t>
            </a:r>
            <a:r>
              <a:rPr lang="ru-RU" sz="1600" dirty="0" smtClean="0"/>
              <a:t>, как процесс изменения состояний и отношений личности основывается на мотивах, под которыми понимаются конкретные побуждения, причины, заставляющие ученика учиться, действовать, совершать поступки. В роли мотивов выступают во взаимосвязи потребности и интересы, стремления и эмоции, установки и идеалы.</a:t>
            </a:r>
            <a:br>
              <a:rPr lang="ru-RU" sz="1600" dirty="0" smtClean="0"/>
            </a:br>
            <a:r>
              <a:rPr lang="ru-RU" sz="1600" dirty="0" smtClean="0"/>
              <a:t>Мотивы подразделяются на:</a:t>
            </a:r>
            <a:br>
              <a:rPr lang="ru-RU" sz="1600" dirty="0" smtClean="0"/>
            </a:br>
            <a:r>
              <a:rPr lang="ru-RU" sz="1600" dirty="0" smtClean="0"/>
              <a:t>- широкие социальные мотивы (долг, ответственность);</a:t>
            </a:r>
            <a:br>
              <a:rPr lang="ru-RU" sz="1600" dirty="0" smtClean="0"/>
            </a:br>
            <a:r>
              <a:rPr lang="ru-RU" sz="1600" dirty="0" smtClean="0"/>
              <a:t>- узкие социальные мотивы (стремление занять определённую должность в будущем, получить признание окружающих, получать вознаграждение за свой труд);</a:t>
            </a:r>
            <a:br>
              <a:rPr lang="ru-RU" sz="1600" dirty="0" smtClean="0"/>
            </a:br>
            <a:r>
              <a:rPr lang="ru-RU" sz="1600" dirty="0" smtClean="0"/>
              <a:t>- мотивы социального сотрудничества (утверждение своей роли и позиции в классе);</a:t>
            </a:r>
            <a:br>
              <a:rPr lang="ru-RU" sz="1600" dirty="0" smtClean="0"/>
            </a:br>
            <a:r>
              <a:rPr lang="ru-RU" sz="1600" dirty="0" smtClean="0"/>
              <a:t>- широкие познавательные мотивы, которые проявляются как удовлетворение от самого процесса учения и его результатов;</a:t>
            </a:r>
            <a:br>
              <a:rPr lang="ru-RU" sz="1600" dirty="0" smtClean="0"/>
            </a:br>
            <a:r>
              <a:rPr lang="ru-RU" sz="1600" dirty="0" smtClean="0"/>
              <a:t>- </a:t>
            </a:r>
            <a:r>
              <a:rPr lang="ru-RU" sz="1600" dirty="0" err="1" smtClean="0"/>
              <a:t>учебно</a:t>
            </a:r>
            <a:r>
              <a:rPr lang="ru-RU" sz="1600" dirty="0" smtClean="0"/>
              <a:t>–познавательные мотивы (ориентация на способы добывания знаний, усвоение конкретных учебных предметов);</a:t>
            </a:r>
            <a:br>
              <a:rPr lang="ru-RU" sz="1600" dirty="0" smtClean="0"/>
            </a:br>
            <a:r>
              <a:rPr lang="ru-RU" sz="1600" dirty="0" smtClean="0"/>
              <a:t>- мотивы самообразования (ориентация на приобретение дополнительных знаний).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58204" cy="6208734"/>
          </a:xfrm>
        </p:spPr>
        <p:txBody>
          <a:bodyPr/>
          <a:lstStyle/>
          <a:p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>Отношение школьников к учению</a:t>
            </a:r>
            <a:r>
              <a:rPr lang="ru-RU" sz="1600" dirty="0" smtClean="0"/>
              <a:t> учителя обычно характеризуют </a:t>
            </a:r>
            <a:r>
              <a:rPr lang="ru-RU" sz="1600" u="sng" dirty="0" smtClean="0"/>
              <a:t>активностью.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Активность определяет степень (интенсивность, прочность) «соприкосновения» ученика с предметом его деятельности.</a:t>
            </a:r>
            <a:br>
              <a:rPr lang="ru-RU" sz="1600" dirty="0" smtClean="0"/>
            </a:br>
            <a:r>
              <a:rPr lang="ru-RU" sz="1600" dirty="0" smtClean="0"/>
              <a:t>В структуре активности выделяются следующие компоненты:</a:t>
            </a:r>
            <a:br>
              <a:rPr lang="ru-RU" sz="1600" dirty="0" smtClean="0"/>
            </a:br>
            <a:r>
              <a:rPr lang="ru-RU" sz="1600" dirty="0" smtClean="0"/>
              <a:t>- готовность выполнять учебные задания;</a:t>
            </a:r>
            <a:br>
              <a:rPr lang="ru-RU" sz="1600" dirty="0" smtClean="0"/>
            </a:br>
            <a:r>
              <a:rPr lang="ru-RU" sz="1600" dirty="0" smtClean="0"/>
              <a:t>- стремление к самостоятельной деятельности;</a:t>
            </a:r>
            <a:br>
              <a:rPr lang="ru-RU" sz="1600" dirty="0" smtClean="0"/>
            </a:br>
            <a:r>
              <a:rPr lang="ru-RU" sz="1600" dirty="0" smtClean="0"/>
              <a:t>- сознательность выполнения заданий;</a:t>
            </a:r>
            <a:br>
              <a:rPr lang="ru-RU" sz="1600" dirty="0" smtClean="0"/>
            </a:br>
            <a:r>
              <a:rPr lang="ru-RU" sz="1600" dirty="0" smtClean="0"/>
              <a:t>- систематичность обучения;</a:t>
            </a:r>
            <a:br>
              <a:rPr lang="ru-RU" sz="1600" dirty="0" smtClean="0"/>
            </a:br>
            <a:r>
              <a:rPr lang="ru-RU" sz="1600" dirty="0" smtClean="0"/>
              <a:t>- стремление повысить свой личный уровень и др. </a:t>
            </a:r>
            <a:br>
              <a:rPr lang="ru-RU" sz="1600" dirty="0" smtClean="0"/>
            </a:br>
            <a:r>
              <a:rPr lang="ru-RU" sz="1600" dirty="0" smtClean="0"/>
              <a:t>Среди многообразия путей и средств, выработанных практикой для формирования устойчивых познавательных интересов в </a:t>
            </a:r>
            <a:r>
              <a:rPr lang="ru-RU" sz="1600" u="sng" dirty="0" smtClean="0"/>
              <a:t>своей работе я использую</a:t>
            </a:r>
            <a:r>
              <a:rPr lang="ru-RU" sz="1600" dirty="0" smtClean="0"/>
              <a:t>:</a:t>
            </a:r>
            <a:br>
              <a:rPr lang="ru-RU" sz="1600" dirty="0" smtClean="0"/>
            </a:br>
            <a:r>
              <a:rPr lang="ru-RU" sz="1600" dirty="0" smtClean="0"/>
              <a:t>- связь практического применения знаний с жизнью (походы, экскурсии, опыты);</a:t>
            </a:r>
            <a:br>
              <a:rPr lang="ru-RU" sz="1600" dirty="0" smtClean="0"/>
            </a:br>
            <a:r>
              <a:rPr lang="ru-RU" sz="1600" dirty="0" smtClean="0"/>
              <a:t>- </a:t>
            </a:r>
            <a:r>
              <a:rPr lang="ru-RU" sz="1600" dirty="0" err="1" smtClean="0"/>
              <a:t>взаимообучение</a:t>
            </a:r>
            <a:r>
              <a:rPr lang="ru-RU" sz="1600" dirty="0" smtClean="0"/>
              <a:t> (в парах, </a:t>
            </a:r>
            <a:r>
              <a:rPr lang="ru-RU" sz="1600" dirty="0" err="1" smtClean="0"/>
              <a:t>микрогруппах</a:t>
            </a:r>
            <a:r>
              <a:rPr lang="ru-RU" sz="1600" dirty="0" smtClean="0"/>
              <a:t>);</a:t>
            </a:r>
            <a:br>
              <a:rPr lang="ru-RU" sz="1600" dirty="0" smtClean="0"/>
            </a:br>
            <a:r>
              <a:rPr lang="ru-RU" sz="1600" dirty="0" smtClean="0"/>
              <a:t>- тестирование знаний, умений (тесты, олимпиады, конкурсы,</a:t>
            </a:r>
            <a:br>
              <a:rPr lang="ru-RU" sz="1600" dirty="0" smtClean="0"/>
            </a:br>
            <a:r>
              <a:rPr lang="ru-RU" sz="1600" dirty="0" smtClean="0"/>
              <a:t>соревнование);</a:t>
            </a:r>
            <a:br>
              <a:rPr lang="ru-RU" sz="1600" dirty="0" smtClean="0"/>
            </a:br>
            <a:r>
              <a:rPr lang="ru-RU" sz="1600" dirty="0" smtClean="0"/>
              <a:t>- создание ситуации успеха (на уроке и во внеурочной деятельности);</a:t>
            </a:r>
            <a:br>
              <a:rPr lang="ru-RU" sz="1600" dirty="0" smtClean="0"/>
            </a:br>
            <a:r>
              <a:rPr lang="ru-RU" sz="1600" dirty="0" smtClean="0"/>
              <a:t>- создание положительного микроклимата в классе;</a:t>
            </a:r>
            <a:br>
              <a:rPr lang="ru-RU" sz="1600" dirty="0" smtClean="0"/>
            </a:br>
            <a:r>
              <a:rPr lang="ru-RU" sz="1600" dirty="0" smtClean="0"/>
              <a:t>доверие к ученику;</a:t>
            </a:r>
            <a:br>
              <a:rPr lang="ru-RU" sz="1600" dirty="0" smtClean="0"/>
            </a:br>
            <a:r>
              <a:rPr lang="ru-RU" sz="1600" dirty="0" smtClean="0"/>
              <a:t>- проблемное обучение, использование новых нетрадиционных форм обучения.</a:t>
            </a:r>
            <a:br>
              <a:rPr lang="ru-RU" sz="1600" dirty="0" smtClean="0"/>
            </a:br>
            <a:r>
              <a:rPr lang="ru-RU" sz="1600" dirty="0" smtClean="0"/>
              <a:t>- информационные средства обучения (дистанционные олимпиады, конкурсы, викторины; создание презентаций и проектов; составление </a:t>
            </a:r>
            <a:r>
              <a:rPr lang="ru-RU" sz="1600" dirty="0" err="1" smtClean="0"/>
              <a:t>портфолио</a:t>
            </a:r>
            <a:r>
              <a:rPr lang="ru-RU" sz="1600" dirty="0" smtClean="0"/>
              <a:t> ученика).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dirty="0" smtClean="0"/>
              <a:t>Участники городского конкурса </a:t>
            </a:r>
            <a:r>
              <a:rPr lang="ru-RU" sz="3600" dirty="0" err="1" smtClean="0"/>
              <a:t>кричалок</a:t>
            </a:r>
            <a:r>
              <a:rPr lang="ru-RU" sz="3600" dirty="0" smtClean="0"/>
              <a:t> «Вместе мы – сила» по ПДД</a:t>
            </a:r>
          </a:p>
        </p:txBody>
      </p:sp>
      <p:pic>
        <p:nvPicPr>
          <p:cNvPr id="19459" name="Содержимое 6" descr="DSC039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857375"/>
            <a:ext cx="6500813" cy="48752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Спортивная секция по каратэ</a:t>
            </a:r>
          </a:p>
        </p:txBody>
      </p:sp>
      <p:pic>
        <p:nvPicPr>
          <p:cNvPr id="20483" name="Содержимое 3" descr="DSC039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905000"/>
            <a:ext cx="5486400" cy="4114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208088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/>
              <a:t>Участники акции «Сделай добро ближнему»</a:t>
            </a:r>
            <a:endParaRPr lang="ru-RU" sz="2400" dirty="0"/>
          </a:p>
        </p:txBody>
      </p:sp>
      <p:pic>
        <p:nvPicPr>
          <p:cNvPr id="22531" name="Содержимое 3" descr="DSC041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9550" y="1643063"/>
            <a:ext cx="6021388" cy="4516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МБОУ «СОШ№7» 1 Б класс</a:t>
            </a:r>
            <a:br>
              <a:rPr lang="ru-RU" dirty="0" smtClean="0"/>
            </a:br>
            <a:r>
              <a:rPr lang="ru-RU" dirty="0" smtClean="0"/>
              <a:t>2012/2013</a:t>
            </a:r>
          </a:p>
        </p:txBody>
      </p:sp>
      <p:pic>
        <p:nvPicPr>
          <p:cNvPr id="23555" name="Содержимое 3" descr="DSC039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25" y="1785938"/>
            <a:ext cx="6032500" cy="45243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Океан 8">
      <a:dk1>
        <a:srgbClr val="000000"/>
      </a:dk1>
      <a:lt1>
        <a:srgbClr val="FFFFFF"/>
      </a:lt1>
      <a:dk2>
        <a:srgbClr val="FFBA2F"/>
      </a:dk2>
      <a:lt2>
        <a:srgbClr val="A50021"/>
      </a:lt2>
      <a:accent1>
        <a:srgbClr val="FF6600"/>
      </a:accent1>
      <a:accent2>
        <a:srgbClr val="CC6600"/>
      </a:accent2>
      <a:accent3>
        <a:srgbClr val="FFD9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80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Океан</vt:lpstr>
      <vt:lpstr>Стимулирование и мотивация в учебной и внеучебной деятельности первоклассников</vt:lpstr>
      <vt:lpstr>Мотивация (от лат. «двигать»)- общее название для процессов, методов, средств побуждения учеников к активной познавательной деятельности. Мотивация, как процесс изменения состояний и отношений личности основывается на мотивах, под которыми понимаются конкретные побуждения, причины, заставляющие ученика учиться, действовать, совершать поступки. В роли мотивов выступают во взаимосвязи потребности и интересы, стремления и эмоции, установки и идеалы. Мотивы подразделяются на: - широкие социальные мотивы (долг, ответственность); - узкие социальные мотивы (стремление занять определённую должность в будущем, получить признание окружающих, получать вознаграждение за свой труд); - мотивы социального сотрудничества (утверждение своей роли и позиции в классе); - широкие познавательные мотивы, которые проявляются как удовлетворение от самого процесса учения и его результатов; - учебно–познавательные мотивы (ориентация на способы добывания знаний, усвоение конкретных учебных предметов); - мотивы самообразования (ориентация на приобретение дополнительных знаний).</vt:lpstr>
      <vt:lpstr> Отношение школьников к учению учителя обычно характеризуют активностью.  Активность определяет степень (интенсивность, прочность) «соприкосновения» ученика с предметом его деятельности. В структуре активности выделяются следующие компоненты: - готовность выполнять учебные задания; - стремление к самостоятельной деятельности; - сознательность выполнения заданий; - систематичность обучения; - стремление повысить свой личный уровень и др.  Среди многообразия путей и средств, выработанных практикой для формирования устойчивых познавательных интересов в своей работе я использую: - связь практического применения знаний с жизнью (походы, экскурсии, опыты); - взаимообучение (в парах, микрогруппах); - тестирование знаний, умений (тесты, олимпиады, конкурсы, соревнование); - создание ситуации успеха (на уроке и во внеурочной деятельности); - создание положительного микроклимата в классе; доверие к ученику; - проблемное обучение, использование новых нетрадиционных форм обучения. - информационные средства обучения (дистанционные олимпиады, конкурсы, викторины; создание презентаций и проектов; составление портфолио ученика).</vt:lpstr>
      <vt:lpstr>Участники городского конкурса кричалок «Вместе мы – сила» по ПДД</vt:lpstr>
      <vt:lpstr>Спортивная секция по каратэ</vt:lpstr>
      <vt:lpstr>Участники акции «Сделай добро ближнему»</vt:lpstr>
      <vt:lpstr>МБОУ «СОШ№7» 1 Б класс 2012/2013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КНИГОЙ – НЕОБХОДИМОЕ УСЛОВИЕ ПОВЫШЕНИЯ КАЧЕСТВА ОБРАЗОВАНИЯ</dc:title>
  <dc:creator>Иван</dc:creator>
  <cp:lastModifiedBy>Admin</cp:lastModifiedBy>
  <cp:revision>65</cp:revision>
  <dcterms:created xsi:type="dcterms:W3CDTF">2010-11-24T17:09:38Z</dcterms:created>
  <dcterms:modified xsi:type="dcterms:W3CDTF">2012-12-27T15:59:58Z</dcterms:modified>
</cp:coreProperties>
</file>