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58" r:id="rId4"/>
    <p:sldId id="272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F20C-7FF9-456B-AF70-C860A85C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A883-DF69-4B8D-B968-162266F2734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F61-FD87-47D3-8122-E3641571230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58C6-B8E2-4D23-9A80-31B09E07F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97AE-4544-4264-B7B2-CD8BC2BC513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D77A-A153-43BC-BC36-AB74D7EE4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D18D-3D9D-4D38-AA34-7AD386BAE4C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CA1-CD18-4A86-9085-6D46B2B11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AE55-FF5A-486D-B50A-859E0200B4D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D5CBB-4AB3-46F2-A1BE-0314112C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D851-62B3-4053-82EB-3172BE9E7D1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DCAC-C7A8-486D-824C-B9416B9EF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4994F-4E9A-4B6D-BC66-962113916F2E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8484-3865-4143-A5BF-73E405BD1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C01-ACB0-4D5C-9140-67E5D2FC679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DBEA-ADB4-4BD5-851B-C8925B6A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F3CE-98C8-4AF5-BA1B-FA69203ED68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F188-3929-4910-9E3E-2F8AF7DF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F895-A80C-4A6A-9ECB-0318EAAD30E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13E1-5E20-4A4B-B24E-BB251D546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A70B-A555-45CD-B7D1-84F9FE966C6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7E08-2BDD-4076-B79F-2EDC42B3F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039C75B-80A8-4FE8-AC29-E81109A7D48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62092A-8D8E-43EE-9198-717CC80C9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Стимулирование и мотивация в учебной и </a:t>
            </a:r>
            <a:r>
              <a:rPr lang="ru-RU" sz="3200" dirty="0" err="1" smtClean="0"/>
              <a:t>внеучебной</a:t>
            </a:r>
            <a:r>
              <a:rPr lang="ru-RU" sz="3200" dirty="0" smtClean="0"/>
              <a:t> деятельности первоклассников</a:t>
            </a:r>
          </a:p>
        </p:txBody>
      </p:sp>
      <p:sp>
        <p:nvSpPr>
          <p:cNvPr id="3075" name="Text Box 19"/>
          <p:cNvSpPr txBox="1">
            <a:spLocks noChangeArrowheads="1"/>
          </p:cNvSpPr>
          <p:nvPr/>
        </p:nvSpPr>
        <p:spPr bwMode="auto">
          <a:xfrm>
            <a:off x="3028950" y="6216650"/>
            <a:ext cx="611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Составила: учитель начальных классов Кукина В.И.</a:t>
            </a:r>
          </a:p>
          <a:p>
            <a:r>
              <a:rPr lang="ru-RU">
                <a:solidFill>
                  <a:schemeClr val="bg2"/>
                </a:solidFill>
              </a:rPr>
              <a:t>МБОУ СОШ № 7 г. Набережные Челны</a:t>
            </a:r>
            <a:endParaRPr lang="ru-RU"/>
          </a:p>
        </p:txBody>
      </p:sp>
      <p:pic>
        <p:nvPicPr>
          <p:cNvPr id="3076" name="Содержимое 6" descr="DSC039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47925"/>
            <a:ext cx="4038600" cy="3028950"/>
          </a:xfrm>
        </p:spPr>
      </p:pic>
      <p:pic>
        <p:nvPicPr>
          <p:cNvPr id="3077" name="Содержимое 8" descr="DSC039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47925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92100"/>
            <a:ext cx="8075612" cy="608965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u="sng" dirty="0" smtClean="0"/>
              <a:t>Мотивация</a:t>
            </a:r>
            <a:r>
              <a:rPr lang="ru-RU" sz="1600" dirty="0" smtClean="0"/>
              <a:t> (от лат. «двигать»)- общее название для процессов, методов, средств побуждения учеников к активной познавательной деятельности.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>Мотивация</a:t>
            </a:r>
            <a:r>
              <a:rPr lang="ru-RU" sz="1600" dirty="0" smtClean="0"/>
              <a:t>, как процесс изменения состояний и отношений личности основывается на мотивах, под которыми понимаются конкретные побуждения, причины, заставляющие ученика учиться, действовать, совершать поступки. В роли мотивов выступают во взаимосвязи потребности и интересы, стремления и эмоции, установки и идеалы.</a:t>
            </a:r>
            <a:br>
              <a:rPr lang="ru-RU" sz="1600" dirty="0" smtClean="0"/>
            </a:br>
            <a:r>
              <a:rPr lang="ru-RU" sz="1600" dirty="0" smtClean="0"/>
              <a:t>Мотивы подразделяются на:</a:t>
            </a:r>
            <a:br>
              <a:rPr lang="ru-RU" sz="1600" dirty="0" smtClean="0"/>
            </a:br>
            <a:r>
              <a:rPr lang="ru-RU" sz="1600" dirty="0" smtClean="0"/>
              <a:t>- широкие социальные мотивы (долг, ответственность);</a:t>
            </a:r>
            <a:br>
              <a:rPr lang="ru-RU" sz="1600" dirty="0" smtClean="0"/>
            </a:br>
            <a:r>
              <a:rPr lang="ru-RU" sz="1600" dirty="0" smtClean="0"/>
              <a:t>- узкие социальные мотивы (стремление занять определённую должность в будущем, получить признание окружающих, получать вознаграждение за свой труд);</a:t>
            </a:r>
            <a:br>
              <a:rPr lang="ru-RU" sz="1600" dirty="0" smtClean="0"/>
            </a:br>
            <a:r>
              <a:rPr lang="ru-RU" sz="1600" dirty="0" smtClean="0"/>
              <a:t>- мотивы социального сотрудничества (утверждение своей роли и позиции в классе);</a:t>
            </a:r>
            <a:br>
              <a:rPr lang="ru-RU" sz="1600" dirty="0" smtClean="0"/>
            </a:br>
            <a:r>
              <a:rPr lang="ru-RU" sz="1600" dirty="0" smtClean="0"/>
              <a:t>- широкие познавательные мотивы, которые проявляются как удовлетворение от самого процесса учения и его результатов;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учебно</a:t>
            </a:r>
            <a:r>
              <a:rPr lang="ru-RU" sz="1600" dirty="0" smtClean="0"/>
              <a:t>–познавательные мотивы (ориентация на способы добывания знаний, усвоение конкретных учебных предметов);</a:t>
            </a:r>
            <a:br>
              <a:rPr lang="ru-RU" sz="1600" dirty="0" smtClean="0"/>
            </a:br>
            <a:r>
              <a:rPr lang="ru-RU" sz="1600" dirty="0" smtClean="0"/>
              <a:t>- мотивы самообразования (ориентация на приобретение дополнительных знаний).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58204" cy="6208734"/>
          </a:xfrm>
        </p:spPr>
        <p:txBody>
          <a:bodyPr/>
          <a:lstStyle/>
          <a:p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>Отношение школьников к учению</a:t>
            </a:r>
            <a:r>
              <a:rPr lang="ru-RU" sz="1600" dirty="0" smtClean="0"/>
              <a:t> учителя обычно характеризуют </a:t>
            </a:r>
            <a:r>
              <a:rPr lang="ru-RU" sz="1600" u="sng" dirty="0" smtClean="0"/>
              <a:t>активностью.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Активность определяет степень (интенсивность, прочность) «соприкосновения» ученика с предметом его деятельности.</a:t>
            </a:r>
            <a:br>
              <a:rPr lang="ru-RU" sz="1600" dirty="0" smtClean="0"/>
            </a:br>
            <a:r>
              <a:rPr lang="ru-RU" sz="1600" dirty="0" smtClean="0"/>
              <a:t>В структуре активности выделяются следующие компоненты:</a:t>
            </a:r>
            <a:br>
              <a:rPr lang="ru-RU" sz="1600" dirty="0" smtClean="0"/>
            </a:br>
            <a:r>
              <a:rPr lang="ru-RU" sz="1600" dirty="0" smtClean="0"/>
              <a:t>- готовность выполнять учебные задания;</a:t>
            </a:r>
            <a:br>
              <a:rPr lang="ru-RU" sz="1600" dirty="0" smtClean="0"/>
            </a:br>
            <a:r>
              <a:rPr lang="ru-RU" sz="1600" dirty="0" smtClean="0"/>
              <a:t>- стремление к самостоятельной деятельности;</a:t>
            </a:r>
            <a:br>
              <a:rPr lang="ru-RU" sz="1600" dirty="0" smtClean="0"/>
            </a:br>
            <a:r>
              <a:rPr lang="ru-RU" sz="1600" dirty="0" smtClean="0"/>
              <a:t>- сознательность выполнения заданий;</a:t>
            </a:r>
            <a:br>
              <a:rPr lang="ru-RU" sz="1600" dirty="0" smtClean="0"/>
            </a:br>
            <a:r>
              <a:rPr lang="ru-RU" sz="1600" dirty="0" smtClean="0"/>
              <a:t>- систематичность обучения;</a:t>
            </a:r>
            <a:br>
              <a:rPr lang="ru-RU" sz="1600" dirty="0" smtClean="0"/>
            </a:br>
            <a:r>
              <a:rPr lang="ru-RU" sz="1600" dirty="0" smtClean="0"/>
              <a:t>- стремление повысить свой личный уровень и др. </a:t>
            </a:r>
            <a:br>
              <a:rPr lang="ru-RU" sz="1600" dirty="0" smtClean="0"/>
            </a:br>
            <a:r>
              <a:rPr lang="ru-RU" sz="1600" dirty="0" smtClean="0"/>
              <a:t>Среди многообразия путей и средств, выработанных практикой для формирования устойчивых познавательных интересов в </a:t>
            </a:r>
            <a:r>
              <a:rPr lang="ru-RU" sz="1600" u="sng" dirty="0" smtClean="0"/>
              <a:t>своей работе я использую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- связь практического применения знаний с жизнью (походы, экскурсии, опыты);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взаимообучение</a:t>
            </a:r>
            <a:r>
              <a:rPr lang="ru-RU" sz="1600" dirty="0" smtClean="0"/>
              <a:t> (в парах, </a:t>
            </a:r>
            <a:r>
              <a:rPr lang="ru-RU" sz="1600" dirty="0" err="1" smtClean="0"/>
              <a:t>микрогруппах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 smtClean="0"/>
              <a:t>- тестирование знаний, умений (тесты, олимпиады, конкурсы,</a:t>
            </a:r>
            <a:br>
              <a:rPr lang="ru-RU" sz="1600" dirty="0" smtClean="0"/>
            </a:br>
            <a:r>
              <a:rPr lang="ru-RU" sz="1600" dirty="0" smtClean="0"/>
              <a:t>соревнование);</a:t>
            </a:r>
            <a:br>
              <a:rPr lang="ru-RU" sz="1600" dirty="0" smtClean="0"/>
            </a:br>
            <a:r>
              <a:rPr lang="ru-RU" sz="1600" dirty="0" smtClean="0"/>
              <a:t>- создание ситуации успеха (на уроке и во внеурочной деятельности);</a:t>
            </a:r>
            <a:br>
              <a:rPr lang="ru-RU" sz="1600" dirty="0" smtClean="0"/>
            </a:br>
            <a:r>
              <a:rPr lang="ru-RU" sz="1600" dirty="0" smtClean="0"/>
              <a:t>- создание положительного микроклимата в классе;</a:t>
            </a:r>
            <a:br>
              <a:rPr lang="ru-RU" sz="1600" dirty="0" smtClean="0"/>
            </a:br>
            <a:r>
              <a:rPr lang="ru-RU" sz="1600" dirty="0" smtClean="0"/>
              <a:t>доверие к ученику;</a:t>
            </a:r>
            <a:br>
              <a:rPr lang="ru-RU" sz="1600" dirty="0" smtClean="0"/>
            </a:br>
            <a:r>
              <a:rPr lang="ru-RU" sz="1600" dirty="0" smtClean="0"/>
              <a:t>- проблемное обучение, использование новых нетрадиционных форм обучения.</a:t>
            </a:r>
            <a:br>
              <a:rPr lang="ru-RU" sz="1600" dirty="0" smtClean="0"/>
            </a:br>
            <a:r>
              <a:rPr lang="ru-RU" sz="1600" dirty="0" smtClean="0"/>
              <a:t>- информационные средства обучения (дистанционные олимпиады, конкурсы, викторины; создание презентаций и проектов; составление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ученика).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429132"/>
            <a:ext cx="3971924" cy="9223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Сбор макулатуры «Спасем лес»</a:t>
            </a:r>
          </a:p>
        </p:txBody>
      </p:sp>
      <p:pic>
        <p:nvPicPr>
          <p:cNvPr id="14339" name="Содержимое 8" descr="DSC03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714356"/>
            <a:ext cx="4190691" cy="3143258"/>
          </a:xfrm>
        </p:spPr>
      </p:pic>
      <p:pic>
        <p:nvPicPr>
          <p:cNvPr id="4" name="Содержимое 3" descr="DSC039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000512" cy="30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92880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Украсили комнатными цветами свой класс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785926"/>
            <a:ext cx="4257676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Проектные работы «Мы – люди» и «Мы – дружная семья»</a:t>
            </a:r>
          </a:p>
        </p:txBody>
      </p:sp>
      <p:pic>
        <p:nvPicPr>
          <p:cNvPr id="16387" name="Содержимое 6" descr="DSC03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3643314"/>
            <a:ext cx="3937000" cy="2952750"/>
          </a:xfrm>
        </p:spPr>
      </p:pic>
      <p:pic>
        <p:nvPicPr>
          <p:cNvPr id="5" name="Содержимое 7" descr="DSC039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357166"/>
            <a:ext cx="4038600" cy="3028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714752"/>
            <a:ext cx="45720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Проектная работа «Полевые цветы»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Работу выполнил ученик 1 Б класса</a:t>
            </a:r>
          </a:p>
          <a:p>
            <a:pPr>
              <a:defRPr/>
            </a:pPr>
            <a:r>
              <a:rPr lang="ru-RU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Кузнецов Владимир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929066"/>
            <a:ext cx="3571900" cy="50006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Пишем красиво</a:t>
            </a:r>
          </a:p>
        </p:txBody>
      </p:sp>
      <p:pic>
        <p:nvPicPr>
          <p:cNvPr id="17411" name="Содержимое 3" descr="DSC039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500042"/>
            <a:ext cx="3857652" cy="2893240"/>
          </a:xfrm>
        </p:spPr>
      </p:pic>
      <p:pic>
        <p:nvPicPr>
          <p:cNvPr id="4" name="Содержимое 3" descr="DSC039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21843"/>
            <a:ext cx="4414850" cy="3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62" y="1142984"/>
            <a:ext cx="403052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Знатоки - математики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000240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Изингер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Александр</a:t>
            </a:r>
          </a:p>
          <a:p>
            <a:pPr>
              <a:defRPr/>
            </a:pP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Мухаметшина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 Диана</a:t>
            </a:r>
          </a:p>
          <a:p>
            <a:pPr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Константинов Глеб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98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Океан</vt:lpstr>
      <vt:lpstr>Стимулирование и мотивация в учебной и внеучебной деятельности первоклассников</vt:lpstr>
      <vt:lpstr>Мотивация (от лат. «двигать»)- общее название для процессов, методов, средств побуждения учеников к активной познавательной деятельности. Мотивация, как процесс изменения состояний и отношений личности основывается на мотивах, под которыми понимаются конкретные побуждения, причины, заставляющие ученика учиться, действовать, совершать поступки. В роли мотивов выступают во взаимосвязи потребности и интересы, стремления и эмоции, установки и идеалы. Мотивы подразделяются на: - широкие социальные мотивы (долг, ответственность); - узкие социальные мотивы (стремление занять определённую должность в будущем, получить признание окружающих, получать вознаграждение за свой труд); - мотивы социального сотрудничества (утверждение своей роли и позиции в классе); - широкие познавательные мотивы, которые проявляются как удовлетворение от самого процесса учения и его результатов; - учебно–познавательные мотивы (ориентация на способы добывания знаний, усвоение конкретных учебных предметов); - мотивы самообразования (ориентация на приобретение дополнительных знаний).</vt:lpstr>
      <vt:lpstr> Отношение школьников к учению учителя обычно характеризуют активностью.  Активность определяет степень (интенсивность, прочность) «соприкосновения» ученика с предметом его деятельности. В структуре активности выделяются следующие компоненты: - готовность выполнять учебные задания; - стремление к самостоятельной деятельности; - сознательность выполнения заданий; - систематичность обучения; - стремление повысить свой личный уровень и др.  Среди многообразия путей и средств, выработанных практикой для формирования устойчивых познавательных интересов в своей работе я использую: - связь практического применения знаний с жизнью (походы, экскурсии, опыты); - взаимообучение (в парах, микрогруппах); - тестирование знаний, умений (тесты, олимпиады, конкурсы, соревнование); - создание ситуации успеха (на уроке и во внеурочной деятельности); - создание положительного микроклимата в классе; доверие к ученику; - проблемное обучение, использование новых нетрадиционных форм обучения. - информационные средства обучения (дистанционные олимпиады, конкурсы, викторины; создание презентаций и проектов; составление портфолио ученика).</vt:lpstr>
      <vt:lpstr>Сбор макулатуры «Спасем лес»</vt:lpstr>
      <vt:lpstr>Проектные работы «Мы – люди» и «Мы – дружная семья»</vt:lpstr>
      <vt:lpstr>Пишем красиво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КНИГОЙ – НЕОБХОДИМОЕ УСЛОВИЕ ПОВЫШЕНИЯ КАЧЕСТВА ОБРАЗОВАНИЯ</dc:title>
  <dc:creator>Иван</dc:creator>
  <cp:lastModifiedBy>Admin</cp:lastModifiedBy>
  <cp:revision>67</cp:revision>
  <dcterms:created xsi:type="dcterms:W3CDTF">2010-11-24T17:09:38Z</dcterms:created>
  <dcterms:modified xsi:type="dcterms:W3CDTF">2012-12-27T16:01:04Z</dcterms:modified>
</cp:coreProperties>
</file>