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20"/>
  </p:notesMasterIdLst>
  <p:sldIdLst>
    <p:sldId id="257" r:id="rId4"/>
    <p:sldId id="271" r:id="rId5"/>
    <p:sldId id="258" r:id="rId6"/>
    <p:sldId id="268" r:id="rId7"/>
    <p:sldId id="269" r:id="rId8"/>
    <p:sldId id="261" r:id="rId9"/>
    <p:sldId id="270" r:id="rId10"/>
    <p:sldId id="264" r:id="rId11"/>
    <p:sldId id="265" r:id="rId12"/>
    <p:sldId id="267" r:id="rId13"/>
    <p:sldId id="260" r:id="rId14"/>
    <p:sldId id="274" r:id="rId15"/>
    <p:sldId id="275" r:id="rId16"/>
    <p:sldId id="266" r:id="rId17"/>
    <p:sldId id="259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E5C2-93BE-4612-8E37-8F657E7E3A2E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F0124-4D20-4F83-92D9-FEF89A219D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807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5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3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9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6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8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1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8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3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2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1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6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9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4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5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6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3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8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8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2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0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6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2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0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4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9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8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3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8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5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militera.lib.ru/memo/russian/meretskov/16.jpg" TargetMode="External"/><Relationship Id="rId3" Type="http://schemas.openxmlformats.org/officeDocument/2006/relationships/hyperlink" Target="http://s020.radikal.ru/i710/1302/97/5836754b33a3.png" TargetMode="External"/><Relationship Id="rId7" Type="http://schemas.openxmlformats.org/officeDocument/2006/relationships/hyperlink" Target="http://img.zoneland.ru/images4/4914221.JPG.jpg" TargetMode="External"/><Relationship Id="rId2" Type="http://schemas.openxmlformats.org/officeDocument/2006/relationships/hyperlink" Target="http://cap.ru/UserFiles/orgs/GrvId_67/pobeda2.jpg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obd-memorial.ru/html/info.htm?id=2209434" TargetMode="External"/><Relationship Id="rId5" Type="http://schemas.openxmlformats.org/officeDocument/2006/relationships/hyperlink" Target="http://www.pobediteli.ru/" TargetMode="External"/><Relationship Id="rId10" Type="http://schemas.openxmlformats.org/officeDocument/2006/relationships/hyperlink" Target="http://img-fotki.yandex.ru/get/4403/svetlera.283/0_5b4e4_c960b2ef_L.jpg" TargetMode="External"/><Relationship Id="rId4" Type="http://schemas.openxmlformats.org/officeDocument/2006/relationships/hyperlink" Target="http://img-fotki.yandex.ru/get/9745/97761520.1fa/0_84980_437031ed_L.jpg" TargetMode="External"/><Relationship Id="rId9" Type="http://schemas.openxmlformats.org/officeDocument/2006/relationships/hyperlink" Target="http://kartinki-gif.ru/_ph/25/2/142449298.gif?142757156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dvignaroda.ru/" TargetMode="External"/><Relationship Id="rId2" Type="http://schemas.openxmlformats.org/officeDocument/2006/relationships/hyperlink" Target="http://img-fotki.yandex.ru/get/4809/svetlera.281/0_5b45f_79eb86b0_L.jpg" TargetMode="Externa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img.stapravda.ru/i/w250/p4454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podvignaroda.mil.ru/?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980728"/>
            <a:ext cx="6552728" cy="2400657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ru-RU" sz="4800" b="1" i="1" dirty="0">
                <a:ln w="17780" cmpd="sng">
                  <a:solidFill>
                    <a:srgbClr val="F79646">
                      <a:lumMod val="75000"/>
                    </a:srgb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800" b="1" i="1" dirty="0" smtClean="0">
                <a:ln w="17780" cmpd="sng">
                  <a:solidFill>
                    <a:srgbClr val="F79646">
                      <a:lumMod val="75000"/>
                    </a:srgb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Защитник –     односельчанин</a:t>
            </a:r>
          </a:p>
          <a:p>
            <a:pPr algn="ctr"/>
            <a:r>
              <a:rPr lang="ru-RU" sz="5400" b="1" i="1" dirty="0" smtClean="0">
                <a:ln w="17780" cmpd="sng">
                  <a:solidFill>
                    <a:srgbClr val="F79646">
                      <a:lumMod val="75000"/>
                    </a:srgb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800" b="1" i="1" dirty="0" smtClean="0">
                <a:ln w="17780" cmpd="sng">
                  <a:solidFill>
                    <a:srgbClr val="F79646">
                      <a:lumMod val="75000"/>
                    </a:srgb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1941 </a:t>
            </a:r>
            <a:r>
              <a:rPr lang="ru-RU" sz="4800" b="1" i="1" dirty="0">
                <a:ln w="17780" cmpd="sng">
                  <a:solidFill>
                    <a:srgbClr val="F79646">
                      <a:lumMod val="75000"/>
                    </a:srgb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– 1945 гг.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4550539"/>
            <a:ext cx="6192689" cy="1938992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pPr lvl="0">
              <a:defRPr/>
            </a:pPr>
            <a:r>
              <a:rPr lang="ru-RU" sz="20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выполнила: Пушкина Ольга Ивановна</a:t>
            </a:r>
          </a:p>
          <a:p>
            <a:pPr lvl="0">
              <a:defRPr/>
            </a:pPr>
            <a:r>
              <a:rPr lang="ru-RU" sz="20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учитель начальных классов</a:t>
            </a:r>
          </a:p>
          <a:p>
            <a:pPr lvl="0">
              <a:defRPr/>
            </a:pPr>
            <a:r>
              <a:rPr lang="ru-RU" sz="20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МОУ </a:t>
            </a:r>
            <a:r>
              <a:rPr lang="ru-RU" sz="2000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Деяновская</a:t>
            </a:r>
            <a:r>
              <a:rPr lang="ru-RU" sz="20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 О</a:t>
            </a:r>
            <a:r>
              <a:rPr lang="ru-RU" sz="2000" dirty="0" smtClean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ОШ</a:t>
            </a:r>
            <a:endParaRPr lang="ru-RU" sz="2000" dirty="0">
              <a:solidFill>
                <a:srgbClr val="C0504D">
                  <a:lumMod val="50000"/>
                </a:srgbClr>
              </a:solidFill>
              <a:latin typeface="Calibri" pitchFamily="34" charset="0"/>
              <a:cs typeface="Arial" charset="0"/>
            </a:endParaRPr>
          </a:p>
          <a:p>
            <a:pPr lvl="0">
              <a:defRPr/>
            </a:pPr>
            <a:r>
              <a:rPr lang="ru-RU" sz="2000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Пильнинского</a:t>
            </a:r>
            <a:r>
              <a:rPr lang="ru-RU" sz="20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 района</a:t>
            </a:r>
          </a:p>
          <a:p>
            <a:pPr lvl="0">
              <a:defRPr/>
            </a:pPr>
            <a:r>
              <a:rPr lang="ru-RU" sz="200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Нижегородской  области</a:t>
            </a:r>
          </a:p>
          <a:p>
            <a:pPr lvl="0">
              <a:defRPr/>
            </a:pPr>
            <a:r>
              <a:rPr lang="ru-RU" sz="2000" i="0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2015 год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293960"/>
            <a:ext cx="6984776" cy="125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81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12776"/>
            <a:ext cx="78488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/>
          </a:p>
          <a:p>
            <a:endParaRPr lang="ru-RU" sz="2400" b="1" dirty="0" smtClean="0"/>
          </a:p>
          <a:p>
            <a:r>
              <a:rPr lang="ru-RU" dirty="0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5188" y="1412776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Год </a:t>
            </a:r>
            <a:r>
              <a:rPr lang="ru-RU" sz="2400" b="1" dirty="0"/>
              <a:t>рождения: __.__.1919 </a:t>
            </a:r>
          </a:p>
          <a:p>
            <a:r>
              <a:rPr lang="ru-RU" sz="2400" b="1" dirty="0"/>
              <a:t>капитан </a:t>
            </a:r>
          </a:p>
          <a:p>
            <a:r>
              <a:rPr lang="ru-RU" sz="2400" b="1" dirty="0"/>
              <a:t>в РККА с __.__.1941 года </a:t>
            </a:r>
          </a:p>
          <a:p>
            <a:r>
              <a:rPr lang="ru-RU" sz="2400" b="1" dirty="0"/>
              <a:t>место рождения: Горьковская обл., </a:t>
            </a:r>
            <a:r>
              <a:rPr lang="ru-RU" sz="2400" b="1" dirty="0" err="1"/>
              <a:t>Курмышский</a:t>
            </a:r>
            <a:r>
              <a:rPr lang="ru-RU" sz="2400" b="1" dirty="0"/>
              <a:t> р-н, д. Романовка</a:t>
            </a:r>
          </a:p>
          <a:p>
            <a:r>
              <a:rPr lang="ru-RU" sz="2400" b="1" dirty="0"/>
              <a:t>№ записи: 1103850934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36643" y="406981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№ </a:t>
            </a:r>
            <a:r>
              <a:rPr lang="ru-RU" sz="2400" b="1" dirty="0"/>
              <a:t>наградного документа: 177 </a:t>
            </a:r>
          </a:p>
          <a:p>
            <a:r>
              <a:rPr lang="ru-RU" sz="2400" b="1" dirty="0"/>
              <a:t>дата наградного документа: 06.11.1985</a:t>
            </a:r>
          </a:p>
          <a:p>
            <a:r>
              <a:rPr lang="ru-RU" sz="2400" b="1" dirty="0"/>
              <a:t>№ записи: 1510304872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845" y="188640"/>
            <a:ext cx="31702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17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692696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Алатин</a:t>
            </a:r>
            <a:r>
              <a:rPr lang="ru-RU" sz="2800" b="1" dirty="0" smtClean="0"/>
              <a:t> </a:t>
            </a:r>
            <a:r>
              <a:rPr lang="ru-RU" sz="2800" b="1" dirty="0"/>
              <a:t>Дмитрий Иванович (1919), полковник запаса, ветеран ВОВ, 25 лет председатель колхоза «Путь к коммунизму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93" t="7004" r="24543" b="2801"/>
          <a:stretch/>
        </p:blipFill>
        <p:spPr>
          <a:xfrm>
            <a:off x="611560" y="2857058"/>
            <a:ext cx="3451622" cy="3232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19" t="12562" r="8574" b="-3582"/>
          <a:stretch/>
        </p:blipFill>
        <p:spPr>
          <a:xfrm>
            <a:off x="4716016" y="2941915"/>
            <a:ext cx="3932276" cy="306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4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980728"/>
            <a:ext cx="7919548" cy="54369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99792" y="260648"/>
            <a:ext cx="4358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Государственные  </a:t>
            </a:r>
            <a:r>
              <a:rPr lang="ru-RU" sz="2800" b="1" dirty="0"/>
              <a:t>награды</a:t>
            </a:r>
          </a:p>
        </p:txBody>
      </p:sp>
    </p:spTree>
    <p:extLst>
      <p:ext uri="{BB962C8B-B14F-4D97-AF65-F5344CB8AC3E}">
        <p14:creationId xmlns:p14="http://schemas.microsoft.com/office/powerpoint/2010/main" val="389262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9912" y="4005064"/>
            <a:ext cx="5184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Не забывайте о солдатах,</a:t>
            </a:r>
          </a:p>
          <a:p>
            <a:r>
              <a:rPr lang="ru-RU" sz="2800" b="1" dirty="0" smtClean="0"/>
              <a:t>Что бились из последних сил,</a:t>
            </a:r>
          </a:p>
          <a:p>
            <a:r>
              <a:rPr lang="ru-RU" sz="2800" b="1" dirty="0" smtClean="0"/>
              <a:t>В бинтах стонали в медсанбатах</a:t>
            </a:r>
          </a:p>
          <a:p>
            <a:r>
              <a:rPr lang="ru-RU" sz="2800" b="1" dirty="0" smtClean="0"/>
              <a:t>И так надеялись на мир!</a:t>
            </a:r>
          </a:p>
          <a:p>
            <a:pPr algn="r"/>
            <a:r>
              <a:rPr lang="ru-RU" sz="2800" b="1" dirty="0" err="1" smtClean="0"/>
              <a:t>К.Симонов</a:t>
            </a:r>
            <a:endParaRPr lang="ru-RU" sz="2800" b="1" dirty="0" smtClean="0"/>
          </a:p>
          <a:p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24744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70 лет прошло с той поры. В семье </a:t>
            </a:r>
            <a:r>
              <a:rPr lang="ru-RU" sz="2800" b="1" dirty="0" err="1" smtClean="0"/>
              <a:t>Алатиных</a:t>
            </a:r>
            <a:r>
              <a:rPr lang="ru-RU" sz="2800" b="1" dirty="0" smtClean="0"/>
              <a:t>  выросло 4 детей. </a:t>
            </a:r>
          </a:p>
          <a:p>
            <a:r>
              <a:rPr lang="ru-RU" sz="2800" b="1" dirty="0" smtClean="0"/>
              <a:t>8 февраля  2009 года  не стало Дмитрия Ивановича, но память о нём живёт в наших сердцах.</a:t>
            </a:r>
            <a:endParaRPr lang="ru-RU" sz="2800" b="1" dirty="0"/>
          </a:p>
        </p:txBody>
      </p:sp>
      <p:pic>
        <p:nvPicPr>
          <p:cNvPr id="1026" name="Picture 2" descr="C:\Users\Администратор\Desktop\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45" y="3501008"/>
            <a:ext cx="2448272" cy="3140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01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395246"/>
            <a:ext cx="621931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Победа в Великой Отечественной войне – подвиг и слава нашего народа. Как бы не менялись за последние годы оценки и даже факты нашей истории, </a:t>
            </a:r>
            <a:r>
              <a:rPr lang="ru-RU" sz="3600" b="1" dirty="0" smtClean="0">
                <a:solidFill>
                  <a:srgbClr val="FF0000"/>
                </a:solidFill>
              </a:rPr>
              <a:t>9 мая  - День Победы </a:t>
            </a:r>
            <a:r>
              <a:rPr lang="ru-RU" sz="2800" b="1" dirty="0" smtClean="0"/>
              <a:t>– остаётся неизменным.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4293096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/>
          </a:p>
          <a:p>
            <a:endParaRPr lang="ru-RU" sz="3600" b="1" dirty="0"/>
          </a:p>
          <a:p>
            <a:r>
              <a:rPr lang="ru-RU" sz="3600" b="1" dirty="0" smtClean="0">
                <a:solidFill>
                  <a:srgbClr val="FF0000"/>
                </a:solidFill>
              </a:rPr>
              <a:t>ВЕЧНАЯ СЛАВА ПОБЕДИТЕЛЯМ!!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2838" y="38706"/>
            <a:ext cx="2601162" cy="346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27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48681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Орден с лентой</a:t>
            </a:r>
          </a:p>
          <a:p>
            <a:r>
              <a:rPr lang="en-US" dirty="0">
                <a:solidFill>
                  <a:prstClr val="black"/>
                </a:solidFill>
                <a:hlinkClick r:id="rId2"/>
              </a:rPr>
              <a:t>http://cap.ru/UserFiles/orgs/GrvId_67/pobeda2.jpg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Георгиевская лента</a:t>
            </a:r>
          </a:p>
          <a:p>
            <a:r>
              <a:rPr lang="en-US" dirty="0">
                <a:solidFill>
                  <a:prstClr val="black"/>
                </a:solidFill>
                <a:hlinkClick r:id="rId3"/>
              </a:rPr>
              <a:t>http://s020.radikal.ru/i710/1302/97/5836754b33a3.png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Фон</a:t>
            </a:r>
          </a:p>
          <a:p>
            <a:r>
              <a:rPr lang="en-US" dirty="0">
                <a:solidFill>
                  <a:prstClr val="black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prstClr val="black"/>
                </a:solidFill>
                <a:hlinkClick r:id="rId4"/>
              </a:rPr>
              <a:t>img-fotki.yandex.ru/get/9745/97761520.1fa/0_84980_437031ed_L.jpg</a:t>
            </a:r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Сайт победители</a:t>
            </a:r>
            <a:endParaRPr lang="ru-RU" u="sng" dirty="0">
              <a:hlinkClick r:id="rId5"/>
            </a:endParaRPr>
          </a:p>
          <a:p>
            <a:r>
              <a:rPr lang="ru-RU" u="sng" dirty="0" smtClean="0">
                <a:hlinkClick r:id="rId5"/>
              </a:rPr>
              <a:t>http</a:t>
            </a:r>
            <a:r>
              <a:rPr lang="ru-RU" u="sng" dirty="0">
                <a:hlinkClick r:id="rId5"/>
              </a:rPr>
              <a:t>://www.pobediteli.ru</a:t>
            </a:r>
            <a:r>
              <a:rPr lang="ru-RU" u="sng" dirty="0" smtClean="0">
                <a:hlinkClick r:id="rId5"/>
              </a:rPr>
              <a:t>/</a:t>
            </a:r>
            <a:endParaRPr lang="ru-RU" u="sng" dirty="0" smtClean="0"/>
          </a:p>
          <a:p>
            <a:r>
              <a:rPr lang="ru-RU" dirty="0" smtClean="0"/>
              <a:t>Сайт «Мемориал»</a:t>
            </a:r>
            <a:endParaRPr lang="ru-RU" dirty="0"/>
          </a:p>
          <a:p>
            <a:r>
              <a:rPr lang="ru-RU" u="sng" dirty="0">
                <a:hlinkClick r:id="rId6"/>
              </a:rPr>
              <a:t>http://</a:t>
            </a:r>
            <a:r>
              <a:rPr lang="ru-RU" u="sng" dirty="0" smtClean="0">
                <a:hlinkClick r:id="rId6"/>
              </a:rPr>
              <a:t>www.obd-memorial.ru/html/info.htm?id=2209434</a:t>
            </a:r>
            <a:endParaRPr lang="ru-RU" u="sng" dirty="0" smtClean="0"/>
          </a:p>
          <a:p>
            <a:r>
              <a:rPr lang="ru-RU" dirty="0" smtClean="0"/>
              <a:t>Ленинградский фронт</a:t>
            </a:r>
            <a:endParaRPr lang="ru-RU" dirty="0"/>
          </a:p>
          <a:p>
            <a:r>
              <a:rPr lang="en-US" dirty="0">
                <a:solidFill>
                  <a:prstClr val="black"/>
                </a:solidFill>
                <a:hlinkClick r:id="rId7"/>
              </a:rPr>
              <a:t>http://</a:t>
            </a:r>
            <a:r>
              <a:rPr lang="en-US" dirty="0" smtClean="0">
                <a:solidFill>
                  <a:prstClr val="black"/>
                </a:solidFill>
                <a:hlinkClick r:id="rId7"/>
              </a:rPr>
              <a:t>img.zoneland.ru/images4/4914221.JPG.jpg</a:t>
            </a:r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err="1" smtClean="0">
                <a:solidFill>
                  <a:prstClr val="black"/>
                </a:solidFill>
              </a:rPr>
              <a:t>Волховский</a:t>
            </a:r>
            <a:r>
              <a:rPr lang="ru-RU" dirty="0" smtClean="0">
                <a:solidFill>
                  <a:prstClr val="black"/>
                </a:solidFill>
              </a:rPr>
              <a:t> фронт</a:t>
            </a:r>
          </a:p>
          <a:p>
            <a:r>
              <a:rPr lang="en-US" dirty="0">
                <a:solidFill>
                  <a:prstClr val="black"/>
                </a:solidFill>
                <a:hlinkClick r:id="rId8"/>
              </a:rPr>
              <a:t>http://</a:t>
            </a:r>
            <a:r>
              <a:rPr lang="en-US" dirty="0" smtClean="0">
                <a:solidFill>
                  <a:prstClr val="black"/>
                </a:solidFill>
                <a:hlinkClick r:id="rId8"/>
              </a:rPr>
              <a:t>militera.lib.ru/memo/russian/meretskov/16.jpg</a:t>
            </a:r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День Победы</a:t>
            </a:r>
          </a:p>
          <a:p>
            <a:r>
              <a:rPr lang="en-US" dirty="0">
                <a:solidFill>
                  <a:prstClr val="black"/>
                </a:solidFill>
                <a:hlinkClick r:id="rId9"/>
              </a:rPr>
              <a:t>http://kartinki-gif.ru/_</a:t>
            </a:r>
            <a:r>
              <a:rPr lang="en-US" dirty="0" smtClean="0">
                <a:solidFill>
                  <a:prstClr val="black"/>
                </a:solidFill>
                <a:hlinkClick r:id="rId9"/>
              </a:rPr>
              <a:t>ph/25/2/142449298.gif?1427571565</a:t>
            </a:r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Ленточка с веткой</a:t>
            </a:r>
          </a:p>
          <a:p>
            <a:r>
              <a:rPr lang="en-US" dirty="0">
                <a:solidFill>
                  <a:prstClr val="black"/>
                </a:solidFill>
                <a:hlinkClick r:id="rId10"/>
              </a:rPr>
              <a:t>http://</a:t>
            </a:r>
            <a:r>
              <a:rPr lang="en-US" dirty="0" smtClean="0">
                <a:solidFill>
                  <a:prstClr val="black"/>
                </a:solidFill>
                <a:hlinkClick r:id="rId10"/>
              </a:rPr>
              <a:t>img-fotki.yandex.ru/get/4403/svetlera.283/0_5b4e4_c960b2ef_L.jpg</a:t>
            </a:r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Шаблон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Шевченко Татьяна Александровна</a:t>
            </a:r>
          </a:p>
          <a:p>
            <a:endParaRPr lang="ru-RU" dirty="0" smtClean="0">
              <a:solidFill>
                <a:srgbClr val="0000FF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0900" y="5517232"/>
            <a:ext cx="2533927" cy="461665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prstClr val="black"/>
              </a:solidFill>
            </a:endParaRPr>
          </a:p>
          <a:p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6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437" y="1268760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Орден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img-fotki.yandex.ru/get/4809/svetlera.281/0_5b45f_79eb86b0_L.jpg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dirty="0" smtClean="0"/>
              <a:t>Подвиг народа</a:t>
            </a:r>
          </a:p>
          <a:p>
            <a:r>
              <a:rPr lang="en-US" dirty="0">
                <a:hlinkClick r:id="rId3"/>
              </a:rPr>
              <a:t>http://www.podvignaroda.ru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ru-RU" dirty="0" smtClean="0"/>
              <a:t>70 лет Победы</a:t>
            </a:r>
            <a:endParaRPr lang="en-US" dirty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img.stapravda.ru/i/w250/p44540.jpg</a:t>
            </a:r>
            <a:endParaRPr lang="ru-RU" dirty="0" smtClean="0"/>
          </a:p>
          <a:p>
            <a:r>
              <a:rPr lang="ru-RU" dirty="0" smtClean="0"/>
              <a:t>Фото, стенд с медалями  взяты из семейного архива.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73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484784"/>
            <a:ext cx="70046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latin typeface="+mj-lt"/>
              </a:rPr>
              <a:t>Хранить нам славу предков надлежит</a:t>
            </a:r>
          </a:p>
          <a:p>
            <a:pPr algn="r"/>
            <a:r>
              <a:rPr lang="ru-RU" sz="2800" b="1" dirty="0">
                <a:latin typeface="+mj-lt"/>
              </a:rPr>
              <a:t>И ты не гость, не временный посредник,</a:t>
            </a:r>
          </a:p>
          <a:p>
            <a:pPr algn="r"/>
            <a:r>
              <a:rPr lang="ru-RU" sz="2800" b="1" dirty="0">
                <a:latin typeface="+mj-lt"/>
              </a:rPr>
              <a:t>История тебе принадлежит!</a:t>
            </a:r>
          </a:p>
          <a:p>
            <a:pPr algn="r"/>
            <a:r>
              <a:rPr lang="ru-RU" sz="2800" b="1" dirty="0">
                <a:latin typeface="+mj-lt"/>
              </a:rPr>
              <a:t>России прозревающий наследник!</a:t>
            </a:r>
          </a:p>
          <a:p>
            <a:pPr algn="r"/>
            <a:r>
              <a:rPr lang="ru-RU" sz="2800" b="1" dirty="0" err="1">
                <a:latin typeface="+mj-lt"/>
              </a:rPr>
              <a:t>В.Сорокин</a:t>
            </a:r>
            <a:endParaRPr lang="ru-RU" sz="2800" b="1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0" b="9949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2840485" cy="222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09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7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384376" cy="4347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168895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ru-RU" sz="3200" b="1" dirty="0" err="1" smtClean="0"/>
              <a:t>Алатин</a:t>
            </a:r>
            <a:r>
              <a:rPr lang="ru-RU" sz="3200" b="1" dirty="0" smtClean="0"/>
              <a:t>   </a:t>
            </a:r>
            <a:r>
              <a:rPr lang="ru-RU" sz="3200" b="1" dirty="0"/>
              <a:t>Дмитрий  Иванович</a:t>
            </a:r>
          </a:p>
          <a:p>
            <a:pPr lvl="2"/>
            <a:r>
              <a:rPr lang="ru-RU" sz="3200" b="1" dirty="0" smtClean="0"/>
              <a:t>                    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0495" y="1959563"/>
            <a:ext cx="48335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Год рождения: 10.04.1919 </a:t>
            </a:r>
            <a:br>
              <a:rPr lang="ru-RU" sz="2800" b="1" dirty="0" smtClean="0"/>
            </a:br>
            <a:r>
              <a:rPr lang="ru-RU" sz="2800" b="1" dirty="0" smtClean="0"/>
              <a:t>капитан в РККА с 1941 года </a:t>
            </a:r>
            <a:br>
              <a:rPr lang="ru-RU" sz="2800" b="1" dirty="0" smtClean="0"/>
            </a:br>
            <a:r>
              <a:rPr lang="ru-RU" sz="2800" b="1" dirty="0" smtClean="0"/>
              <a:t>место рождения: Горьковская обл., </a:t>
            </a:r>
            <a:r>
              <a:rPr lang="ru-RU" sz="2800" b="1" dirty="0" err="1" smtClean="0"/>
              <a:t>Курмышский</a:t>
            </a:r>
            <a:r>
              <a:rPr lang="ru-RU" sz="2800" b="1" dirty="0" smtClean="0"/>
              <a:t> р-н,  </a:t>
            </a:r>
            <a:r>
              <a:rPr lang="ru-RU" sz="2800" b="1" dirty="0" err="1" smtClean="0"/>
              <a:t>д.Романовка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956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Arial Narrow" pitchFamily="34" charset="0"/>
            </a:endParaRPr>
          </a:p>
          <a:p>
            <a:r>
              <a:rPr lang="ru-RU" sz="2800" b="1" dirty="0" smtClean="0"/>
              <a:t>Прохождение службы в </a:t>
            </a:r>
            <a:r>
              <a:rPr lang="ru-RU" sz="2800" b="1" dirty="0"/>
              <a:t>Вооружённых силах   СССР с </a:t>
            </a:r>
            <a:r>
              <a:rPr lang="ru-RU" sz="2800" b="1" dirty="0" smtClean="0"/>
              <a:t>03.02.1940.</a:t>
            </a:r>
            <a:r>
              <a:rPr lang="en-US" sz="2800" b="1" dirty="0" smtClean="0"/>
              <a:t> </a:t>
            </a:r>
            <a:endParaRPr lang="ru-RU" sz="28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/>
              <a:t>Служил </a:t>
            </a:r>
            <a:r>
              <a:rPr lang="ru-RU" sz="2800" b="1" dirty="0"/>
              <a:t>на должности рядового и сержантского состава. (февраль 1940 – февраль </a:t>
            </a:r>
            <a:r>
              <a:rPr lang="ru-RU" sz="2800" b="1" dirty="0" smtClean="0"/>
              <a:t>1941г.)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/>
              <a:t>Был курсантом </a:t>
            </a:r>
            <a:r>
              <a:rPr lang="ru-RU" sz="2800" b="1" dirty="0" err="1" smtClean="0"/>
              <a:t>Военно</a:t>
            </a:r>
            <a:r>
              <a:rPr lang="ru-RU" sz="2800" b="1" dirty="0" smtClean="0"/>
              <a:t> – политического училища.(февраль 1941 – июль 1942г.)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/>
              <a:t>Политрук стрелковой роты (июль1942 – август 1942г.</a:t>
            </a:r>
            <a:r>
              <a:rPr lang="en-US" sz="2800" b="1" dirty="0" smtClean="0"/>
              <a:t>)</a:t>
            </a:r>
            <a:endParaRPr lang="ru-RU" sz="28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/>
              <a:t>Заместитель командира батальона по политической  части (август 1942 – февраль 1944г.)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/>
              <a:t>Заместитель начальника госпиталя по политической  части(февраль1944- ноябрь 1945г.</a:t>
            </a:r>
            <a:r>
              <a:rPr lang="en-US" sz="2800" b="1" dirty="0" smtClean="0"/>
              <a:t>)     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3800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енинградский фронт 2005 г., Документальный, SATRip :: zonel…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732" y="1844824"/>
            <a:ext cx="6038399" cy="479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294395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Ленинградский фронт с 1941по 1942 в должности политрука стрелковой </a:t>
            </a:r>
            <a:r>
              <a:rPr lang="ru-RU" sz="2800" b="1" dirty="0" smtClean="0"/>
              <a:t>роты.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28184" y="2852936"/>
            <a:ext cx="2938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Тяжело ранен в ногу.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4334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1" y="1268760"/>
            <a:ext cx="88060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Участие на фронте Великой Отечественной войны с 1941 по 1943г.</a:t>
            </a:r>
          </a:p>
          <a:p>
            <a:r>
              <a:rPr lang="ru-RU" sz="2800" b="1" dirty="0" err="1" smtClean="0"/>
              <a:t>Волховский</a:t>
            </a:r>
            <a:r>
              <a:rPr lang="ru-RU" sz="2800" b="1" dirty="0" smtClean="0"/>
              <a:t> фронт с 1942по 1943 в должности заместителя командира батальона по политической части.</a:t>
            </a:r>
            <a:endParaRPr lang="ru-RU" sz="2800" b="1" dirty="0"/>
          </a:p>
        </p:txBody>
      </p:sp>
      <p:pic>
        <p:nvPicPr>
          <p:cNvPr id="2050" name="Picture 2" descr="Транспорт Oбозник.r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144015"/>
            <a:ext cx="6069707" cy="349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85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dvignaroda.ru/filter/filterimage?path=VS/449/033-0686046-0408%2b010-0405/00000065.jpg&amp;id=46735672&amp;id1=794e7cd2b91e0250ab3a3c65d4ecd34e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55439"/>
            <a:ext cx="3960440" cy="587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Векторный Клипарт - День победы и День Защитника Отечества (1 Мая и 9 Мая) &quot; Скачать шаблоны Photoshop и рамки, векторный клипар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3225338" cy="336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66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579264"/>
              </p:ext>
            </p:extLst>
          </p:nvPr>
        </p:nvGraphicFramePr>
        <p:xfrm>
          <a:off x="179512" y="980728"/>
          <a:ext cx="7992888" cy="5885688"/>
        </p:xfrm>
        <a:graphic>
          <a:graphicData uri="http://schemas.openxmlformats.org/drawingml/2006/table">
            <a:tbl>
              <a:tblPr firstRow="1" firstCol="1" bandRow="1"/>
              <a:tblGrid>
                <a:gridCol w="2715749"/>
                <a:gridCol w="5277139"/>
              </a:tblGrid>
              <a:tr h="3823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Фамилия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Алатин</a:t>
                      </a:r>
                      <a:endParaRPr lang="ru-RU" sz="20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23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Имя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Дмитрий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23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Отчество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Иванович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79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Последнее место службы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314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СД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23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Воинское звание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капитан 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23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Причина выбытия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ранен</a:t>
                      </a:r>
                      <a:endParaRPr lang="ru-RU" sz="20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23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Дата выбытия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12.01.1943</a:t>
                      </a:r>
                      <a:endParaRPr lang="ru-RU" sz="20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91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Название источника информации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ЦАМО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91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Номер фонда источника информации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58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91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Номер описи источника информации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18001</a:t>
                      </a:r>
                      <a:endParaRPr lang="ru-RU" sz="20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79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Номер дела источника информации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327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828" l="0" r="985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55271"/>
            <a:ext cx="2957294" cy="83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86" t="6096" r="4834" b="2298"/>
          <a:stretch/>
        </p:blipFill>
        <p:spPr bwMode="auto">
          <a:xfrm>
            <a:off x="5390866" y="149198"/>
            <a:ext cx="3585572" cy="624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88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79634" y="-302313"/>
            <a:ext cx="18473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19672" y="253266"/>
            <a:ext cx="532859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>
              <a:solidFill>
                <a:srgbClr val="777777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>
              <a:solidFill>
                <a:srgbClr val="777777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221818"/>
            <a:ext cx="52383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Звание: капитан </a:t>
            </a:r>
            <a:r>
              <a:rPr lang="ru-RU" sz="2400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в РККА с 12.1939 года</a:t>
            </a:r>
            <a:endParaRPr lang="ru-RU" sz="12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888888"/>
                </a:solidFill>
                <a:ea typeface="Times New Roman" pitchFamily="18" charset="0"/>
                <a:cs typeface="Arial" pitchFamily="34" charset="0"/>
              </a:rPr>
              <a:t>№ записи: 46744699</a:t>
            </a:r>
            <a:endParaRPr lang="ru-RU" sz="12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Архивные документы о данном награждении:</a:t>
            </a:r>
            <a:endParaRPr lang="ru-RU" sz="12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I. Приказ(указ) о награждении и сопроводительные документы к нему</a:t>
            </a:r>
            <a:endParaRPr lang="ru-RU" sz="12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428BCA"/>
                </a:solidFill>
                <a:ea typeface="Times New Roman" pitchFamily="18" charset="0"/>
                <a:cs typeface="Arial" pitchFamily="34" charset="0"/>
                <a:hlinkClick r:id="rId2"/>
              </a:rPr>
              <a:t>- первая страница приказ или указа</a:t>
            </a:r>
            <a:endParaRPr lang="ru-RU" sz="12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428BCA"/>
                </a:solidFill>
                <a:ea typeface="Times New Roman" pitchFamily="18" charset="0"/>
                <a:cs typeface="Arial" pitchFamily="34" charset="0"/>
                <a:hlinkClick r:id="rId2"/>
              </a:rPr>
              <a:t>- строка в наградном списке</a:t>
            </a:r>
            <a:endParaRPr lang="ru-RU" sz="12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428BCA"/>
                </a:solidFill>
                <a:ea typeface="Times New Roman" pitchFamily="18" charset="0"/>
                <a:cs typeface="Arial" pitchFamily="34" charset="0"/>
                <a:hlinkClick r:id="rId2"/>
              </a:rPr>
              <a:t>- наградной лист</a:t>
            </a:r>
            <a:endParaRPr lang="ru-RU" sz="12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II. Учетная картотека</a:t>
            </a:r>
            <a:endParaRPr lang="ru-RU" sz="12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428BCA"/>
                </a:solidFill>
                <a:ea typeface="Times New Roman" pitchFamily="18" charset="0"/>
                <a:cs typeface="Arial" pitchFamily="34" charset="0"/>
                <a:hlinkClick r:id="rId2"/>
              </a:rPr>
              <a:t>- данные в учетной </a:t>
            </a:r>
            <a:r>
              <a:rPr lang="ru-RU" sz="2400" dirty="0" smtClean="0">
                <a:solidFill>
                  <a:srgbClr val="428BCA"/>
                </a:solidFill>
                <a:ea typeface="Times New Roman" pitchFamily="18" charset="0"/>
                <a:cs typeface="Arial" pitchFamily="34" charset="0"/>
                <a:hlinkClick r:id="rId2"/>
              </a:rPr>
              <a:t>картотеке</a:t>
            </a:r>
            <a:endParaRPr lang="ru-RU" sz="2400" b="1" dirty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8" name="Рисунок 7" descr="http://podvignaroda.mil.ru/img/awards/award9-sm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841215"/>
            <a:ext cx="1512168" cy="1651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podvignaroda.mil.ru/img/awards/award9_2-sm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3607087"/>
            <a:ext cx="1512168" cy="147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24622"/>
            <a:ext cx="3168351" cy="51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92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451</Words>
  <Application>Microsoft Office PowerPoint</Application>
  <PresentationFormat>Экран (4:3)</PresentationFormat>
  <Paragraphs>113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64</cp:revision>
  <dcterms:created xsi:type="dcterms:W3CDTF">2015-03-22T11:56:59Z</dcterms:created>
  <dcterms:modified xsi:type="dcterms:W3CDTF">2015-03-31T19:14:19Z</dcterms:modified>
</cp:coreProperties>
</file>