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Одаренность. Виды одаренности. Диагностика одаренности.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Одаренность </a:t>
            </a:r>
            <a:r>
              <a:rPr lang="ru-RU" b="1" dirty="0" smtClean="0">
                <a:solidFill>
                  <a:srgbClr val="000066"/>
                </a:solidFill>
              </a:rPr>
              <a:t>-</a:t>
            </a:r>
            <a:r>
              <a:rPr lang="ru-RU" dirty="0" smtClean="0">
                <a:solidFill>
                  <a:srgbClr val="000066"/>
                </a:solidFill>
              </a:rPr>
              <a:t> понимают как системное, развивающееся в течение жизни качество психики, которое определяет возможность достижения человеком более высоких результатов в одном или нескольких видах деятельности по сравнению с другими людьми.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Одаренный ребенок </a:t>
            </a:r>
            <a:r>
              <a:rPr lang="ru-RU" dirty="0" smtClean="0">
                <a:solidFill>
                  <a:srgbClr val="000066"/>
                </a:solidFill>
              </a:rPr>
              <a:t>- это ребенок, который выделяется яркими, очевидными, иногда выдающимися достижениями (или имеет внутренние посылки для таких достижений) в том или ином виде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К </a:t>
            </a:r>
            <a:r>
              <a:rPr lang="ru-RU" b="1" dirty="0" smtClean="0"/>
              <a:t>мотивированным способным детям относятся:</a:t>
            </a:r>
          </a:p>
          <a:p>
            <a:r>
              <a:rPr lang="ru-RU" dirty="0" smtClean="0"/>
              <a:t>1. Дети с ускоренным уровнем речевого развития.</a:t>
            </a:r>
          </a:p>
          <a:p>
            <a:r>
              <a:rPr lang="ru-RU" dirty="0" smtClean="0"/>
              <a:t>2. Дети с ранней умственной специализацией.</a:t>
            </a:r>
          </a:p>
          <a:p>
            <a:r>
              <a:rPr lang="ru-RU" dirty="0" smtClean="0"/>
              <a:t>3. Дети с отдельными заурядными способностями</a:t>
            </a:r>
          </a:p>
          <a:p>
            <a:r>
              <a:rPr lang="ru-RU" dirty="0" smtClean="0"/>
              <a:t>4. Дети с высоким показателем определение IQ и трудностями в обучении</a:t>
            </a:r>
          </a:p>
          <a:p>
            <a:r>
              <a:rPr lang="ru-RU" dirty="0" smtClean="0"/>
              <a:t>5. Дети-вундеркинды</a:t>
            </a:r>
          </a:p>
          <a:p>
            <a:r>
              <a:rPr lang="ru-RU" dirty="0" smtClean="0"/>
              <a:t>6. Дети с устойчивым познавательным интересом и наличием реальных достижений в определенной области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Виды одаренности: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-общая одаренность (общая умственная) 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-</a:t>
            </a:r>
            <a:r>
              <a:rPr lang="ru-RU" b="1" dirty="0" smtClean="0"/>
              <a:t>специальная </a:t>
            </a:r>
            <a:r>
              <a:rPr lang="ru-RU" b="1" dirty="0" smtClean="0"/>
              <a:t>одаренность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-</a:t>
            </a:r>
            <a:r>
              <a:rPr lang="ru-RU" b="1" dirty="0" smtClean="0"/>
              <a:t>творческая </a:t>
            </a:r>
            <a:r>
              <a:rPr lang="ru-RU" b="1" dirty="0" smtClean="0"/>
              <a:t>одаренность</a:t>
            </a:r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/>
              <a:t>1.</a:t>
            </a:r>
            <a:r>
              <a:rPr lang="ru-RU" sz="1800" b="1" i="1" dirty="0" smtClean="0"/>
              <a:t> </a:t>
            </a:r>
            <a:r>
              <a:rPr lang="ru-RU" sz="1800" b="1" i="1" dirty="0" smtClean="0"/>
              <a:t>Обучение </a:t>
            </a:r>
            <a:r>
              <a:rPr lang="ru-RU" sz="1800" b="1" i="1" dirty="0" smtClean="0"/>
              <a:t>детей в </a:t>
            </a:r>
            <a:r>
              <a:rPr lang="ru-RU" sz="1800" b="1" i="1" dirty="0" smtClean="0"/>
              <a:t>условиях </a:t>
            </a:r>
            <a:r>
              <a:rPr lang="ru-RU" sz="1800" b="1" i="1" dirty="0" smtClean="0"/>
              <a:t>общеобразовательной школы</a:t>
            </a:r>
            <a:endParaRPr lang="ru-RU" sz="1800" b="1" i="1" dirty="0" smtClean="0"/>
          </a:p>
          <a:p>
            <a:pPr>
              <a:buNone/>
            </a:pPr>
            <a:r>
              <a:rPr lang="ru-RU" sz="1800" b="1" i="1" dirty="0" smtClean="0"/>
              <a:t>2.Дифференциация </a:t>
            </a:r>
            <a:r>
              <a:rPr lang="ru-RU" sz="1800" b="1" i="1" dirty="0" smtClean="0"/>
              <a:t>параллелей. </a:t>
            </a:r>
            <a:endParaRPr lang="ru-RU" sz="1800" b="1" i="1" dirty="0" smtClean="0"/>
          </a:p>
          <a:p>
            <a:pPr>
              <a:buNone/>
            </a:pPr>
            <a:r>
              <a:rPr lang="ru-RU" sz="1800" b="1" i="1" dirty="0" smtClean="0"/>
              <a:t>3. Перегруппировка </a:t>
            </a:r>
            <a:r>
              <a:rPr lang="ru-RU" sz="1800" b="1" i="1" dirty="0" smtClean="0"/>
              <a:t>параллелей</a:t>
            </a:r>
            <a:r>
              <a:rPr lang="ru-RU" sz="1800" b="1" i="1" dirty="0" smtClean="0"/>
              <a:t>.</a:t>
            </a:r>
          </a:p>
          <a:p>
            <a:pPr>
              <a:buNone/>
            </a:pPr>
            <a:r>
              <a:rPr lang="ru-RU" sz="1800" b="1" i="1" dirty="0" smtClean="0"/>
              <a:t>4</a:t>
            </a:r>
            <a:r>
              <a:rPr lang="ru-RU" sz="1800" b="1" i="1" dirty="0" smtClean="0"/>
              <a:t>. </a:t>
            </a:r>
            <a:r>
              <a:rPr lang="ru-RU" sz="1800" b="1" i="1" dirty="0" smtClean="0"/>
              <a:t>Выделение </a:t>
            </a:r>
            <a:r>
              <a:rPr lang="ru-RU" sz="1800" b="1" i="1" dirty="0" smtClean="0"/>
              <a:t>группы </a:t>
            </a:r>
            <a:r>
              <a:rPr lang="ru-RU" sz="1800" b="1" i="1" dirty="0" smtClean="0"/>
              <a:t>одаренных </a:t>
            </a:r>
            <a:r>
              <a:rPr lang="ru-RU" sz="1800" b="1" i="1" dirty="0" smtClean="0"/>
              <a:t>учащихся </a:t>
            </a:r>
            <a:r>
              <a:rPr lang="ru-RU" sz="1800" b="1" i="1" dirty="0" smtClean="0"/>
              <a:t>из параллели</a:t>
            </a:r>
            <a:r>
              <a:rPr lang="ru-RU" sz="1800" b="1" i="1" dirty="0" smtClean="0"/>
              <a:t>.</a:t>
            </a:r>
          </a:p>
          <a:p>
            <a:pPr>
              <a:buNone/>
            </a:pPr>
            <a:r>
              <a:rPr lang="ru-RU" sz="1800" b="1" i="1" dirty="0" smtClean="0"/>
              <a:t>5</a:t>
            </a:r>
            <a:r>
              <a:rPr lang="ru-RU" sz="1800" b="1" i="1" dirty="0" smtClean="0"/>
              <a:t>. </a:t>
            </a:r>
            <a:r>
              <a:rPr lang="ru-RU" sz="1800" b="1" i="1" dirty="0" smtClean="0"/>
              <a:t>Попеременное </a:t>
            </a:r>
            <a:r>
              <a:rPr lang="ru-RU" sz="1800" b="1" i="1" dirty="0" smtClean="0"/>
              <a:t>обучение.</a:t>
            </a:r>
          </a:p>
          <a:p>
            <a:pPr>
              <a:buNone/>
            </a:pPr>
            <a:r>
              <a:rPr lang="ru-RU" sz="1800" b="1" i="1" dirty="0" smtClean="0"/>
              <a:t>6</a:t>
            </a:r>
            <a:r>
              <a:rPr lang="ru-RU" sz="1800" b="1" i="1" dirty="0" smtClean="0"/>
              <a:t>. Обогащенное обучение </a:t>
            </a:r>
            <a:r>
              <a:rPr lang="ru-RU" sz="1800" b="1" i="1" dirty="0" smtClean="0"/>
              <a:t>для отдельных </a:t>
            </a:r>
            <a:r>
              <a:rPr lang="ru-RU" sz="1800" b="1" i="1" dirty="0" smtClean="0"/>
              <a:t>групп учащихся за счет сокращения</a:t>
            </a:r>
            <a:r>
              <a:rPr lang="en-US" sz="1800" b="1" i="1" dirty="0" smtClean="0"/>
              <a:t> </a:t>
            </a:r>
            <a:r>
              <a:rPr lang="ru-RU" sz="1800" b="1" i="1" dirty="0" smtClean="0"/>
              <a:t>времени </a:t>
            </a:r>
            <a:r>
              <a:rPr lang="ru-RU" sz="1800" b="1" i="1" dirty="0" smtClean="0"/>
              <a:t>на прохождение </a:t>
            </a:r>
            <a:r>
              <a:rPr lang="ru-RU" sz="1800" b="1" i="1" dirty="0" smtClean="0"/>
              <a:t>обязательной</a:t>
            </a:r>
            <a:r>
              <a:rPr lang="en-US" sz="1800" b="1" i="1" dirty="0" smtClean="0"/>
              <a:t> </a:t>
            </a:r>
            <a:r>
              <a:rPr lang="ru-RU" sz="1800" b="1" i="1" dirty="0" smtClean="0"/>
              <a:t>программы.</a:t>
            </a:r>
            <a:endParaRPr lang="en-US" sz="1800" b="1" i="1" dirty="0" smtClean="0"/>
          </a:p>
          <a:p>
            <a:pPr>
              <a:buNone/>
            </a:pPr>
            <a:r>
              <a:rPr lang="ru-RU" sz="1800" dirty="0" smtClean="0"/>
              <a:t>7</a:t>
            </a:r>
            <a:r>
              <a:rPr lang="ru-RU" sz="1800" dirty="0" smtClean="0"/>
              <a:t>.</a:t>
            </a:r>
            <a:r>
              <a:rPr lang="ru-RU" sz="1800" b="1" i="1" dirty="0" smtClean="0"/>
              <a:t> Группировка учащихся </a:t>
            </a:r>
            <a:r>
              <a:rPr lang="ru-RU" sz="1800" b="1" i="1" dirty="0" smtClean="0"/>
              <a:t>внутри </a:t>
            </a:r>
            <a:r>
              <a:rPr lang="ru-RU" sz="1800" b="1" i="1" dirty="0" smtClean="0"/>
              <a:t>одного </a:t>
            </a:r>
            <a:r>
              <a:rPr lang="ru-RU" sz="1800" b="1" i="1" dirty="0" smtClean="0"/>
              <a:t>класса в </a:t>
            </a:r>
            <a:r>
              <a:rPr lang="ru-RU" sz="1800" b="1" i="1" dirty="0" smtClean="0"/>
              <a:t>гомогенные</a:t>
            </a:r>
            <a:endParaRPr lang="ru-RU" sz="1800" b="1" i="1" dirty="0" smtClean="0"/>
          </a:p>
          <a:p>
            <a:pPr>
              <a:buNone/>
            </a:pPr>
            <a:r>
              <a:rPr lang="ru-RU" sz="1800" b="1" i="1" dirty="0" smtClean="0"/>
              <a:t>малые </a:t>
            </a:r>
            <a:r>
              <a:rPr lang="ru-RU" sz="1800" b="1" i="1" dirty="0" smtClean="0"/>
              <a:t>группы.</a:t>
            </a:r>
          </a:p>
          <a:p>
            <a:pPr>
              <a:buNone/>
            </a:pPr>
            <a:r>
              <a:rPr lang="ru-RU" sz="1800" b="1" i="1" dirty="0" smtClean="0"/>
              <a:t>8</a:t>
            </a:r>
            <a:r>
              <a:rPr lang="ru-RU" sz="1800" b="1" i="1" dirty="0" smtClean="0"/>
              <a:t>. Обучение </a:t>
            </a:r>
            <a:r>
              <a:rPr lang="ru-RU" sz="1800" b="1" i="1" dirty="0" smtClean="0"/>
              <a:t>детей в системе </a:t>
            </a:r>
            <a:r>
              <a:rPr lang="ru-RU" sz="1800" b="1" i="1" dirty="0" smtClean="0"/>
              <a:t>дополнительного образования.</a:t>
            </a:r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Альберт </a:t>
            </a:r>
            <a:r>
              <a:rPr lang="ru-RU" sz="2400" dirty="0" err="1" smtClean="0"/>
              <a:t>Энштейн</a:t>
            </a:r>
            <a:r>
              <a:rPr lang="ru-RU" sz="2400" dirty="0" smtClean="0"/>
              <a:t>				</a:t>
            </a:r>
            <a:r>
              <a:rPr lang="ru-RU" sz="2400" dirty="0" err="1" smtClean="0"/>
              <a:t>с.с.пРОКОФЬЕВ</a:t>
            </a:r>
            <a:endParaRPr lang="ru-RU" sz="2400" dirty="0"/>
          </a:p>
        </p:txBody>
      </p:sp>
      <p:pic>
        <p:nvPicPr>
          <p:cNvPr id="4" name="Picture 2" descr="C:\Users\KokorevaJ\Downloads\аквариум\maths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3267868" cy="2450901"/>
          </a:xfrm>
          <a:prstGeom prst="rect">
            <a:avLst/>
          </a:prstGeom>
          <a:noFill/>
        </p:spPr>
      </p:pic>
      <p:pic>
        <p:nvPicPr>
          <p:cNvPr id="2050" name="Picture 2" descr="C:\Users\KokorevaJ\Downloads\аквариум\b29a4abfe2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484784"/>
            <a:ext cx="2400266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347</TotalTime>
  <Words>217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Одаренность. Виды одаренности. Диагностика одаренности.</vt:lpstr>
      <vt:lpstr>Слайд 2</vt:lpstr>
      <vt:lpstr>Слайд 3</vt:lpstr>
      <vt:lpstr>Слайд 4</vt:lpstr>
      <vt:lpstr>Слайд 5</vt:lpstr>
      <vt:lpstr>Слайд 6</vt:lpstr>
      <vt:lpstr>Альберт Энштейн    с.с.пРОКОФЬЕВ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2014-10-29T14:19:58Z</dcterms:created>
  <dcterms:modified xsi:type="dcterms:W3CDTF">2014-10-30T14:20:04Z</dcterms:modified>
</cp:coreProperties>
</file>