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0" r:id="rId3"/>
    <p:sldId id="294" r:id="rId4"/>
    <p:sldId id="258" r:id="rId5"/>
    <p:sldId id="265" r:id="rId6"/>
    <p:sldId id="297" r:id="rId7"/>
    <p:sldId id="266" r:id="rId8"/>
    <p:sldId id="295" r:id="rId9"/>
    <p:sldId id="267" r:id="rId10"/>
    <p:sldId id="268" r:id="rId11"/>
    <p:sldId id="298" r:id="rId12"/>
    <p:sldId id="272" r:id="rId13"/>
    <p:sldId id="271" r:id="rId14"/>
    <p:sldId id="291" r:id="rId15"/>
    <p:sldId id="289" r:id="rId16"/>
    <p:sldId id="259" r:id="rId17"/>
    <p:sldId id="2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8B9EE-308E-433A-9C69-18B5F99DE048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6885A-94B3-4276-B59F-1D12C530C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243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885A-94B3-4276-B59F-1D12C530C9E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34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885A-94B3-4276-B59F-1D12C530C9E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476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39D-35AE-4179-993E-C5227DB217DE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737B-B3C4-4B08-861F-240390347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386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39D-35AE-4179-993E-C5227DB217DE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737B-B3C4-4B08-861F-240390347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923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39D-35AE-4179-993E-C5227DB217DE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737B-B3C4-4B08-861F-240390347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241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39D-35AE-4179-993E-C5227DB217DE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737B-B3C4-4B08-861F-240390347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166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39D-35AE-4179-993E-C5227DB217DE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737B-B3C4-4B08-861F-240390347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569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39D-35AE-4179-993E-C5227DB217DE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737B-B3C4-4B08-861F-240390347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24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39D-35AE-4179-993E-C5227DB217DE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737B-B3C4-4B08-861F-240390347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780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39D-35AE-4179-993E-C5227DB217DE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737B-B3C4-4B08-861F-240390347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060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39D-35AE-4179-993E-C5227DB217DE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737B-B3C4-4B08-861F-240390347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47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39D-35AE-4179-993E-C5227DB217DE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737B-B3C4-4B08-861F-240390347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407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39D-35AE-4179-993E-C5227DB217DE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737B-B3C4-4B08-861F-240390347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6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5239D-35AE-4179-993E-C5227DB217DE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6737B-B3C4-4B08-861F-240390347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057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portal.ru/" TargetMode="External"/><Relationship Id="rId3" Type="http://schemas.openxmlformats.org/officeDocument/2006/relationships/hyperlink" Target="http://norilskmc.ru/load/fgos" TargetMode="External"/><Relationship Id="rId7" Type="http://schemas.openxmlformats.org/officeDocument/2006/relationships/hyperlink" Target="http://www.cerm.ru/" TargetMode="External"/><Relationship Id="rId2" Type="http://schemas.openxmlformats.org/officeDocument/2006/relationships/hyperlink" Target="http://www.zavuch.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znaika.ru/" TargetMode="External"/><Relationship Id="rId5" Type="http://schemas.openxmlformats.org/officeDocument/2006/relationships/hyperlink" Target="http://beon.ru/" TargetMode="External"/><Relationship Id="rId10" Type="http://schemas.openxmlformats.org/officeDocument/2006/relationships/hyperlink" Target="http://www.murzilka.org/glossary/skazochnie_geroi/" TargetMode="External"/><Relationship Id="rId4" Type="http://schemas.openxmlformats.org/officeDocument/2006/relationships/hyperlink" Target="http://www.proshkolu.ru/" TargetMode="External"/><Relationship Id="rId9" Type="http://schemas.openxmlformats.org/officeDocument/2006/relationships/hyperlink" Target="http://www.myshared.ru/theme/prezentatsii-dlya-nachalnoy-shkolyi/8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484784"/>
            <a:ext cx="4680520" cy="216024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одарёнными                 детьми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начальной школе при реализации ФГОС НОО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869160"/>
            <a:ext cx="3488432" cy="1584176"/>
          </a:xfrm>
        </p:spPr>
        <p:txBody>
          <a:bodyPr>
            <a:normAutofit fontScale="55000" lnSpcReduction="20000"/>
          </a:bodyPr>
          <a:lstStyle/>
          <a:p>
            <a:pPr algn="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Шешинева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Ирина Валерьевна</a:t>
            </a:r>
          </a:p>
          <a:p>
            <a:pPr algn="r">
              <a:lnSpc>
                <a:spcPct val="12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 №4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Богородск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221" y="1052736"/>
            <a:ext cx="3476700" cy="4607403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29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работы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одарёнными детьми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782" y="1556792"/>
            <a:ext cx="3960440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636912"/>
            <a:ext cx="3888432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частично-поисковый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861048"/>
            <a:ext cx="3888432" cy="6556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782" y="5013176"/>
            <a:ext cx="3888162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проектный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523256"/>
            <a:ext cx="2346510" cy="1545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 descr="C:\Users\user\Desktop\Бушуева Педсовет, апрель\Картинки умнички\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1800200" cy="1520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970" y="4653137"/>
            <a:ext cx="2392503" cy="1875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32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544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9620" y="908720"/>
            <a:ext cx="2952328" cy="8640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Классно-урочная</a:t>
            </a:r>
            <a:endParaRPr lang="ru-RU" sz="24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96136" y="851722"/>
            <a:ext cx="3096344" cy="92109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sz="28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2796" y="1988840"/>
            <a:ext cx="2978224" cy="8640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Дискуссия</a:t>
            </a:r>
            <a:endParaRPr lang="ru-RU" sz="32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1991308"/>
            <a:ext cx="3024336" cy="8640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36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3140968"/>
            <a:ext cx="2592288" cy="10081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2700">
                  <a:solidFill>
                    <a:prstClr val="black"/>
                  </a:solidFill>
                </a:ln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Предметные олимпиады</a:t>
            </a:r>
            <a:endParaRPr lang="ru-RU" dirty="0">
              <a:ln w="12700">
                <a:solidFill>
                  <a:prstClr val="black"/>
                </a:solidFill>
              </a:ln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7438" y="3176972"/>
            <a:ext cx="2448272" cy="94114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Интеллектуальные марафоны</a:t>
            </a:r>
            <a:endParaRPr lang="ru-RU" dirty="0">
              <a:ln>
                <a:solidFill>
                  <a:prstClr val="black"/>
                </a:solidFill>
              </a:ln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31430" y="3176972"/>
            <a:ext cx="2448272" cy="9361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Конкурсы и викторины</a:t>
            </a:r>
            <a:endParaRPr lang="ru-RU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0884" y="4509120"/>
            <a:ext cx="2530388" cy="8640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Словесные </a:t>
            </a:r>
          </a:p>
          <a:p>
            <a:pPr algn="ctr"/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 и забавы</a:t>
            </a:r>
            <a:endParaRPr lang="ru-RU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89446" y="4509120"/>
            <a:ext cx="2376264" cy="8640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67434" y="4509120"/>
            <a:ext cx="2376264" cy="8640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Ролевые игры </a:t>
            </a:r>
            <a:endParaRPr lang="ru-RU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39752" y="5589240"/>
            <a:ext cx="4392488" cy="86409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Индивидуальные творческие задания</a:t>
            </a:r>
            <a:endParaRPr lang="ru-RU" sz="20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2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996952"/>
            <a:ext cx="8507288" cy="36004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 организованная и систематически осуществляемая деятельность по развитию одарённости развивает у обучающихся стремление к интеллектуальному самосовершенствованию и саморазвитию, творческие способности, навыки проектно-исследовательской деятельности.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Бушуева Педсовет, апрель\Картинки умнички\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2496276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Бушуева Педсовет, апрель\Картинки умнички\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848359"/>
            <a:ext cx="2653680" cy="20139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Бушуева Педсовет, апрель\Картинки умнички\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59" y="692696"/>
            <a:ext cx="2977803" cy="1996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23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824536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Психологическое сопровождение семьи 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одарённого ребёнка.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Информационная среда для родителей.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Совместная практическая деятельность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ребёнка и его родителей.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Поддержка и поощрение родителей на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уровне школы.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4221088"/>
            <a:ext cx="196226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76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 в  конкурсах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м\Documents\Desktop\Грамоты\Scan50005.jpg"/>
          <p:cNvPicPr>
            <a:picLocks noChangeAspect="1" noChangeArrowheads="1"/>
          </p:cNvPicPr>
          <p:nvPr/>
        </p:nvPicPr>
        <p:blipFill>
          <a:blip r:embed="rId2" cstate="print"/>
          <a:srcRect r="7138" b="5476"/>
          <a:stretch>
            <a:fillRect/>
          </a:stretch>
        </p:blipFill>
        <p:spPr bwMode="auto">
          <a:xfrm>
            <a:off x="315298" y="3357563"/>
            <a:ext cx="2399314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Users\Дом\Documents\Desktop\Грамоты\грамоты 2\Scan50006.jpg"/>
          <p:cNvPicPr>
            <a:picLocks noChangeAspect="1" noChangeArrowheads="1"/>
          </p:cNvPicPr>
          <p:nvPr/>
        </p:nvPicPr>
        <p:blipFill>
          <a:blip r:embed="rId3" cstate="print"/>
          <a:srcRect l="29365" r="1385" b="35260"/>
          <a:stretch>
            <a:fillRect/>
          </a:stretch>
        </p:blipFill>
        <p:spPr bwMode="auto">
          <a:xfrm>
            <a:off x="0" y="571480"/>
            <a:ext cx="357186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Дом\Documents\Desktop\Грамоты\грамоты 2\Scan50008.jpg"/>
          <p:cNvPicPr>
            <a:picLocks noChangeAspect="1" noChangeArrowheads="1"/>
          </p:cNvPicPr>
          <p:nvPr/>
        </p:nvPicPr>
        <p:blipFill>
          <a:blip r:embed="rId4" cstate="print"/>
          <a:srcRect t="31041" r="29846"/>
          <a:stretch>
            <a:fillRect/>
          </a:stretch>
        </p:blipFill>
        <p:spPr bwMode="auto">
          <a:xfrm>
            <a:off x="5214942" y="4000504"/>
            <a:ext cx="371477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Дом\Documents\Desktop\Грамоты\Scan50007.jpg"/>
          <p:cNvPicPr>
            <a:picLocks noChangeAspect="1" noChangeArrowheads="1"/>
          </p:cNvPicPr>
          <p:nvPr/>
        </p:nvPicPr>
        <p:blipFill>
          <a:blip r:embed="rId5" cstate="print"/>
          <a:srcRect l="1393" t="34347" r="31767" b="-1351"/>
          <a:stretch>
            <a:fillRect/>
          </a:stretch>
        </p:blipFill>
        <p:spPr bwMode="auto">
          <a:xfrm>
            <a:off x="5500694" y="500042"/>
            <a:ext cx="342899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Дом\Documents\Desktop\Грамоты\грамоты 2\Scan50007.jpg"/>
          <p:cNvPicPr>
            <a:picLocks noChangeAspect="1" noChangeArrowheads="1"/>
          </p:cNvPicPr>
          <p:nvPr/>
        </p:nvPicPr>
        <p:blipFill>
          <a:blip r:embed="rId6" cstate="print"/>
          <a:srcRect l="31112" t="1761" r="2222" b="31471"/>
          <a:stretch>
            <a:fillRect/>
          </a:stretch>
        </p:blipFill>
        <p:spPr bwMode="auto">
          <a:xfrm>
            <a:off x="2714612" y="2071678"/>
            <a:ext cx="365915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697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  достижения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14282" y="1357298"/>
            <a:ext cx="8229600" cy="17859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ом\Documents\Desktop\Грамоты\грамоты 2\Scan5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57" y="928670"/>
            <a:ext cx="2546169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:\Users\Дом\Documents\Desktop\Грамоты\грамоты 2\Scan5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071810"/>
            <a:ext cx="2598131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Users\Дом\Documents\Desktop\Грамоты\грамоты 2\Scan5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928670"/>
            <a:ext cx="2598131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2865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Бушуева Педсовет, апрель\Картинки умнички\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5271" y="2420888"/>
            <a:ext cx="4253458" cy="3828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9269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4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hlinkClick r:id="rId2"/>
              </a:rPr>
              <a:t>http://www.zavuch.info</a:t>
            </a:r>
            <a:endParaRPr lang="ru-RU" sz="2800" dirty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hlinkClick r:id="rId3"/>
              </a:rPr>
              <a:t>http://norilskmc.ru/load/fgos</a:t>
            </a:r>
            <a:endParaRPr lang="ru-RU" sz="2800" dirty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sz="2800" dirty="0" smtClean="0">
                <a:solidFill>
                  <a:prstClr val="black"/>
                </a:solidFill>
                <a:hlinkClick r:id="rId4"/>
              </a:rPr>
              <a:t>www.proshkolu.ru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hlinkClick r:id="rId5"/>
              </a:rPr>
              <a:t>http://</a:t>
            </a:r>
            <a:r>
              <a:rPr lang="en-US" sz="2800" dirty="0" smtClean="0">
                <a:solidFill>
                  <a:prstClr val="black"/>
                </a:solidFill>
                <a:hlinkClick r:id="rId5"/>
              </a:rPr>
              <a:t>beon.ru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hlinkClick r:id="rId6"/>
              </a:rPr>
              <a:t>http://</a:t>
            </a:r>
            <a:r>
              <a:rPr lang="en-US" sz="2800" dirty="0" smtClean="0">
                <a:solidFill>
                  <a:prstClr val="black"/>
                </a:solidFill>
                <a:hlinkClick r:id="rId6"/>
              </a:rPr>
              <a:t>www.infoznaika.ru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hlinkClick r:id="rId7"/>
              </a:rPr>
              <a:t>http://</a:t>
            </a:r>
            <a:r>
              <a:rPr lang="en-US" sz="2800" dirty="0" smtClean="0">
                <a:solidFill>
                  <a:prstClr val="black"/>
                </a:solidFill>
                <a:hlinkClick r:id="rId7"/>
              </a:rPr>
              <a:t>www.cerm.ru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hlinkClick r:id="rId8"/>
              </a:rPr>
              <a:t>http://</a:t>
            </a:r>
            <a:r>
              <a:rPr lang="en-US" sz="2800" dirty="0" smtClean="0">
                <a:solidFill>
                  <a:prstClr val="black"/>
                </a:solidFill>
                <a:hlinkClick r:id="rId8"/>
              </a:rPr>
              <a:t>www.uchportal.ru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hlinkClick r:id="rId9"/>
              </a:rPr>
              <a:t>http://www.myshared.ru/theme/prezentatsii-dlya-nachalnoy-shkolyi/8</a:t>
            </a:r>
            <a:r>
              <a:rPr lang="en-US" sz="2800" dirty="0" smtClean="0">
                <a:solidFill>
                  <a:prstClr val="black"/>
                </a:solidFill>
                <a:hlinkClick r:id="rId9"/>
              </a:rPr>
              <a:t>/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hlinkClick r:id="rId10"/>
              </a:rPr>
              <a:t>http://www.murzilka.org/glossary/skazochnie_geroi</a:t>
            </a:r>
            <a:r>
              <a:rPr lang="en-US" sz="2800" dirty="0" smtClean="0">
                <a:solidFill>
                  <a:prstClr val="black"/>
                </a:solidFill>
                <a:hlinkClick r:id="rId10"/>
              </a:rPr>
              <a:t>/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375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507288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«В душе каждого ребенка есть невидимые струны. Если тронуть их умелой рукой – они красиво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зазвучат»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                                        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. А.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Сухомлинский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005137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09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предполагает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воспитание и развитие качеств личности, отвечающих требованиям современного общества;</a:t>
            </a: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учёт индивидуальных особенностей учащихся, разнообразие их развития;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обеспечение роста творческого потенциала и познавательных мотивов.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33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/>
          </a:bodyPr>
          <a:lstStyle/>
          <a:p>
            <a:pPr marL="342900" lvl="0" indent="-342900"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568952" cy="439248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6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ru-RU" sz="1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«Одарённость – генетически обусловленный компонент способностей, развивающийся в соответствующей деятельности или деградирующий при её отсутствии»</a:t>
            </a:r>
          </a:p>
          <a:p>
            <a:pPr algn="r">
              <a:lnSpc>
                <a:spcPct val="160000"/>
              </a:lnSpc>
            </a:pPr>
            <a:r>
              <a:rPr lang="ru-RU" sz="1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К.К. Платонов</a:t>
            </a:r>
            <a:endParaRPr lang="ru-RU" sz="1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endParaRPr lang="ru-RU" sz="1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3302016" cy="23042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74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19330" y="4434251"/>
            <a:ext cx="2160240" cy="144015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2"/>
                  </a:solidFill>
                </a:ln>
              </a:rPr>
              <a:t>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дети, достигшие успехов в отдельных областях деятельности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2037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5"/>
            <a:ext cx="211715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1713" y="1397041"/>
            <a:ext cx="21891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140699" y="4452507"/>
            <a:ext cx="2108588" cy="14401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57399" y="4692665"/>
            <a:ext cx="2108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дети,  хорошо обучающиеся </a:t>
            </a:r>
          </a:p>
          <a:p>
            <a:pPr algn="ctr"/>
            <a:r>
              <a:rPr lang="ru-RU" b="1" dirty="0" smtClean="0"/>
              <a:t>в школе</a:t>
            </a:r>
            <a:endParaRPr lang="ru-RU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87220">
            <a:off x="5082754" y="946132"/>
            <a:ext cx="274637" cy="368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21746">
            <a:off x="3260938" y="964906"/>
            <a:ext cx="274637" cy="360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email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03640">
            <a:off x="4964593" y="677624"/>
            <a:ext cx="274637" cy="203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email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45132">
            <a:off x="3448625" y="733516"/>
            <a:ext cx="274637" cy="163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305" y="3837629"/>
            <a:ext cx="2193355" cy="20099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5227" y="260648"/>
            <a:ext cx="4114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Одарённые дети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214313" y="333375"/>
            <a:ext cx="8929687" cy="7921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Кого считают одарённым?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 по мнению учащихся)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pic>
        <p:nvPicPr>
          <p:cNvPr id="61443" name="Picture 5" descr="http://im8-tub-ru.yandex.net/i?id=290734816-33-7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50" y="1714500"/>
            <a:ext cx="2857500" cy="3017838"/>
          </a:xfr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6286512" y="2643182"/>
            <a:ext cx="2571780" cy="1357312"/>
          </a:xfrm>
          <a:prstGeom prst="wedgeEllipseCallout">
            <a:avLst>
              <a:gd name="adj1" fmla="val -72550"/>
              <a:gd name="adj2" fmla="val 3667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дар Божий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5929313" y="1500174"/>
            <a:ext cx="2786091" cy="1071576"/>
          </a:xfrm>
          <a:prstGeom prst="wedgeEllipseCallout">
            <a:avLst>
              <a:gd name="adj1" fmla="val -51863"/>
              <a:gd name="adj2" fmla="val 5576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Успехи в спорте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285720" y="4071942"/>
            <a:ext cx="2357438" cy="1357313"/>
          </a:xfrm>
          <a:prstGeom prst="wedgeEllipseCallout">
            <a:avLst>
              <a:gd name="adj1" fmla="val 84541"/>
              <a:gd name="adj2" fmla="val -340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</a:rPr>
              <a:t>Человек с яркими выдающимися достижениями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5572124" y="5286375"/>
            <a:ext cx="3071841" cy="1357313"/>
          </a:xfrm>
          <a:prstGeom prst="wedgeEllipseCallout">
            <a:avLst>
              <a:gd name="adj1" fmla="val -47499"/>
              <a:gd name="adj2" fmla="val -11153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есть  талант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Стремление к чему-либо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428597" y="5286375"/>
            <a:ext cx="3000404" cy="1357313"/>
          </a:xfrm>
          <a:prstGeom prst="wedgeEllipseCallout">
            <a:avLst>
              <a:gd name="adj1" fmla="val 58683"/>
              <a:gd name="adj2" fmla="val -10592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Есть способности к чему-либо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6429374" y="4071938"/>
            <a:ext cx="2500343" cy="1357312"/>
          </a:xfrm>
          <a:prstGeom prst="wedgeEllipseCallout">
            <a:avLst>
              <a:gd name="adj1" fmla="val -70609"/>
              <a:gd name="adj2" fmla="val -3181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Человек с хорошей душой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0" y="2286000"/>
            <a:ext cx="2857500" cy="1857375"/>
          </a:xfrm>
          <a:prstGeom prst="wedgeEllipseCallout">
            <a:avLst>
              <a:gd name="adj1" fmla="val 70368"/>
              <a:gd name="adj2" fmla="val 428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Умеет делать то, что не умеют другие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857250" y="1428735"/>
            <a:ext cx="2571750" cy="1000139"/>
          </a:xfrm>
          <a:prstGeom prst="wedgeEllipseCallout">
            <a:avLst>
              <a:gd name="adj1" fmla="val 45753"/>
              <a:gd name="adj2" fmla="val 7821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Хорошо учится в школе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3214688" y="5286375"/>
            <a:ext cx="2500312" cy="1357313"/>
          </a:xfrm>
          <a:prstGeom prst="wedgeEllipseCallout">
            <a:avLst>
              <a:gd name="adj1" fmla="val 17955"/>
              <a:gd name="adj2" fmla="val -10592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очень умный человек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73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 одарённых детей, организация системной работы – одна из главных задач современной школы и образовательной практики в условиях модернизации системы образования.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104457" cy="30768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4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 одарённости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81267"/>
            <a:ext cx="8856984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Одарённость в практической деятельности.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Одарённость в познавательной деятельности.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Одарённость в художественно-эстетической деятельности.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Одарённость в коммуникативной деятельности.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Одарённость в духовно-ценностной деятельности.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389986"/>
            <a:ext cx="2296255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366423"/>
            <a:ext cx="2393023" cy="1631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364" y="4409189"/>
            <a:ext cx="2088748" cy="19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6743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одарённых детей проявляются: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136904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высокая продуктивность мышления;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лёгкость ассоциирования;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способность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 прогнозированию;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высокая концентрация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внимания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3090174" cy="4120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13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305</Words>
  <Application>Microsoft Office PowerPoint</Application>
  <PresentationFormat>Экран (4:3)</PresentationFormat>
  <Paragraphs>92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         Организация работы  с одарёнными                 детьми  в начальной школе при реализации ФГОС НОО</vt:lpstr>
      <vt:lpstr>Слайд 2</vt:lpstr>
      <vt:lpstr>ФГОС предполагает</vt:lpstr>
      <vt:lpstr> </vt:lpstr>
      <vt:lpstr>Слайд 5</vt:lpstr>
      <vt:lpstr>Кого считают одарённым? ( по мнению учащихся)</vt:lpstr>
      <vt:lpstr>Слайд 7</vt:lpstr>
      <vt:lpstr>Виды  одарённости</vt:lpstr>
      <vt:lpstr>У одарённых детей проявляются:</vt:lpstr>
      <vt:lpstr>Методы работы  с одарёнными детьми</vt:lpstr>
      <vt:lpstr>Формы работы</vt:lpstr>
      <vt:lpstr>Слайд 12</vt:lpstr>
      <vt:lpstr>Работа с родителями</vt:lpstr>
      <vt:lpstr>Участие  в  конкурсах</vt:lpstr>
      <vt:lpstr>Наши   достижения</vt:lpstr>
      <vt:lpstr>Слайд 16</vt:lpstr>
      <vt:lpstr>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Организация работы  с одарёнными                 детьми  в начальной школе при реализации ФГОС НОО</dc:title>
  <cp:lastModifiedBy>Дом</cp:lastModifiedBy>
  <cp:revision>8</cp:revision>
  <dcterms:created xsi:type="dcterms:W3CDTF">2012-04-10T15:34:37Z</dcterms:created>
  <dcterms:modified xsi:type="dcterms:W3CDTF">2014-08-25T20:35:16Z</dcterms:modified>
</cp:coreProperties>
</file>