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63" r:id="rId3"/>
    <p:sldId id="257" r:id="rId4"/>
    <p:sldId id="267" r:id="rId5"/>
    <p:sldId id="265" r:id="rId6"/>
    <p:sldId id="262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398000-2E3C-428F-87A9-059366372D04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012033-5D09-4A11-8053-F9B1C57DAE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A%D0%B0%D1%80%D1%82%D0%B8%D0%BD%D0%BA%D0%B8%20%D1%81%D0%BF%D0%BE%D1%80%D1%82%20%D1%8D%D1%82%D0%BE%20%D0%B6%D0%B8%D0%B7%D0%BD%D1%8C&amp;noreask=1&amp;img_url=http://pyatshagov.narod.ru/sport.gif&amp;pos=4&amp;rpt=simage&amp;lr=2&amp;nojs=1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www.scribd.com/doc/15462001/-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43852" cy="3929090"/>
          </a:xfrm>
        </p:spPr>
        <p:txBody>
          <a:bodyPr>
            <a:normAutofit/>
          </a:bodyPr>
          <a:lstStyle/>
          <a:p>
            <a:pPr algn="ctr"/>
            <a:r>
              <a:rPr lang="ru-RU" sz="1100" dirty="0" smtClean="0"/>
              <a:t>Районный круглый стол «наши ученики – будущие чемпионы»</a:t>
            </a:r>
            <a:br>
              <a:rPr lang="ru-RU" sz="1100" dirty="0" smtClean="0"/>
            </a:br>
            <a:r>
              <a:rPr lang="ru-RU" sz="1100" dirty="0" smtClean="0"/>
              <a:t>31.01.2013 </a:t>
            </a:r>
            <a:br>
              <a:rPr lang="ru-RU" sz="1100" dirty="0" smtClean="0"/>
            </a:br>
            <a:r>
              <a:rPr lang="ru-RU" sz="1100" dirty="0" smtClean="0"/>
              <a:t>Санкт-Петербург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НОВЫЕ  ТЕХНОЛОГИИ  И  ФОРМЫ  ОБУЧЕНИЯ,  ОРИЕНТИРОВАННЫЕ  НА  ДОСТИЖЕНИЕ  ОБРАЗОВАТЕЛЬНЫХ  ЦЕЛЕЙ  ЧЕРЕЗ 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929198"/>
            <a:ext cx="4786346" cy="1714512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6400" b="1" dirty="0" smtClean="0"/>
              <a:t>Учитель  начальных  классов</a:t>
            </a:r>
          </a:p>
          <a:p>
            <a:r>
              <a:rPr lang="ru-RU" sz="6400" b="1" smtClean="0"/>
              <a:t>ГБОУ  школа  </a:t>
            </a:r>
            <a:r>
              <a:rPr lang="ru-RU" sz="6400" b="1" dirty="0" smtClean="0"/>
              <a:t>№ 489</a:t>
            </a:r>
          </a:p>
          <a:p>
            <a:r>
              <a:rPr lang="ru-RU" sz="6400" b="1" i="1" dirty="0" smtClean="0">
                <a:solidFill>
                  <a:srgbClr val="C00000"/>
                </a:solidFill>
              </a:rPr>
              <a:t>Соколова  Светлана  Николаевна</a:t>
            </a:r>
          </a:p>
        </p:txBody>
      </p:sp>
      <p:pic>
        <p:nvPicPr>
          <p:cNvPr id="11266" name="Picture 2" descr="http://im5-tub-ru.yandex.net/i?id=448867800-71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468" y="3643314"/>
            <a:ext cx="2820372" cy="261145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Наиболее </a:t>
            </a:r>
            <a:r>
              <a:rPr lang="ru-RU" dirty="0"/>
              <a:t>важной задачей  учителя является </a:t>
            </a:r>
            <a:r>
              <a:rPr lang="ru-RU" dirty="0" smtClean="0"/>
              <a:t> </a:t>
            </a:r>
            <a:r>
              <a:rPr lang="ru-RU" dirty="0"/>
              <a:t>работа с учащимися в соответствии с их уровнем физической </a:t>
            </a:r>
            <a:r>
              <a:rPr lang="ru-RU" dirty="0" smtClean="0"/>
              <a:t>подготовленности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None/>
            </a:pPr>
            <a:r>
              <a:rPr lang="ru-RU" b="1" dirty="0" smtClean="0"/>
              <a:t>Используемые образовательные технологии</a:t>
            </a:r>
            <a:endParaRPr lang="ru-RU" dirty="0" smtClean="0"/>
          </a:p>
          <a:p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Дифференцированный подход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err="1" smtClean="0"/>
              <a:t>Деятельностный</a:t>
            </a:r>
            <a:r>
              <a:rPr lang="ru-RU" dirty="0" smtClean="0"/>
              <a:t> подход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Компьютерные (ИКТ)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3682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ЗДОРОВЬЕСБЕРЕГАЮЩИЕ 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25000" lnSpcReduction="20000"/>
          </a:bodyPr>
          <a:lstStyle/>
          <a:p>
            <a:r>
              <a:rPr lang="ru-RU" b="1" i="1" dirty="0"/>
              <a:t> </a:t>
            </a:r>
            <a:endParaRPr lang="ru-RU" dirty="0"/>
          </a:p>
          <a:p>
            <a:pPr>
              <a:buNone/>
            </a:pPr>
            <a:r>
              <a:rPr lang="ru-RU" sz="4800" b="1" i="1" dirty="0" err="1" smtClean="0"/>
              <a:t>Здоровьесберегающие</a:t>
            </a:r>
            <a:r>
              <a:rPr lang="ru-RU" sz="4800" b="1" i="1" dirty="0" smtClean="0"/>
              <a:t>  </a:t>
            </a:r>
            <a:r>
              <a:rPr lang="ru-RU" sz="4800" b="1" i="1" dirty="0"/>
              <a:t>технологии</a:t>
            </a:r>
            <a:r>
              <a:rPr lang="ru-RU" sz="4800" b="1" dirty="0"/>
              <a:t> – </a:t>
            </a:r>
            <a:r>
              <a:rPr lang="ru-RU" sz="4800" dirty="0"/>
              <a:t>это совокупность приёмов, методов, методик, средств обучения и подходов к образовательному процессу. При  котором выполняются как минимум </a:t>
            </a:r>
            <a:r>
              <a:rPr lang="ru-RU" sz="4800" i="1" dirty="0"/>
              <a:t>4 требования</a:t>
            </a:r>
            <a:r>
              <a:rPr lang="ru-RU" sz="4800" dirty="0"/>
              <a:t>:</a:t>
            </a:r>
          </a:p>
          <a:p>
            <a:pPr>
              <a:buNone/>
            </a:pPr>
            <a:r>
              <a:rPr lang="ru-RU" sz="5600" i="1" dirty="0" smtClean="0"/>
              <a:t>(Из Устава Всемирной организации здравоохранения)</a:t>
            </a:r>
            <a:endParaRPr lang="ru-RU" sz="5600" dirty="0" smtClean="0"/>
          </a:p>
          <a:p>
            <a:pPr lvl="0">
              <a:buNone/>
            </a:pPr>
            <a:r>
              <a:rPr lang="ru-RU" sz="4800" dirty="0" smtClean="0"/>
              <a:t>Учёт </a:t>
            </a:r>
            <a:r>
              <a:rPr lang="ru-RU" sz="4800" dirty="0"/>
              <a:t>индивидуальных особенностей ребёнка.</a:t>
            </a:r>
          </a:p>
          <a:p>
            <a:pPr lvl="0">
              <a:buNone/>
            </a:pPr>
            <a:r>
              <a:rPr lang="ru-RU" sz="4800" dirty="0"/>
              <a:t>Привитие знаний ребёнку в умении самостоятельно защищать себя </a:t>
            </a:r>
            <a:r>
              <a:rPr lang="ru-RU" sz="4800" i="1" dirty="0"/>
              <a:t>от </a:t>
            </a:r>
            <a:r>
              <a:rPr lang="ru-RU" sz="4800" i="1" dirty="0">
                <a:hlinkClick r:id="rId2" tooltip="Способы управления собой"/>
              </a:rPr>
              <a:t>стрессов, обид, оскорблений, обучение его средствам психологической защиты.</a:t>
            </a:r>
            <a:endParaRPr lang="ru-RU" sz="4800" dirty="0"/>
          </a:p>
          <a:p>
            <a:pPr lvl="0">
              <a:buNone/>
            </a:pPr>
            <a:r>
              <a:rPr lang="ru-RU" sz="4800" dirty="0"/>
              <a:t>Не допускать чрезмерной изнуряющей физической, эмоциональной, интеллектуальной нагрузки при освоении учебного материала.</a:t>
            </a:r>
          </a:p>
          <a:p>
            <a:pPr lvl="0">
              <a:buNone/>
            </a:pPr>
            <a:r>
              <a:rPr lang="ru-RU" sz="4800" dirty="0"/>
              <a:t>Обеспечение такого подхода к образовательному процессу, который гарантировал бы поддержание  только благоприятного морально-психологического климата в коллективе                                      </a:t>
            </a:r>
          </a:p>
          <a:p>
            <a:pPr>
              <a:buNone/>
            </a:pPr>
            <a:r>
              <a:rPr lang="ru-RU" sz="4800" dirty="0"/>
              <a:t> 	</a:t>
            </a:r>
          </a:p>
          <a:p>
            <a:pPr>
              <a:buNone/>
            </a:pPr>
            <a:r>
              <a:rPr lang="ru-RU" sz="4800" b="1" i="1" dirty="0"/>
              <a:t>Обоснование  актуальности  проблемы:</a:t>
            </a:r>
            <a:endParaRPr lang="ru-RU" sz="4800" dirty="0"/>
          </a:p>
          <a:p>
            <a:pPr>
              <a:buNone/>
            </a:pPr>
            <a:r>
              <a:rPr lang="ru-RU" sz="4800" i="1" dirty="0" smtClean="0"/>
              <a:t> </a:t>
            </a:r>
            <a:r>
              <a:rPr lang="ru-RU" sz="4800" i="1" dirty="0"/>
              <a:t>В современном обществе остро стоит проблема низкого уровня физического развития учащихся и </a:t>
            </a:r>
            <a:r>
              <a:rPr lang="ru-RU" sz="4800" i="1" dirty="0" smtClean="0"/>
              <a:t>физического здоровья </a:t>
            </a:r>
            <a:r>
              <a:rPr lang="ru-RU" sz="4800" i="1" dirty="0"/>
              <a:t>участников образовательного процесса. Школьное образование в наши дни предъявляет большие требования к здоровью учащихся. Поэтому сейчас, как никогда, актуальны </a:t>
            </a:r>
            <a:r>
              <a:rPr lang="ru-RU" sz="4800" i="1" dirty="0" err="1"/>
              <a:t>здоровьесберегающие</a:t>
            </a:r>
            <a:r>
              <a:rPr lang="ru-RU" sz="4800" i="1" dirty="0"/>
              <a:t> технологии в учебно-воспитательном процессе. Несмотря на то, что здоровье подрастающего поколения всегда было в центре внимания школы и общественности, сегодня как никогда </a:t>
            </a:r>
            <a:r>
              <a:rPr lang="ru-RU" sz="4800" i="1" dirty="0" err="1"/>
              <a:t>здоровьесбережение</a:t>
            </a:r>
            <a:r>
              <a:rPr lang="ru-RU" sz="4800" i="1" dirty="0"/>
              <a:t> становится актуальным. По данным диспансеризации, проведенной Министерством здравоохранения в 2010 г. около 60 % учащихся страдают хроническими заболеваниями. За период школьного обучения у детей в 5 раз возрастает частота нарушения органов зрения, в 3 раза – патология пищеварения и мочеполовой системы, в 5 раз – нарушение осанки, в 4 раза – нервно-психических расстройств. Отмечена прямая связь между школьными нагрузками и состоянием здоровья: у многих учащихся ухудшается самочувствие к концу учебного дня, более 60 % учащихся плохо засыпают (сказываются учебные перегрузки: после 6 – 7, а в старших классах зачастую и 8 уроков на выполнение домашних заданий многие школьники тратят 2,5 – 3 часа ежедневно). На лицо нервное переутомление, которое хронически накапливаясь приводит и к подрыву здоровья, и к падению интереса к </a:t>
            </a:r>
            <a:r>
              <a:rPr lang="ru-RU" sz="4800" i="1" dirty="0" smtClean="0"/>
              <a:t>учебе.  Анализ </a:t>
            </a:r>
            <a:r>
              <a:rPr lang="ru-RU" sz="4800" i="1" dirty="0"/>
              <a:t>динамики нервно-психического здоровья детей в школьный период показывает, что абсолютно здоровыми и оптимально адаптированными можно считать 1/3 первоклассников, к шестому году обучения таких детей становится около 22 %. Преобладание статических нагрузок  способствует сокращению объема произвольной двигательной активности детей.75% времени школьника занимает учебная деятельность. </a:t>
            </a:r>
          </a:p>
          <a:p>
            <a:pPr>
              <a:buNone/>
            </a:pPr>
            <a:r>
              <a:rPr lang="ru-RU" sz="4800" i="1" dirty="0" smtClean="0"/>
              <a:t>Здоровье - это состояние полного духовного, физического и социального благополучия, а не только отсутствие болезней и физических дефектов.</a:t>
            </a:r>
            <a:endParaRPr lang="ru-RU" sz="4800" dirty="0"/>
          </a:p>
        </p:txBody>
      </p:sp>
      <p:pic>
        <p:nvPicPr>
          <p:cNvPr id="4" name="Рисунок 3" descr="SKIER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357166"/>
            <a:ext cx="114109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J007619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6953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64294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Наиболее полно взаимосвязь между образом жизни и здоровьем выражается   в  понятии здоровый образ жизни (ЗОЖ).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64360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800" dirty="0" smtClean="0"/>
              <a:t>В современной науке и методике образ жизни определяется как </a:t>
            </a:r>
            <a:r>
              <a:rPr lang="ru-RU" sz="4800" dirty="0" err="1" smtClean="0"/>
              <a:t>биосоциальная</a:t>
            </a:r>
            <a:r>
              <a:rPr lang="ru-RU" sz="4800" dirty="0" smtClean="0"/>
              <a:t> категория, интегрирующая определенные представления об определенном типе жизнедеятельности человека и характеризующая его трудовой деятельностью, бытом, формой удовлетворения материальных и духовных потребностей, правилами индивидуального и общественного поведения. Образ жизни индивида весьма разнообразен, но в основном основывается на трех категориях: </a:t>
            </a:r>
          </a:p>
          <a:p>
            <a:endParaRPr lang="ru-RU" sz="4400" b="1" dirty="0" smtClean="0"/>
          </a:p>
          <a:p>
            <a:r>
              <a:rPr lang="ru-RU" sz="4400" dirty="0" smtClean="0"/>
              <a:t>уровень жизни;</a:t>
            </a:r>
          </a:p>
          <a:p>
            <a:r>
              <a:rPr lang="ru-RU" sz="4400" dirty="0" smtClean="0"/>
              <a:t>качество жизни;</a:t>
            </a:r>
          </a:p>
          <a:p>
            <a:r>
              <a:rPr lang="ru-RU" sz="4400" dirty="0" smtClean="0"/>
              <a:t>стиль жизни.</a:t>
            </a:r>
          </a:p>
          <a:p>
            <a:pPr>
              <a:buNone/>
            </a:pPr>
            <a:r>
              <a:rPr lang="ru-RU" sz="4800" dirty="0" smtClean="0"/>
              <a:t>Уровень жизни </a:t>
            </a:r>
            <a:r>
              <a:rPr lang="ru-RU" sz="4400" dirty="0" smtClean="0"/>
              <a:t>– это больше социально-экономическая категория, олицетворяющая собой степень удовлетворения материальных, духовных и культурных потребностей человека.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800" dirty="0" smtClean="0"/>
              <a:t>Качество жизни </a:t>
            </a:r>
            <a:r>
              <a:rPr lang="ru-RU" sz="4400" dirty="0" smtClean="0"/>
              <a:t>– степень комфорта в удовлетворении человеческих потребностей. Это преимущественно социальная категория.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800" dirty="0" smtClean="0"/>
              <a:t>Стиль жизни </a:t>
            </a:r>
            <a:r>
              <a:rPr lang="ru-RU" sz="4400" dirty="0" smtClean="0"/>
              <a:t>– социально-психологическая категория, характеризующая поведенческие особенности жизни человека. Это определенный стандарт, под который подстраивается психология и психофизиология личности.</a:t>
            </a:r>
          </a:p>
          <a:p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Здоровье человека, в первую очередь, зависит от стиля жизни. Он определяется историческими и национальными традициями (менталитет) и личностными наклонностями (образ). </a:t>
            </a:r>
            <a:r>
              <a:rPr lang="ru-RU" sz="4400" dirty="0" err="1" smtClean="0"/>
              <a:t>Этнокомпонент</a:t>
            </a:r>
            <a:r>
              <a:rPr lang="ru-RU" sz="4400" dirty="0" smtClean="0"/>
              <a:t> в здоровом образе жизни играет немаловажную роль в формировании определенных мыслей, чувств, действий детей.</a:t>
            </a:r>
          </a:p>
          <a:p>
            <a:endParaRPr lang="ru-RU" sz="4400" dirty="0" smtClean="0"/>
          </a:p>
          <a:p>
            <a:pPr>
              <a:buNone/>
            </a:pPr>
            <a:r>
              <a:rPr lang="ru-RU" sz="4800" dirty="0" smtClean="0"/>
              <a:t>В основе формирования ЗОЖ </a:t>
            </a:r>
            <a:r>
              <a:rPr lang="ru-RU" sz="4400" dirty="0" smtClean="0"/>
              <a:t>лежат как биологические, так и социальные принципы. К биологическим принципам относятся: учет возрастных особенностей детей, последовательность, ритмичность, ведение здорового образа жизни и т.д. К социальным принципам ЗОЖ относятся: эстетичность, нравственность, воспитание воли, самоограничение и т. д.</a:t>
            </a:r>
          </a:p>
          <a:p>
            <a:endParaRPr lang="ru-RU" sz="4400" dirty="0" smtClean="0"/>
          </a:p>
          <a:p>
            <a:pPr>
              <a:buNone/>
            </a:pPr>
            <a:r>
              <a:rPr lang="ru-RU" sz="4800" dirty="0" smtClean="0"/>
              <a:t>По современным представлениям, в понятие ЗОЖ входят следующие: </a:t>
            </a:r>
          </a:p>
          <a:p>
            <a:r>
              <a:rPr lang="ru-RU" sz="4400" dirty="0" smtClean="0"/>
              <a:t>отказ от вредных привычек, пристрастий (курение, употребление алкоголя, наркотических веществ);</a:t>
            </a:r>
          </a:p>
          <a:p>
            <a:r>
              <a:rPr lang="ru-RU" sz="4400" dirty="0" smtClean="0"/>
              <a:t>оптимальный двигательный режим;</a:t>
            </a:r>
          </a:p>
          <a:p>
            <a:r>
              <a:rPr lang="ru-RU" sz="4400" dirty="0" smtClean="0"/>
              <a:t>рациональное питание;</a:t>
            </a:r>
          </a:p>
          <a:p>
            <a:r>
              <a:rPr lang="ru-RU" sz="4400" dirty="0" smtClean="0"/>
              <a:t>закаливание;</a:t>
            </a:r>
          </a:p>
          <a:p>
            <a:r>
              <a:rPr lang="ru-RU" sz="4400" dirty="0" smtClean="0"/>
              <a:t>личная гигиена;</a:t>
            </a:r>
          </a:p>
          <a:p>
            <a:r>
              <a:rPr lang="ru-RU" sz="4400" dirty="0" smtClean="0"/>
              <a:t>положительные эмоции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dirty="0"/>
              <a:t>При  использовании</a:t>
            </a:r>
            <a:r>
              <a:rPr lang="ru-RU" sz="3400" b="1" dirty="0"/>
              <a:t>      индивидуально-дифференцированного подхода, </a:t>
            </a:r>
            <a:r>
              <a:rPr lang="ru-RU" sz="3400" dirty="0"/>
              <a:t>делаю акцент на:</a:t>
            </a:r>
          </a:p>
          <a:p>
            <a:pPr lvl="0"/>
            <a:r>
              <a:rPr lang="ru-RU" sz="3400" dirty="0"/>
              <a:t>работу  в индивидуальном </a:t>
            </a:r>
            <a:r>
              <a:rPr lang="ru-RU" sz="3400" dirty="0" smtClean="0"/>
              <a:t>темпе;</a:t>
            </a:r>
            <a:endParaRPr lang="ru-RU" sz="3400" dirty="0"/>
          </a:p>
          <a:p>
            <a:pPr lvl="0"/>
            <a:r>
              <a:rPr lang="ru-RU" sz="3400" dirty="0"/>
              <a:t>Использованию  источников </a:t>
            </a:r>
            <a:r>
              <a:rPr lang="ru-RU" sz="3400" dirty="0" smtClean="0"/>
              <a:t>информации;</a:t>
            </a:r>
            <a:endParaRPr lang="ru-RU" sz="3400" dirty="0"/>
          </a:p>
          <a:p>
            <a:pPr lvl="0"/>
            <a:r>
              <a:rPr lang="ru-RU" sz="3400" dirty="0"/>
              <a:t>возможности обратиться за </a:t>
            </a:r>
            <a:r>
              <a:rPr lang="ru-RU" sz="3400" dirty="0" smtClean="0"/>
              <a:t>помощью;</a:t>
            </a:r>
            <a:endParaRPr lang="ru-RU" sz="3400" dirty="0"/>
          </a:p>
          <a:p>
            <a:pPr lvl="0"/>
            <a:r>
              <a:rPr lang="ru-RU" sz="3400" dirty="0"/>
              <a:t>отсутствию страха </a:t>
            </a:r>
            <a:r>
              <a:rPr lang="ru-RU" sz="3400" dirty="0" smtClean="0"/>
              <a:t>ошибок;</a:t>
            </a:r>
            <a:endParaRPr lang="ru-RU" sz="3400" dirty="0"/>
          </a:p>
          <a:p>
            <a:pPr lvl="0"/>
            <a:r>
              <a:rPr lang="ru-RU" sz="3400" dirty="0"/>
              <a:t>положительную  мотивацию, сознательное     отношение к учебной </a:t>
            </a:r>
            <a:r>
              <a:rPr lang="ru-RU" sz="3400" dirty="0" smtClean="0"/>
              <a:t>деятельности;                                         </a:t>
            </a:r>
            <a:endParaRPr lang="ru-RU" sz="3400" dirty="0"/>
          </a:p>
          <a:p>
            <a:pPr lvl="0"/>
            <a:r>
              <a:rPr lang="ru-RU" sz="3400" dirty="0"/>
              <a:t>высказыванию  и аргументированию  своего </a:t>
            </a:r>
            <a:r>
              <a:rPr lang="ru-RU" sz="3400" dirty="0" smtClean="0"/>
              <a:t>мнения.</a:t>
            </a:r>
            <a:r>
              <a:rPr lang="ru-RU" sz="3400" dirty="0"/>
              <a:t>	</a:t>
            </a:r>
          </a:p>
          <a:p>
            <a:pPr>
              <a:buNone/>
            </a:pPr>
            <a:r>
              <a:rPr lang="ru-RU" sz="3400" dirty="0"/>
              <a:t> </a:t>
            </a:r>
          </a:p>
          <a:p>
            <a:pPr>
              <a:buNone/>
            </a:pPr>
            <a:r>
              <a:rPr lang="ru-RU" sz="3400" b="1" dirty="0"/>
              <a:t>Компьютерные</a:t>
            </a:r>
            <a:r>
              <a:rPr lang="ru-RU" sz="3400" dirty="0"/>
              <a:t> технологии(ИКТ)</a:t>
            </a:r>
          </a:p>
          <a:p>
            <a:pPr lvl="0"/>
            <a:r>
              <a:rPr lang="ru-RU" sz="3400" dirty="0"/>
              <a:t>представление в удобном для изучения масштабе различных процессов  двигательных </a:t>
            </a:r>
            <a:r>
              <a:rPr lang="ru-RU" sz="3400" dirty="0" smtClean="0"/>
              <a:t>действий (</a:t>
            </a:r>
            <a:r>
              <a:rPr lang="ru-RU" sz="3400" dirty="0" err="1" smtClean="0"/>
              <a:t>физминутки</a:t>
            </a:r>
            <a:r>
              <a:rPr lang="ru-RU" sz="3400" dirty="0" smtClean="0"/>
              <a:t>).  С  презентацией  «Веселая зарядка», ученики  повторяют   двигательные  действия  вместе с экранными животными ;</a:t>
            </a:r>
            <a:endParaRPr lang="ru-RU" sz="3400" dirty="0"/>
          </a:p>
          <a:p>
            <a:pPr lvl="0"/>
            <a:r>
              <a:rPr lang="ru-RU" sz="3400" dirty="0" smtClean="0"/>
              <a:t>использование </a:t>
            </a:r>
            <a:r>
              <a:rPr lang="ru-RU" sz="3400" dirty="0"/>
              <a:t>компьютера для формирования у школьника правильного представления о технике двигательного </a:t>
            </a:r>
            <a:r>
              <a:rPr lang="ru-RU" sz="3400" dirty="0" smtClean="0"/>
              <a:t>действия;</a:t>
            </a:r>
            <a:endParaRPr lang="ru-RU" sz="3400" dirty="0"/>
          </a:p>
          <a:p>
            <a:r>
              <a:rPr lang="ru-RU" sz="3400" b="1" dirty="0"/>
              <a:t>  </a:t>
            </a:r>
            <a:r>
              <a:rPr lang="ru-RU" sz="3400" dirty="0"/>
              <a:t>готовят и  выполняют презентации по темам: «Здоровье-это здорово!», «Вредные привычки», «Здоровье человека», «Спортсмены нашего города»,  по отдельным видам </a:t>
            </a:r>
            <a:r>
              <a:rPr lang="ru-RU" sz="3400" dirty="0" smtClean="0"/>
              <a:t>спорта. </a:t>
            </a:r>
          </a:p>
          <a:p>
            <a:pPr>
              <a:buNone/>
            </a:pPr>
            <a:r>
              <a:rPr lang="ru-RU" sz="3400" b="1" dirty="0" smtClean="0"/>
              <a:t>                                                                           </a:t>
            </a:r>
            <a:endParaRPr lang="ru-RU" sz="3400" dirty="0" smtClean="0"/>
          </a:p>
          <a:p>
            <a:endParaRPr lang="ru-RU" dirty="0"/>
          </a:p>
        </p:txBody>
      </p:sp>
      <p:pic>
        <p:nvPicPr>
          <p:cNvPr id="4" name="Рисунок 3" descr="C:\Documents and Settings\Пользователь\Мои документы\Док\Мои рисунки\gir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5643578"/>
            <a:ext cx="10715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/>
              <a:t> </a:t>
            </a:r>
            <a:endParaRPr lang="ru-RU" sz="2800" dirty="0"/>
          </a:p>
          <a:p>
            <a:r>
              <a:rPr lang="ru-RU" sz="4800" dirty="0"/>
              <a:t>Новые  технологии должны удовлетворять принципам </a:t>
            </a:r>
            <a:r>
              <a:rPr lang="ru-RU" sz="4800" dirty="0" err="1"/>
              <a:t>здоровьесбережения</a:t>
            </a:r>
            <a:r>
              <a:rPr lang="ru-RU" sz="4800" dirty="0"/>
              <a:t>, которые сформулировал Н. К. Смирнов:</a:t>
            </a:r>
            <a:br>
              <a:rPr lang="ru-RU" sz="4800" dirty="0"/>
            </a:br>
            <a:r>
              <a:rPr lang="ru-RU" sz="4800" i="1" dirty="0"/>
              <a:t>•   </a:t>
            </a:r>
            <a:r>
              <a:rPr lang="ru-RU" sz="4800" i="1" u="sng" dirty="0"/>
              <a:t>«Не навреди!»</a:t>
            </a:r>
            <a:r>
              <a:rPr lang="ru-RU" sz="4800" i="1" dirty="0"/>
              <a:t> </a:t>
            </a:r>
            <a:r>
              <a:rPr lang="ru-RU" sz="4800" dirty="0"/>
              <a:t>— все применяемые методы, приемы, используемые средства должны быть обоснованными, проверенными на практике, не наносящими вреда здоровью ученика и учителя.</a:t>
            </a:r>
            <a:br>
              <a:rPr lang="ru-RU" sz="4800" dirty="0"/>
            </a:br>
            <a:r>
              <a:rPr lang="ru-RU" sz="4800" dirty="0"/>
              <a:t>•   </a:t>
            </a:r>
            <a:r>
              <a:rPr lang="ru-RU" sz="4800" i="1" u="sng" dirty="0"/>
              <a:t>Приоритет заботы о здоровье учителя и учащегося</a:t>
            </a:r>
            <a:r>
              <a:rPr lang="ru-RU" sz="4800" i="1" dirty="0"/>
              <a:t> </a:t>
            </a:r>
            <a:r>
              <a:rPr lang="ru-RU" sz="4800" dirty="0"/>
              <a:t>— все используемое должно быть оценено с позиции влияния на психофизиологическое состояние участников образовательного процесса.</a:t>
            </a:r>
          </a:p>
          <a:p>
            <a:r>
              <a:rPr lang="ru-RU" sz="4800" dirty="0"/>
              <a:t> </a:t>
            </a:r>
          </a:p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i="1" u="sng" dirty="0"/>
              <a:t>Непрерывность и преемственность</a:t>
            </a:r>
            <a:r>
              <a:rPr lang="ru-RU" sz="4800" i="1" dirty="0"/>
              <a:t> </a:t>
            </a:r>
            <a:r>
              <a:rPr lang="ru-RU" sz="4800" dirty="0"/>
              <a:t>— работа ведется не от случая к случаю, а каждый день и на каждом уроке. </a:t>
            </a:r>
          </a:p>
          <a:p>
            <a:r>
              <a:rPr lang="ru-RU" sz="4800" i="1" u="sng" dirty="0"/>
              <a:t>Субъект - субъектные взаимоотношения</a:t>
            </a:r>
            <a:r>
              <a:rPr lang="ru-RU" sz="4800" i="1" dirty="0"/>
              <a:t> </a:t>
            </a:r>
            <a:r>
              <a:rPr lang="ru-RU" sz="4800" dirty="0"/>
              <a:t>— учащийся является непосредственным участником </a:t>
            </a:r>
            <a:r>
              <a:rPr lang="ru-RU" sz="4800" dirty="0" err="1"/>
              <a:t>здоровьесберегающих</a:t>
            </a:r>
            <a:r>
              <a:rPr lang="ru-RU" sz="4800" dirty="0"/>
              <a:t> мероприятий и в содержательном, и в процессуальном аспектах.</a:t>
            </a:r>
          </a:p>
          <a:p>
            <a:r>
              <a:rPr lang="ru-RU" sz="4800" i="1" u="sng" dirty="0"/>
              <a:t>Соответствие содержания и организации обучения возрастным особенностям учащихся</a:t>
            </a:r>
            <a:r>
              <a:rPr lang="ru-RU" sz="4800" i="1" dirty="0"/>
              <a:t> </a:t>
            </a:r>
            <a:r>
              <a:rPr lang="ru-RU" sz="4800" dirty="0"/>
              <a:t>— объем учебной нагрузки, сложность материала должны соответствовать возрасту учащихся. </a:t>
            </a:r>
          </a:p>
          <a:p>
            <a:r>
              <a:rPr lang="ru-RU" sz="4800" i="1" u="sng" dirty="0"/>
              <a:t>Комплексный, междисциплинарный подход</a:t>
            </a:r>
            <a:r>
              <a:rPr lang="ru-RU" sz="4800" i="1" dirty="0"/>
              <a:t> </a:t>
            </a:r>
            <a:r>
              <a:rPr lang="ru-RU" sz="4800" dirty="0"/>
              <a:t>— единство в действиях педагогов, психологов и врачей. </a:t>
            </a:r>
          </a:p>
          <a:p>
            <a:r>
              <a:rPr lang="ru-RU" sz="4800" i="1" u="sng" dirty="0"/>
              <a:t>Успех порождает успех</a:t>
            </a:r>
            <a:r>
              <a:rPr lang="ru-RU" sz="4800" i="1" dirty="0"/>
              <a:t> </a:t>
            </a:r>
            <a:r>
              <a:rPr lang="ru-RU" sz="4800" dirty="0"/>
              <a:t>— акцент делается только на хорошее; в любом поступке, действии сначала выделяют положительное, а только потом отмечают недостатки. </a:t>
            </a:r>
          </a:p>
          <a:p>
            <a:r>
              <a:rPr lang="ru-RU" sz="4800" i="1" u="sng" dirty="0"/>
              <a:t>Активность</a:t>
            </a:r>
            <a:r>
              <a:rPr lang="ru-RU" sz="4800" i="1" dirty="0"/>
              <a:t> </a:t>
            </a:r>
            <a:r>
              <a:rPr lang="ru-RU" sz="4800" dirty="0"/>
              <a:t>— активное включение, а любой процесс снижает риск переутомления. </a:t>
            </a:r>
          </a:p>
          <a:p>
            <a:r>
              <a:rPr lang="ru-RU" sz="4800" b="1" i="1" dirty="0"/>
              <a:t>Ответственность за свое здоровье</a:t>
            </a:r>
            <a:r>
              <a:rPr lang="ru-RU" sz="4800" i="1" dirty="0"/>
              <a:t> </a:t>
            </a:r>
            <a:r>
              <a:rPr lang="ru-RU" sz="4800" dirty="0"/>
              <a:t>— у каждого ребенка надо стараться сформировать ответственность за свое здоровье, только тогда он реализует свои знания, умения и навыки по сохранности здоровья. Перед любым учителем неизбежно встает задача качественного обучения предмету, что совершенно невозможно без достаточного уровня мотивации школьников. В решении означенных задач и могут помочь </a:t>
            </a:r>
            <a:r>
              <a:rPr lang="ru-RU" sz="4800" dirty="0" err="1"/>
              <a:t>здоровьесберегающие</a:t>
            </a:r>
            <a:r>
              <a:rPr lang="ru-RU" sz="4800" dirty="0"/>
              <a:t> технологии.</a:t>
            </a:r>
            <a:br>
              <a:rPr lang="ru-RU" sz="4800" dirty="0"/>
            </a:br>
            <a:r>
              <a:rPr lang="ru-RU" sz="4800" dirty="0"/>
              <a:t>Следует отметить, что все </a:t>
            </a:r>
            <a:r>
              <a:rPr lang="ru-RU" sz="4800" dirty="0" err="1"/>
              <a:t>здоровьесберегающие</a:t>
            </a:r>
            <a:r>
              <a:rPr lang="ru-RU" sz="4800" dirty="0"/>
              <a:t> технологии, применяемые в учебно-воспитательном про­цессе, можно разделить на три основные группы: </a:t>
            </a:r>
          </a:p>
          <a:p>
            <a:pPr lvl="1"/>
            <a:r>
              <a:rPr lang="ru-RU" sz="4800" dirty="0"/>
              <a:t>технологии, обеспечивающие гигиенически оптимальные условия образовательного процесса; </a:t>
            </a:r>
          </a:p>
          <a:p>
            <a:pPr lvl="1"/>
            <a:r>
              <a:rPr lang="ru-RU" sz="4800" dirty="0"/>
              <a:t>технологии оптимальной организации учебного процесса и физической активности школьников; </a:t>
            </a:r>
          </a:p>
          <a:p>
            <a:pPr lvl="1"/>
            <a:r>
              <a:rPr lang="ru-RU" sz="4800" dirty="0"/>
              <a:t>разнообразные психолого-педагогические технологии, используемые на уроках и во внеурочной деятельности педагогами и воспитателями. 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Использую  </a:t>
            </a:r>
            <a:r>
              <a:rPr lang="ru-RU" b="1" dirty="0" err="1"/>
              <a:t>здоровьесберегающие</a:t>
            </a:r>
            <a:r>
              <a:rPr lang="ru-RU" b="1" dirty="0"/>
              <a:t>  </a:t>
            </a:r>
            <a:r>
              <a:rPr lang="ru-RU" dirty="0"/>
              <a:t>технологии, при которых решаю следующие задачи:</a:t>
            </a:r>
          </a:p>
          <a:p>
            <a:r>
              <a:rPr lang="ru-RU" dirty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использование </a:t>
            </a:r>
            <a:r>
              <a:rPr lang="ru-RU" dirty="0"/>
              <a:t>методики чередования интенсивности и релаксации в обучении;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использование </a:t>
            </a:r>
            <a:r>
              <a:rPr lang="ru-RU" dirty="0"/>
              <a:t>принципа наглядности, постепенности, доступности нагрузки с учётом возрастных особенностей учащихся;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учёт физической подготовленности детей и развития физических качеств;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построение урока с учётом динамичности учащихся, их работоспособности;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соблюдение гигиенических требований;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благоприятный эмоциональный настрой;                                                                   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/>
              <a:t>создание комфортности.   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572008"/>
            <a:ext cx="1785950" cy="164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Итак, внедрение </a:t>
            </a:r>
            <a:r>
              <a:rPr lang="ru-RU" sz="3000" dirty="0" err="1" smtClean="0"/>
              <a:t>здоровьесберегающих</a:t>
            </a:r>
            <a:r>
              <a:rPr lang="ru-RU" sz="3000" dirty="0" smtClean="0"/>
              <a:t> технологий в учебно-воспитательный процесс школы – это одно из самых рациональных решений сложившихся проблем в образовании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sz="3000" dirty="0" smtClean="0"/>
              <a:t>Применение новых технологий в системе </a:t>
            </a:r>
            <a:r>
              <a:rPr lang="ru-RU" sz="3000" dirty="0" err="1" smtClean="0"/>
              <a:t>здоровьесберегающего</a:t>
            </a:r>
            <a:r>
              <a:rPr lang="ru-RU" sz="3000" dirty="0" smtClean="0"/>
              <a:t> учебно-воспитательного процесса приведет к нормализации, грамотности применения новейших методов и форм работы в образовании детей.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439</Words>
  <Application>Microsoft Office PowerPoint</Application>
  <PresentationFormat>Экран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Franklin Gothic Book</vt:lpstr>
      <vt:lpstr>Franklin Gothic Medium</vt:lpstr>
      <vt:lpstr>Times New Roman</vt:lpstr>
      <vt:lpstr>Wingdings</vt:lpstr>
      <vt:lpstr>Wingdings 2</vt:lpstr>
      <vt:lpstr>Трек</vt:lpstr>
      <vt:lpstr>Районный круглый стол «наши ученики – будущие чемпионы» 31.01.2013  Санкт-Петербург НОВЫЕ  ТЕХНОЛОГИИ  И  ФОРМЫ  ОБУЧЕНИЯ,  ОРИЕНТИРОВАННЫЕ  НА  ДОСТИЖЕНИЕ  ОБРАЗОВАТЕЛЬНЫХ  ЦЕЛЕЙ  ЧЕРЕЗ  СПОРТ</vt:lpstr>
      <vt:lpstr>Презентация PowerPoint</vt:lpstr>
      <vt:lpstr>ЗДОРОВЬЕСБЕРЕГАЮЩИЕ  ТЕХНОЛОГИИ</vt:lpstr>
      <vt:lpstr>Наиболее полно взаимосвязь между образом жизни и здоровьем выражается   в  понятии здоровый образ жизни (ЗОЖ).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шк489</dc:creator>
  <cp:lastModifiedBy>Sokolova</cp:lastModifiedBy>
  <cp:revision>15</cp:revision>
  <dcterms:created xsi:type="dcterms:W3CDTF">2013-01-28T08:08:23Z</dcterms:created>
  <dcterms:modified xsi:type="dcterms:W3CDTF">2015-04-13T13:31:36Z</dcterms:modified>
</cp:coreProperties>
</file>