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A9312DF-50B9-4FE4-BA90-8EE2B2F4B05E}" type="datetimeFigureOut">
              <a:rPr lang="ru-RU" smtClean="0"/>
              <a:t>01.09.2011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07C54B7B-E262-445A-A5B8-3CB8549199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"Век девятнадцатый, железный, воистину жестокий век!"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 Общая характеристика русской литературы первой половины XIX века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25952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Литераторы обращаются к общественно-политическим проблемам российской действительности. Развивается </a:t>
            </a:r>
            <a:r>
              <a:rPr lang="ru-RU" b="1" dirty="0" smtClean="0">
                <a:solidFill>
                  <a:srgbClr val="FF0000"/>
                </a:solidFill>
              </a:rPr>
              <a:t>жанр реалистического романа</a:t>
            </a:r>
            <a:r>
              <a:rPr lang="ru-RU" dirty="0" smtClean="0"/>
              <a:t>. Свои произведения создают И.С. Тургенев, Ф.М. Достоевский, Л.Н. Толстой, И.А. Гончаров. Преобладает </a:t>
            </a:r>
            <a:r>
              <a:rPr lang="ru-RU" u="sng" dirty="0" smtClean="0"/>
              <a:t>общественно-политическая, философская проблематика. Литературу отличает особый психологизм.</a:t>
            </a:r>
          </a:p>
          <a:p>
            <a:r>
              <a:rPr lang="ru-RU" dirty="0" smtClean="0"/>
              <a:t>Развитие поэзии несколько затихает. Стоит отметить </a:t>
            </a:r>
            <a:r>
              <a:rPr lang="ru-RU" u="sng" dirty="0" smtClean="0">
                <a:solidFill>
                  <a:srgbClr val="FF0000"/>
                </a:solidFill>
              </a:rPr>
              <a:t>поэтические произведения Некрасова</a:t>
            </a:r>
            <a:r>
              <a:rPr lang="ru-RU" dirty="0" smtClean="0"/>
              <a:t>, который первым внес в поэзию социальную проблематику. Известна его </a:t>
            </a:r>
            <a:r>
              <a:rPr lang="ru-RU" u="sng" dirty="0" smtClean="0">
                <a:solidFill>
                  <a:srgbClr val="FF0000"/>
                </a:solidFill>
              </a:rPr>
              <a:t>поэма «Кому на Руси жить хорошо?», </a:t>
            </a:r>
            <a:r>
              <a:rPr lang="ru-RU" dirty="0" smtClean="0"/>
              <a:t>а также множество стихотворений, где осмысляется тяжелая и беспросветная жизнь народа.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8641"/>
            <a:ext cx="2695548" cy="3672408"/>
          </a:xfrm>
        </p:spPr>
      </p:pic>
      <p:pic>
        <p:nvPicPr>
          <p:cNvPr id="5" name="Рисунок 4" descr="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708920"/>
            <a:ext cx="3114675" cy="4000500"/>
          </a:xfrm>
          <a:prstGeom prst="rect">
            <a:avLst/>
          </a:prstGeom>
        </p:spPr>
      </p:pic>
      <p:pic>
        <p:nvPicPr>
          <p:cNvPr id="6" name="Рисунок 5" descr="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0648"/>
            <a:ext cx="4095750" cy="52292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44408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19 век называют «Золотым веком» русской поэзии и веком русской литературы в мировом масштабе. Не стоит забывать, что литературный скачок, осуществившийся в 19 веке, был подготовлен всем ходом литературного процесса 17-18 веков. 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19 </a:t>
            </a:r>
            <a:r>
              <a:rPr lang="ru-RU" b="1" dirty="0" smtClean="0"/>
              <a:t>век – это время формирования русского литературного языка, который оформился во многом благодаря А.С. Пушкину.</a:t>
            </a:r>
            <a:endParaRPr lang="ru-RU" dirty="0"/>
          </a:p>
        </p:txBody>
      </p:sp>
      <p:pic>
        <p:nvPicPr>
          <p:cNvPr id="4" name="Рисунок 3" descr="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149080"/>
            <a:ext cx="4095750" cy="25336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84168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Но начался </a:t>
            </a:r>
            <a:r>
              <a:rPr lang="ru-RU" dirty="0" smtClean="0">
                <a:solidFill>
                  <a:srgbClr val="FF0000"/>
                </a:solidFill>
              </a:rPr>
              <a:t>19 век </a:t>
            </a:r>
            <a:r>
              <a:rPr lang="ru-RU" dirty="0" smtClean="0"/>
              <a:t>с расцвета </a:t>
            </a:r>
            <a:r>
              <a:rPr lang="ru-RU" dirty="0" smtClean="0">
                <a:solidFill>
                  <a:srgbClr val="FF0000"/>
                </a:solidFill>
              </a:rPr>
              <a:t>сентиментализма </a:t>
            </a:r>
            <a:r>
              <a:rPr lang="ru-RU" dirty="0" smtClean="0"/>
              <a:t>и становления </a:t>
            </a:r>
            <a:r>
              <a:rPr lang="ru-RU" dirty="0" smtClean="0">
                <a:solidFill>
                  <a:srgbClr val="FF0000"/>
                </a:solidFill>
              </a:rPr>
              <a:t>романтизма.</a:t>
            </a:r>
            <a:r>
              <a:rPr lang="ru-RU" dirty="0" smtClean="0"/>
              <a:t> Указанные литературные направления нашли выражение, прежде всего, в поэзии. На первый план выходят стихотворные произведения поэтов Е.А. Баратынского, К.Н. Батюшкова, В.А. Жуковского, А.А. Фета, Д.В. Давыдова, Н.М. Языкова. Творчеством Ф.И. Тютчева «Золотой век» русской поэзии был завершен. Тем не менее, </a:t>
            </a:r>
            <a:r>
              <a:rPr lang="ru-RU" b="1" u="sng" dirty="0" smtClean="0"/>
              <a:t>центральной фигурой этого времени был Александр Сергеевич Пушкин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0021" y="3159254"/>
            <a:ext cx="2983979" cy="36987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4303" y="1124744"/>
            <a:ext cx="4069697" cy="535685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32648" cy="66693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А.С. Пушкин начал свое восхождение на литературный олимп с поэмы «Руслан и Людмила» в 1920 году. А его роман в стихах «Евгений Онегин» был назван энциклопедией русской жизни. Романтические поэмы А.С. Пушкина «Медный всадник» (1833), «Бахчисарайский фонтан», «Цыганы» открыли эпоху русского романтизма. Многие поэты и писатели считали А. С. Пушкина своим учителем и продолжали заложенные им традиции создания литературных произведений. Одним из таких поэтов был </a:t>
            </a:r>
            <a:r>
              <a:rPr lang="ru-RU" dirty="0" smtClean="0">
                <a:solidFill>
                  <a:srgbClr val="FF0000"/>
                </a:solidFill>
              </a:rPr>
              <a:t>М.Ю. Лермонтов.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r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4163" y="2420888"/>
            <a:ext cx="3339837" cy="425456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6048672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Известны его романтическая поэма «Мцыри», стихотворная повесть «Демон», множество романтических стихотворений</a:t>
            </a:r>
            <a:r>
              <a:rPr lang="ru-RU" dirty="0" smtClean="0">
                <a:solidFill>
                  <a:srgbClr val="FF0000"/>
                </a:solidFill>
              </a:rPr>
              <a:t>. Интересно, что русская поэзия 19 века была тесно связана с общественно политической жизнью страны.</a:t>
            </a:r>
            <a:r>
              <a:rPr lang="ru-RU" dirty="0" smtClean="0"/>
              <a:t> Поэты пытались осмыслить идею своего особого предназначения. Поэт в России считался проводником божественной истины, пророком. Поэты призывали власть прислушаться к их словам. </a:t>
            </a:r>
            <a:r>
              <a:rPr lang="ru-RU" dirty="0" smtClean="0">
                <a:solidFill>
                  <a:srgbClr val="FF0000"/>
                </a:solidFill>
              </a:rPr>
              <a:t>Яркими примерами осмысления роли поэта и влияния на политическую жизнь страны являются стихотворения А.С. Пушкина «Пророк», ода «Вольность», «Поэт и толпа», стихотворение М.Ю. Лермонтова «На смерть поэта»</a:t>
            </a:r>
            <a:r>
              <a:rPr lang="ru-RU" dirty="0" smtClean="0"/>
              <a:t> и многие другие.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220072" cy="66693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Наряду с поэзией начала развиваться проза. Прозаики начала века находились под влиянием английских исторических романов В. Скотта, переводы которых пользовались огромной популярностью. Развитие русской прозы 19 века началось с прозаических произведений А.С. Пушкина и Н.В. Гоголя. Пушкин под влиянием английских </a:t>
            </a:r>
            <a:r>
              <a:rPr lang="ru-RU" dirty="0" smtClean="0">
                <a:solidFill>
                  <a:srgbClr val="FF0000"/>
                </a:solidFill>
              </a:rPr>
              <a:t>исторических романов создает повесть «Капитанская дочка»</a:t>
            </a:r>
            <a:r>
              <a:rPr lang="ru-RU" dirty="0" smtClean="0"/>
              <a:t>, где действия разворачивается на фоне грандиозных исторических событий: во времена Пугачевского бунта. </a:t>
            </a:r>
            <a:endParaRPr lang="ru-RU" dirty="0" smtClean="0"/>
          </a:p>
          <a:p>
            <a:r>
              <a:rPr lang="ru-RU" dirty="0" smtClean="0"/>
              <a:t>А.С</a:t>
            </a:r>
            <a:r>
              <a:rPr lang="ru-RU" dirty="0" smtClean="0"/>
              <a:t>. Пушкин произвел колоссальную работу, исследуя этот исторический период. Это произведение носило во многом политический характер и было направлено к власть имущим.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4826" y="908720"/>
            <a:ext cx="4189173" cy="55157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"/>
            <a:ext cx="8229600" cy="4149080"/>
          </a:xfrm>
        </p:spPr>
        <p:txBody>
          <a:bodyPr/>
          <a:lstStyle/>
          <a:p>
            <a:r>
              <a:rPr lang="ru-RU" dirty="0" smtClean="0"/>
              <a:t>А.С. Пушкин и Н.В. Гоголь </a:t>
            </a:r>
            <a:r>
              <a:rPr lang="ru-RU" dirty="0" smtClean="0">
                <a:solidFill>
                  <a:srgbClr val="FF0000"/>
                </a:solidFill>
              </a:rPr>
              <a:t>обозначили основные художественные типы</a:t>
            </a:r>
            <a:r>
              <a:rPr lang="ru-RU" dirty="0" smtClean="0"/>
              <a:t>, которые будут разрабатываться писателями на всем протяжении 19 века. </a:t>
            </a:r>
            <a:r>
              <a:rPr lang="ru-RU" dirty="0" smtClean="0">
                <a:solidFill>
                  <a:srgbClr val="FF0000"/>
                </a:solidFill>
              </a:rPr>
              <a:t>Это художественный тип «лишнего человека», </a:t>
            </a:r>
            <a:r>
              <a:rPr lang="ru-RU" dirty="0" smtClean="0"/>
              <a:t>образцом которого является Евгений Онегин в романе А.С. Пушкина, и так называемый </a:t>
            </a:r>
            <a:r>
              <a:rPr lang="ru-RU" dirty="0" smtClean="0">
                <a:solidFill>
                  <a:srgbClr val="FF0000"/>
                </a:solidFill>
              </a:rPr>
              <a:t>тип «маленького человека», </a:t>
            </a:r>
            <a:r>
              <a:rPr lang="ru-RU" dirty="0" smtClean="0"/>
              <a:t>который показан Н.В. Гоголем в его повести «Шинель», а также А.С. Пушкиным в повести «Станционный смотритель».</a:t>
            </a:r>
            <a:endParaRPr lang="ru-RU" dirty="0"/>
          </a:p>
        </p:txBody>
      </p:sp>
      <p:pic>
        <p:nvPicPr>
          <p:cNvPr id="5" name="Рисунок 4" descr="push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861048"/>
            <a:ext cx="2304256" cy="2837873"/>
          </a:xfrm>
          <a:prstGeom prst="rect">
            <a:avLst/>
          </a:prstGeom>
        </p:spPr>
      </p:pic>
      <p:pic>
        <p:nvPicPr>
          <p:cNvPr id="6" name="Рисунок 5" descr="Moller_74-C3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79036"/>
            <a:ext cx="2232248" cy="307896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Литература унаследовала от 18 века свою публицистичность и сатирический характер. В прозаической поэме Н.В. Гоголя «Мертвые души» писатель в острой сатирической манере показывает мошенника, который скупает мертвые души, различные типы помещиков, которые являются воплощением различных человеческих пороков (сказывается влияние классицизма). В этом же плане выдержана комедия «Ревизор». </a:t>
            </a:r>
            <a:endParaRPr lang="ru-RU" dirty="0" smtClean="0"/>
          </a:p>
          <a:p>
            <a:r>
              <a:rPr lang="ru-RU" dirty="0" smtClean="0"/>
              <a:t>Полны </a:t>
            </a:r>
            <a:r>
              <a:rPr lang="ru-RU" dirty="0" smtClean="0"/>
              <a:t>сатирических образов и произведения А. С. Пушкина. Литература продолжает сатирически изображать российскую действительность. </a:t>
            </a:r>
            <a:r>
              <a:rPr lang="ru-RU" u="sng" dirty="0" smtClean="0">
                <a:solidFill>
                  <a:srgbClr val="FF0000"/>
                </a:solidFill>
              </a:rPr>
              <a:t>Тенденция изображения пороков и недостатков российского общества – характерная черта всей русской классической литературы. Она прослеживается в произведениях практически всех писателей 19 века.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96136" cy="65973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середины 19 века происходит </a:t>
            </a:r>
            <a:r>
              <a:rPr lang="ru-RU" dirty="0" smtClean="0">
                <a:solidFill>
                  <a:srgbClr val="FF0000"/>
                </a:solidFill>
              </a:rPr>
              <a:t>становление русской реалистической литературы, которая создается на фоне напряженной социально-политической обстановки, сложившейся в России во время правления Николая I. </a:t>
            </a:r>
            <a:r>
              <a:rPr lang="ru-RU" dirty="0" smtClean="0"/>
              <a:t>Назревает кризис крепостнической системы, сильны противоречия между властью и простым народом. Назрела необходимость создания реалистической литературы, остро реагирующей на общественно-политическую ситуацию в стране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Литературный критик В.Г. Белинский обозначает новое реалистическое направление в литературе. </a:t>
            </a:r>
            <a:r>
              <a:rPr lang="ru-RU" dirty="0" smtClean="0"/>
              <a:t>Его позицию развивают Н.А. Добролюбов, Н.Г. Чернышевский. Возникает спор между западниками и славянофилами о путях исторического развития России.</a:t>
            </a:r>
            <a:endParaRPr lang="ru-RU" dirty="0"/>
          </a:p>
        </p:txBody>
      </p:sp>
      <p:pic>
        <p:nvPicPr>
          <p:cNvPr id="4" name="Рисунок 3" descr="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96752"/>
            <a:ext cx="3056168" cy="43948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73</TotalTime>
  <Words>777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Тема7</vt:lpstr>
      <vt:lpstr>"Век девятнадцатый, железный, воистину жестокий век!"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"Век девятнадцатый, железный, воистину жестокий век!"</dc:title>
  <dc:creator>Татьяна</dc:creator>
  <cp:lastModifiedBy>Татьяна</cp:lastModifiedBy>
  <cp:revision>8</cp:revision>
  <dcterms:created xsi:type="dcterms:W3CDTF">2011-09-01T17:09:51Z</dcterms:created>
  <dcterms:modified xsi:type="dcterms:W3CDTF">2011-09-01T18:23:15Z</dcterms:modified>
</cp:coreProperties>
</file>