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02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D962-D1A2-4527-9936-7F3BD6548778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51A3-F4BC-4E8E-A55D-5FE47B5BE13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D962-D1A2-4527-9936-7F3BD6548778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51A3-F4BC-4E8E-A55D-5FE47B5BE1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D962-D1A2-4527-9936-7F3BD6548778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51A3-F4BC-4E8E-A55D-5FE47B5BE1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64F5844-2F0A-4661-8975-2A2ADF4F92D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246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D962-D1A2-4527-9936-7F3BD6548778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51A3-F4BC-4E8E-A55D-5FE47B5BE13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D962-D1A2-4527-9936-7F3BD6548778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51A3-F4BC-4E8E-A55D-5FE47B5BE1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D962-D1A2-4527-9936-7F3BD6548778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51A3-F4BC-4E8E-A55D-5FE47B5BE13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D962-D1A2-4527-9936-7F3BD6548778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51A3-F4BC-4E8E-A55D-5FE47B5BE13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D962-D1A2-4527-9936-7F3BD6548778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51A3-F4BC-4E8E-A55D-5FE47B5BE1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D962-D1A2-4527-9936-7F3BD6548778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51A3-F4BC-4E8E-A55D-5FE47B5BE1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D962-D1A2-4527-9936-7F3BD6548778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51A3-F4BC-4E8E-A55D-5FE47B5BE1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D962-D1A2-4527-9936-7F3BD6548778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51A3-F4BC-4E8E-A55D-5FE47B5BE13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FD7D962-D1A2-4527-9936-7F3BD6548778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D3151A3-F4BC-4E8E-A55D-5FE47B5BE13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844824"/>
            <a:ext cx="7175351" cy="1793167"/>
          </a:xfrm>
        </p:spPr>
        <p:txBody>
          <a:bodyPr/>
          <a:lstStyle/>
          <a:p>
            <a:r>
              <a:rPr lang="ru-RU" dirty="0" smtClean="0"/>
              <a:t>Плавление и кристаллизация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448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330638" y="231040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1649346" y="231514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943824" y="2335560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330638" y="2646403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876256" y="338504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552220" y="3084752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768244" y="2258206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107641" y="2361119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660232" y="270398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524328" y="3485220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7199516" y="3269196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6984268" y="300878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7365904" y="3053172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1649346" y="329045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7092280" y="2640360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655518" y="3116796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7517948" y="2818039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7812360" y="2768323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7524328" y="2465316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649346" y="2659596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1941029" y="2639896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277311" y="2346982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267345" y="2639896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1354738" y="2983882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1649346" y="298475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1943824" y="2992819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2277311" y="2985933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1354738" y="329045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6555596" y="2418420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6441689" y="2876742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2277311" y="3310761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1960832" y="3301440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1757358" y="2258206"/>
            <a:ext cx="0" cy="13350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462750" y="2258206"/>
            <a:ext cx="0" cy="13350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259632" y="2418420"/>
            <a:ext cx="1368152" cy="365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1259632" y="2754415"/>
            <a:ext cx="1368152" cy="131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259632" y="3084752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1259632" y="3398466"/>
            <a:ext cx="1368152" cy="203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385323" y="2258206"/>
            <a:ext cx="0" cy="13428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2051836" y="2258206"/>
            <a:ext cx="17009" cy="13428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52003" y="1622461"/>
            <a:ext cx="21893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Твёрдое тело</a:t>
            </a:r>
            <a:endParaRPr lang="ru-RU" sz="2800" dirty="0"/>
          </a:p>
        </p:txBody>
      </p:sp>
      <p:sp>
        <p:nvSpPr>
          <p:cNvPr id="65" name="TextBox 64"/>
          <p:cNvSpPr txBox="1"/>
          <p:nvPr/>
        </p:nvSpPr>
        <p:spPr>
          <a:xfrm>
            <a:off x="6236061" y="1616051"/>
            <a:ext cx="1676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Жидкость</a:t>
            </a:r>
            <a:endParaRPr lang="ru-RU" sz="2800" dirty="0"/>
          </a:p>
        </p:txBody>
      </p:sp>
      <p:sp>
        <p:nvSpPr>
          <p:cNvPr id="71" name="Стрелка вправо 70"/>
          <p:cNvSpPr/>
          <p:nvPr/>
        </p:nvSpPr>
        <p:spPr>
          <a:xfrm>
            <a:off x="2773914" y="1546023"/>
            <a:ext cx="3196148" cy="140056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трелка вправо 71"/>
          <p:cNvSpPr/>
          <p:nvPr/>
        </p:nvSpPr>
        <p:spPr>
          <a:xfrm flipH="1">
            <a:off x="2903732" y="4293095"/>
            <a:ext cx="3312367" cy="172263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TextBox 72"/>
          <p:cNvSpPr txBox="1"/>
          <p:nvPr/>
        </p:nvSpPr>
        <p:spPr>
          <a:xfrm>
            <a:off x="3378977" y="980728"/>
            <a:ext cx="18197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плавление</a:t>
            </a:r>
            <a:endParaRPr lang="ru-RU" sz="2800" dirty="0"/>
          </a:p>
        </p:txBody>
      </p:sp>
      <p:sp>
        <p:nvSpPr>
          <p:cNvPr id="74" name="TextBox 73"/>
          <p:cNvSpPr txBox="1"/>
          <p:nvPr/>
        </p:nvSpPr>
        <p:spPr>
          <a:xfrm>
            <a:off x="2157053" y="3701244"/>
            <a:ext cx="55707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Кристаллизация (отвердевание)</a:t>
            </a:r>
            <a:endParaRPr lang="ru-RU" sz="2800" dirty="0"/>
          </a:p>
        </p:txBody>
      </p:sp>
      <p:sp>
        <p:nvSpPr>
          <p:cNvPr id="75" name="TextBox 74"/>
          <p:cNvSpPr txBox="1"/>
          <p:nvPr/>
        </p:nvSpPr>
        <p:spPr>
          <a:xfrm>
            <a:off x="3370644" y="1738752"/>
            <a:ext cx="27414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Разрушение</a:t>
            </a:r>
          </a:p>
          <a:p>
            <a:r>
              <a:rPr lang="ru-RU" sz="2400" dirty="0" smtClean="0"/>
              <a:t>кристаллической </a:t>
            </a:r>
          </a:p>
          <a:p>
            <a:r>
              <a:rPr lang="ru-RU" sz="2400" dirty="0" smtClean="0"/>
              <a:t>решётки</a:t>
            </a:r>
            <a:endParaRPr lang="ru-RU" sz="2400" dirty="0"/>
          </a:p>
        </p:txBody>
      </p:sp>
      <p:sp>
        <p:nvSpPr>
          <p:cNvPr id="76" name="TextBox 75"/>
          <p:cNvSpPr txBox="1"/>
          <p:nvPr/>
        </p:nvSpPr>
        <p:spPr>
          <a:xfrm>
            <a:off x="3378977" y="4482137"/>
            <a:ext cx="27414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Восстановление</a:t>
            </a:r>
          </a:p>
          <a:p>
            <a:r>
              <a:rPr lang="ru-RU" sz="2400" dirty="0" smtClean="0"/>
              <a:t> кристаллической</a:t>
            </a:r>
          </a:p>
          <a:p>
            <a:r>
              <a:rPr lang="ru-RU" sz="2400" dirty="0" smtClean="0"/>
              <a:t> решётки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2345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/>
      <p:bldP spid="75" grpId="0"/>
      <p:bldP spid="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3" y="332656"/>
            <a:ext cx="7849120" cy="1143000"/>
          </a:xfrm>
        </p:spPr>
        <p:txBody>
          <a:bodyPr/>
          <a:lstStyle/>
          <a:p>
            <a:pPr algn="ctr"/>
            <a:r>
              <a:rPr lang="ru-RU" sz="3200" dirty="0"/>
              <a:t>Количество теплоты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при плавлении (кристаллизации)</a:t>
            </a:r>
            <a:endParaRPr lang="ru-RU" sz="3200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844675"/>
            <a:ext cx="4038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 dirty="0"/>
              <a:t>    </a:t>
            </a:r>
            <a:endParaRPr lang="ru-RU" sz="2800" dirty="0">
              <a:solidFill>
                <a:srgbClr val="FF0000"/>
              </a:solidFill>
            </a:endParaRPr>
          </a:p>
        </p:txBody>
      </p:sp>
      <p:graphicFrame>
        <p:nvGraphicFramePr>
          <p:cNvPr id="12294" name="Object 6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607433814"/>
              </p:ext>
            </p:extLst>
          </p:nvPr>
        </p:nvGraphicFramePr>
        <p:xfrm>
          <a:off x="3035300" y="1557338"/>
          <a:ext cx="3230563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Формула" r:id="rId3" imgW="507960" imgH="203040" progId="Equation.3">
                  <p:embed/>
                </p:oleObj>
              </mc:Choice>
              <mc:Fallback>
                <p:oleObj name="Формула" r:id="rId3" imgW="507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5300" y="1557338"/>
                        <a:ext cx="3230563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6" name="Object 8"/>
          <p:cNvGraphicFramePr>
            <a:graphicFrameLocks noChangeAspect="1"/>
          </p:cNvGraphicFramePr>
          <p:nvPr/>
        </p:nvGraphicFramePr>
        <p:xfrm>
          <a:off x="4514850" y="3365500"/>
          <a:ext cx="114300" cy="12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Формула" r:id="rId5" imgW="114120" imgH="126720" progId="Equation.3">
                  <p:embed/>
                </p:oleObj>
              </mc:Choice>
              <mc:Fallback>
                <p:oleObj name="Формула" r:id="rId5" imgW="1141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65500"/>
                        <a:ext cx="114300" cy="12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7" name="Object 9"/>
          <p:cNvGraphicFramePr>
            <a:graphicFrameLocks noChangeAspect="1"/>
          </p:cNvGraphicFramePr>
          <p:nvPr/>
        </p:nvGraphicFramePr>
        <p:xfrm>
          <a:off x="1258888" y="2708275"/>
          <a:ext cx="831850" cy="110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Формула" r:id="rId7" imgW="152280" imgH="203040" progId="Equation.3">
                  <p:embed/>
                </p:oleObj>
              </mc:Choice>
              <mc:Fallback>
                <p:oleObj name="Формула" r:id="rId7" imgW="1522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2708275"/>
                        <a:ext cx="831850" cy="1109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8" name="Object 10"/>
          <p:cNvGraphicFramePr>
            <a:graphicFrameLocks noChangeAspect="1"/>
          </p:cNvGraphicFramePr>
          <p:nvPr/>
        </p:nvGraphicFramePr>
        <p:xfrm>
          <a:off x="1258888" y="4724400"/>
          <a:ext cx="792162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Формула" r:id="rId9" imgW="139680" imgH="177480" progId="Equation.3">
                  <p:embed/>
                </p:oleObj>
              </mc:Choice>
              <mc:Fallback>
                <p:oleObj name="Формула" r:id="rId9" imgW="1396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4724400"/>
                        <a:ext cx="792162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9" name="Object 11"/>
          <p:cNvGraphicFramePr>
            <a:graphicFrameLocks noChangeAspect="1"/>
          </p:cNvGraphicFramePr>
          <p:nvPr/>
        </p:nvGraphicFramePr>
        <p:xfrm>
          <a:off x="1187450" y="3860800"/>
          <a:ext cx="1019175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Формула" r:id="rId11" imgW="164880" imgH="139680" progId="Equation.3">
                  <p:embed/>
                </p:oleObj>
              </mc:Choice>
              <mc:Fallback>
                <p:oleObj name="Формула" r:id="rId11" imgW="16488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3860800"/>
                        <a:ext cx="1019175" cy="862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2268538" y="3284538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2195513" y="422116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2195513" y="515778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2771774" y="3141662"/>
            <a:ext cx="367196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200" dirty="0"/>
              <a:t>количество теплоты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2779662" y="3928775"/>
            <a:ext cx="205242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200" dirty="0"/>
              <a:t>масса тела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2700338" y="4724400"/>
            <a:ext cx="6048375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800" dirty="0"/>
              <a:t>удельная теплота плавления, </a:t>
            </a:r>
          </a:p>
          <a:p>
            <a:r>
              <a:rPr lang="ru-RU" sz="2800" dirty="0"/>
              <a:t>т.е. количество теплоты,</a:t>
            </a:r>
          </a:p>
          <a:p>
            <a:r>
              <a:rPr lang="ru-RU" sz="2800" dirty="0"/>
              <a:t> необходимое для того,</a:t>
            </a:r>
          </a:p>
          <a:p>
            <a:r>
              <a:rPr lang="ru-RU" sz="2800" dirty="0"/>
              <a:t> чтобы расплавить 1 кг вещества</a:t>
            </a:r>
          </a:p>
        </p:txBody>
      </p:sp>
    </p:spTree>
    <p:extLst>
      <p:ext uri="{BB962C8B-B14F-4D97-AF65-F5344CB8AC3E}">
        <p14:creationId xmlns:p14="http://schemas.microsoft.com/office/powerpoint/2010/main" val="134240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99481" y="476250"/>
            <a:ext cx="6048375" cy="863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Схематичный график зависимости температуры  тела от времени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                 при нагревании</a:t>
            </a:r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323850" y="6353175"/>
            <a:ext cx="8352000" cy="0"/>
          </a:xfrm>
          <a:prstGeom prst="line">
            <a:avLst/>
          </a:prstGeom>
          <a:ln w="38100">
            <a:headEnd/>
            <a:tailEnd type="triangl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ru-RU" sz="2400">
              <a:ln w="57150">
                <a:solidFill>
                  <a:schemeClr val="tx1"/>
                </a:solidFill>
                <a:prstDash val="solid"/>
              </a:ln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7864475" y="6353175"/>
            <a:ext cx="10550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dirty="0"/>
              <a:t>время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V="1">
            <a:off x="1043608" y="620713"/>
            <a:ext cx="0" cy="5976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06983" y="183862"/>
            <a:ext cx="9366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dirty="0"/>
              <a:t>t,</a:t>
            </a:r>
            <a:r>
              <a:rPr lang="en-US" sz="3200" b="1" baseline="30000" dirty="0"/>
              <a:t>0</a:t>
            </a:r>
            <a:r>
              <a:rPr lang="en-US" sz="3200" b="1" dirty="0"/>
              <a:t>C</a:t>
            </a:r>
            <a:endParaRPr lang="ru-RU" sz="3200" b="1" dirty="0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V="1">
            <a:off x="1043608" y="4431674"/>
            <a:ext cx="1827386" cy="1157566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V="1">
            <a:off x="2870994" y="4431675"/>
            <a:ext cx="227707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 flipV="1">
            <a:off x="5148064" y="2486987"/>
            <a:ext cx="1655763" cy="194468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1043608" y="4431674"/>
            <a:ext cx="1827386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3380508" y="4591798"/>
            <a:ext cx="135742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000" dirty="0"/>
              <a:t>плавление</a:t>
            </a: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1132808" y="5451544"/>
            <a:ext cx="199189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dirty="0"/>
              <a:t>Нагревание</a:t>
            </a:r>
          </a:p>
          <a:p>
            <a:r>
              <a:rPr lang="ru-RU" sz="2400" dirty="0"/>
              <a:t>твёрдого тела</a:t>
            </a: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4250222" y="2628333"/>
            <a:ext cx="179568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dirty="0"/>
              <a:t>Нагревание </a:t>
            </a:r>
          </a:p>
          <a:p>
            <a:r>
              <a:rPr lang="ru-RU" sz="2400" dirty="0"/>
              <a:t>жидкости</a:t>
            </a: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12508" y="4001693"/>
            <a:ext cx="11203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/>
              <a:t>t</a:t>
            </a:r>
            <a:r>
              <a:rPr lang="ru-RU" sz="3200" b="1" baseline="-25000" dirty="0" err="1"/>
              <a:t>плав</a:t>
            </a:r>
            <a:endParaRPr lang="ru-RU" sz="3200" b="1" dirty="0"/>
          </a:p>
        </p:txBody>
      </p:sp>
      <p:graphicFrame>
        <p:nvGraphicFramePr>
          <p:cNvPr id="6179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7923110"/>
              </p:ext>
            </p:extLst>
          </p:nvPr>
        </p:nvGraphicFramePr>
        <p:xfrm>
          <a:off x="3397548" y="3491127"/>
          <a:ext cx="1223962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Формула" r:id="rId3" imgW="317160" imgH="228600" progId="Equation.3">
                  <p:embed/>
                </p:oleObj>
              </mc:Choice>
              <mc:Fallback>
                <p:oleObj name="Формула" r:id="rId3" imgW="317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548" y="3491127"/>
                        <a:ext cx="1223962" cy="881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82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217836"/>
              </p:ext>
            </p:extLst>
          </p:nvPr>
        </p:nvGraphicFramePr>
        <p:xfrm>
          <a:off x="6553200" y="2789237"/>
          <a:ext cx="1311275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Формула" r:id="rId5" imgW="317160" imgH="241200" progId="Equation.3">
                  <p:embed/>
                </p:oleObj>
              </mc:Choice>
              <mc:Fallback>
                <p:oleObj name="Формула" r:id="rId5" imgW="3171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2789237"/>
                        <a:ext cx="1311275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83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3397113"/>
              </p:ext>
            </p:extLst>
          </p:nvPr>
        </p:nvGraphicFramePr>
        <p:xfrm>
          <a:off x="2267744" y="4653442"/>
          <a:ext cx="1332427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Формула" r:id="rId7" imgW="317160" imgH="241200" progId="Equation.3">
                  <p:embed/>
                </p:oleObj>
              </mc:Choice>
              <mc:Fallback>
                <p:oleObj name="Формула" r:id="rId7" imgW="3171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4653442"/>
                        <a:ext cx="1332427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435920" y="3735527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А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5191100" y="4376354"/>
            <a:ext cx="5196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В</a:t>
            </a:r>
            <a:endParaRPr lang="ru-RU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1156348" y="3043832"/>
            <a:ext cx="16519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 Начало</a:t>
            </a:r>
          </a:p>
          <a:p>
            <a:r>
              <a:rPr lang="ru-RU" sz="2400" dirty="0" smtClean="0"/>
              <a:t> плавления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720121" y="4703081"/>
            <a:ext cx="16999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Окончание </a:t>
            </a:r>
          </a:p>
          <a:p>
            <a:r>
              <a:rPr lang="ru-RU" sz="2400" dirty="0" smtClean="0"/>
              <a:t>плавления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7662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99481" y="476250"/>
            <a:ext cx="6048375" cy="863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400" b="1" dirty="0">
                <a:solidFill>
                  <a:schemeClr val="tx2"/>
                </a:solidFill>
              </a:rPr>
              <a:t>Схематичный график зависимости температуры  тела от времени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dirty="0">
                <a:solidFill>
                  <a:schemeClr val="tx2"/>
                </a:solidFill>
              </a:rPr>
              <a:t>                 при </a:t>
            </a:r>
            <a:r>
              <a:rPr lang="ru-RU" sz="2400" b="1" dirty="0" smtClean="0">
                <a:solidFill>
                  <a:schemeClr val="tx2"/>
                </a:solidFill>
              </a:rPr>
              <a:t>кристаллизации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323850" y="6097588"/>
            <a:ext cx="8351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8100392" y="6169548"/>
            <a:ext cx="766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1600" dirty="0"/>
              <a:t>время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V="1">
            <a:off x="1331640" y="626100"/>
            <a:ext cx="0" cy="5976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755576" y="476249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 dirty="0"/>
              <a:t>t,</a:t>
            </a:r>
            <a:r>
              <a:rPr lang="en-US" sz="2000" b="1" baseline="30000" dirty="0"/>
              <a:t>0</a:t>
            </a:r>
            <a:r>
              <a:rPr lang="en-US" sz="2000" b="1" dirty="0"/>
              <a:t>C</a:t>
            </a:r>
            <a:endParaRPr lang="ru-RU" sz="2000" b="1" dirty="0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1331639" y="1875771"/>
            <a:ext cx="1973143" cy="1738797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V="1">
            <a:off x="3216591" y="3604020"/>
            <a:ext cx="227707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5493593" y="3609181"/>
            <a:ext cx="1885578" cy="1907382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 flipV="1">
            <a:off x="1401806" y="3603792"/>
            <a:ext cx="1814785" cy="5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3126771" y="3106454"/>
            <a:ext cx="22894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dirty="0" smtClean="0"/>
              <a:t>кристаллизация</a:t>
            </a:r>
            <a:endParaRPr lang="ru-RU" sz="2400" dirty="0"/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4743803" y="4365104"/>
            <a:ext cx="169257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000" dirty="0" smtClean="0"/>
              <a:t>Охлаждение</a:t>
            </a:r>
            <a:endParaRPr lang="ru-RU" sz="2000" dirty="0"/>
          </a:p>
          <a:p>
            <a:r>
              <a:rPr lang="ru-RU" sz="2000" dirty="0"/>
              <a:t>твёрдого тела</a:t>
            </a: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2491868" y="2178231"/>
            <a:ext cx="162583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000" dirty="0" smtClean="0"/>
              <a:t>Охлаждение </a:t>
            </a:r>
            <a:endParaRPr lang="ru-RU" sz="2000" dirty="0"/>
          </a:p>
          <a:p>
            <a:r>
              <a:rPr lang="ru-RU" sz="2000" dirty="0"/>
              <a:t>жидкости</a:t>
            </a: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568196" y="3275732"/>
            <a:ext cx="8867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/>
              <a:t>t</a:t>
            </a:r>
            <a:r>
              <a:rPr lang="ru-RU" sz="3200" b="1" baseline="-25000" dirty="0" err="1"/>
              <a:t>плав</a:t>
            </a:r>
            <a:endParaRPr lang="ru-RU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915816" y="3636313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/>
              <a:t>С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20485" y="4180438"/>
            <a:ext cx="19559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Начало </a:t>
            </a:r>
          </a:p>
          <a:p>
            <a:r>
              <a:rPr lang="ru-RU" sz="2000" dirty="0" smtClean="0"/>
              <a:t>кристаллизации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430314" y="3020380"/>
            <a:ext cx="481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/>
              <a:t>Д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01676" y="3211925"/>
            <a:ext cx="19559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Окончание</a:t>
            </a:r>
          </a:p>
          <a:p>
            <a:r>
              <a:rPr lang="ru-RU" sz="2000" dirty="0" smtClean="0"/>
              <a:t>кристаллизации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84035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052736"/>
            <a:ext cx="6419056" cy="1143000"/>
          </a:xfrm>
        </p:spPr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547664" y="2636912"/>
            <a:ext cx="6131024" cy="2974876"/>
          </a:xfrm>
        </p:spPr>
        <p:txBody>
          <a:bodyPr>
            <a:normAutofit/>
          </a:bodyPr>
          <a:lstStyle/>
          <a:p>
            <a:r>
              <a:rPr lang="ru-RU" sz="4800" dirty="0" smtClean="0"/>
              <a:t> §4,</a:t>
            </a:r>
          </a:p>
          <a:p>
            <a:r>
              <a:rPr lang="ru-RU" sz="4800" dirty="0" smtClean="0"/>
              <a:t> № 6.20, 6.25, 6.33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62664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813</TotalTime>
  <Words>113</Words>
  <Application>Microsoft Office PowerPoint</Application>
  <PresentationFormat>Экран (4:3)</PresentationFormat>
  <Paragraphs>54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Воздушный поток</vt:lpstr>
      <vt:lpstr>Формула</vt:lpstr>
      <vt:lpstr>Плавление и кристаллизация</vt:lpstr>
      <vt:lpstr>Презентация PowerPoint</vt:lpstr>
      <vt:lpstr>Количество теплоты  при плавлении (кристаллизации)</vt:lpstr>
      <vt:lpstr>Презентация PowerPoint</vt:lpstr>
      <vt:lpstr>Презентация PowerPoint</vt:lpstr>
      <vt:lpstr>Домашнее задание</vt:lpstr>
    </vt:vector>
  </TitlesOfParts>
  <Company>МОУ СОШ №46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Плавление и кристаллизация</dc:title>
  <dc:creator>Учитель</dc:creator>
  <cp:lastModifiedBy>Учитель</cp:lastModifiedBy>
  <cp:revision>15</cp:revision>
  <dcterms:created xsi:type="dcterms:W3CDTF">2013-10-03T11:59:09Z</dcterms:created>
  <dcterms:modified xsi:type="dcterms:W3CDTF">2014-09-30T08:36:48Z</dcterms:modified>
</cp:coreProperties>
</file>