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0" r:id="rId4"/>
    <p:sldId id="271" r:id="rId5"/>
    <p:sldId id="276" r:id="rId6"/>
    <p:sldId id="274" r:id="rId7"/>
    <p:sldId id="259" r:id="rId8"/>
    <p:sldId id="284" r:id="rId9"/>
    <p:sldId id="281" r:id="rId10"/>
    <p:sldId id="282" r:id="rId11"/>
    <p:sldId id="268" r:id="rId12"/>
    <p:sldId id="278" r:id="rId13"/>
    <p:sldId id="261" r:id="rId14"/>
    <p:sldId id="270" r:id="rId15"/>
    <p:sldId id="279" r:id="rId16"/>
    <p:sldId id="275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0418815433754582E-2"/>
          <c:y val="4.3963876548691404E-2"/>
          <c:w val="0.91664458382629788"/>
          <c:h val="0.8447554645388053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-10</c:v>
                </c:pt>
                <c:pt idx="1">
                  <c:v>-7</c:v>
                </c:pt>
                <c:pt idx="2">
                  <c:v>-3</c:v>
                </c:pt>
                <c:pt idx="3">
                  <c:v>5</c:v>
                </c:pt>
                <c:pt idx="4">
                  <c:v>10</c:v>
                </c:pt>
                <c:pt idx="5">
                  <c:v>15</c:v>
                </c:pt>
                <c:pt idx="6">
                  <c:v>17</c:v>
                </c:pt>
                <c:pt idx="7">
                  <c:v>15</c:v>
                </c:pt>
                <c:pt idx="8">
                  <c:v>10</c:v>
                </c:pt>
                <c:pt idx="9">
                  <c:v>5</c:v>
                </c:pt>
                <c:pt idx="10">
                  <c:v>-3</c:v>
                </c:pt>
                <c:pt idx="11">
                  <c:v>-7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</c:numCache>
            </c:numRef>
          </c:val>
        </c:ser>
        <c:marker val="1"/>
        <c:axId val="57305344"/>
        <c:axId val="57315328"/>
      </c:lineChart>
      <c:catAx>
        <c:axId val="57305344"/>
        <c:scaling>
          <c:orientation val="minMax"/>
        </c:scaling>
        <c:axPos val="b"/>
        <c:tickLblPos val="nextTo"/>
        <c:crossAx val="57315328"/>
        <c:crosses val="autoZero"/>
        <c:auto val="1"/>
        <c:lblAlgn val="ctr"/>
        <c:lblOffset val="100"/>
      </c:catAx>
      <c:valAx>
        <c:axId val="57315328"/>
        <c:scaling>
          <c:orientation val="minMax"/>
        </c:scaling>
        <c:axPos val="l"/>
        <c:majorGridlines/>
        <c:numFmt formatCode="General" sourceLinked="1"/>
        <c:tickLblPos val="nextTo"/>
        <c:crossAx val="57305344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продаж</c:v>
                </c:pt>
              </c:strCache>
            </c:strRef>
          </c:tx>
          <c:spPr>
            <a:ln w="28575">
              <a:noFill/>
            </a:ln>
          </c:spP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</c:v>
                </c:pt>
                <c:pt idx="1">
                  <c:v>12</c:v>
                </c:pt>
                <c:pt idx="2">
                  <c:v>20</c:v>
                </c:pt>
                <c:pt idx="3">
                  <c:v>30</c:v>
                </c:pt>
                <c:pt idx="4">
                  <c:v>70</c:v>
                </c:pt>
                <c:pt idx="5">
                  <c:v>90</c:v>
                </c:pt>
                <c:pt idx="6">
                  <c:v>95</c:v>
                </c:pt>
                <c:pt idx="7">
                  <c:v>135</c:v>
                </c:pt>
                <c:pt idx="8">
                  <c:v>120</c:v>
                </c:pt>
                <c:pt idx="9">
                  <c:v>50</c:v>
                </c:pt>
                <c:pt idx="10">
                  <c:v>30</c:v>
                </c:pt>
                <c:pt idx="11">
                  <c:v>20</c:v>
                </c:pt>
              </c:numCache>
            </c:numRef>
          </c:val>
        </c:ser>
        <c:axId val="93868416"/>
        <c:axId val="93869952"/>
      </c:barChart>
      <c:stockChart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Минимальная цена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Лист1!$E$2:$E$13</c:f>
              <c:numCache>
                <c:formatCode>General</c:formatCode>
                <c:ptCount val="12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Цена закрытия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Лист1!$F$2:$F$13</c:f>
              <c:numCache>
                <c:formatCode>General</c:formatCode>
                <c:ptCount val="12"/>
                <c:pt idx="4">
                  <c:v>43</c:v>
                </c:pt>
              </c:numCache>
            </c:numRef>
          </c:val>
        </c:ser>
        <c:hiLowLines/>
        <c:upDownBars>
          <c:gapWidth val="150"/>
          <c:upBars/>
          <c:downBars/>
        </c:upDownBars>
        <c:axId val="93885568"/>
        <c:axId val="93871488"/>
      </c:stockChart>
      <c:catAx>
        <c:axId val="93868416"/>
        <c:scaling>
          <c:orientation val="minMax"/>
        </c:scaling>
        <c:axPos val="b"/>
        <c:numFmt formatCode="dd/mm/yyyy" sourceLinked="1"/>
        <c:tickLblPos val="nextTo"/>
        <c:crossAx val="93869952"/>
        <c:crosses val="autoZero"/>
        <c:auto val="1"/>
        <c:lblAlgn val="ctr"/>
        <c:lblOffset val="100"/>
      </c:catAx>
      <c:valAx>
        <c:axId val="93869952"/>
        <c:scaling>
          <c:orientation val="minMax"/>
        </c:scaling>
        <c:axPos val="l"/>
        <c:majorGridlines/>
        <c:numFmt formatCode="General" sourceLinked="1"/>
        <c:tickLblPos val="nextTo"/>
        <c:crossAx val="93868416"/>
        <c:crosses val="autoZero"/>
        <c:crossBetween val="between"/>
      </c:valAx>
      <c:valAx>
        <c:axId val="93871488"/>
        <c:scaling>
          <c:orientation val="minMax"/>
        </c:scaling>
        <c:delete val="1"/>
        <c:axPos val="r"/>
        <c:numFmt formatCode="General" sourceLinked="1"/>
        <c:tickLblPos val="none"/>
        <c:crossAx val="93885568"/>
        <c:crosses val="max"/>
        <c:crossBetween val="between"/>
      </c:valAx>
      <c:catAx>
        <c:axId val="93885568"/>
        <c:scaling>
          <c:orientation val="minMax"/>
        </c:scaling>
        <c:delete val="1"/>
        <c:axPos val="b"/>
        <c:numFmt formatCode="dd/mm/yyyy" sourceLinked="1"/>
        <c:tickLblPos val="none"/>
        <c:crossAx val="93871488"/>
        <c:crosses val="autoZero"/>
        <c:auto val="1"/>
        <c:lblAlgn val="ctr"/>
        <c:lblOffset val="100"/>
      </c:catAx>
    </c:plotArea>
    <c:plotVisOnly val="1"/>
    <c:dispBlanksAs val="gap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CFE34-27A1-4ABC-B1D6-19AD3841CB6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09ACE-6F4E-4456-B6F9-730447D0F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img_url=http://www.niebo-film.pl/images/default.jpg&amp;uinfo=sw-1280-sh-1024-ww-1263-wh-913-pd-1-wp-5x4_1280x1024&amp;text=%D0%BE%D0%B1%D0%BB%D0%B0%D0%BA%D0%B0&amp;noreask=1&amp;pos=15&amp;lr=11274&amp;rpt=simage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images/search?text=%D1%82%D1%83%D0%BC%D0%B0%D0%BD&amp;suggest_reqid=80781786142658322093463934574502&amp;uinfo=sw-1280-sh-1024-ww-1263-wh-913-pd-1-wp-5x4_1280x102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&amp;ocy;&amp;scy;&amp;tcy;&amp;acy;&amp;vcy;&amp;lcy;&amp;yacy;&amp;iecy;&amp;tcy; &amp;ucy;&amp;kcy;&amp;rcy;&amp;acy;&amp;shcy;&amp;iecy;&amp;ncy;&amp;icy;&amp;iecy; &amp;lcy;&amp;iecy;&amp;tcy;&amp;ocy;&amp;mcy; &amp;Scy;&amp;kcy;&amp;acy;&amp;chcy;&amp;acy;&amp;tcy;&amp;softcy; &amp;fcy;&amp;ocy;&amp;tcy;&amp;ocy;&amp;gcy;&amp;rcy;&amp;acy;&amp;f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ОБОБЩЕНИЯ ПО ТЕМЕ АТМОСФЕРА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КЛАСС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232848" cy="1752600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географии</a:t>
            </a:r>
          </a:p>
          <a:p>
            <a:pPr algn="r"/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Болякова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Л. А.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260648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ИРМО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Хомутовская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СОШ № 2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&amp;Lcy;&amp;iecy;&amp;scy;, &amp;Scy;&amp;ocy;&amp;lcy;&amp;ncy;&amp;tscy;&amp;iecy;, &amp;Vcy;&amp;ocy;&amp;dcy;&amp;acy; (50 &amp;ocy;&amp;bcy;&amp;ocy;&amp;iecy;&amp;vcy;) &quot; &amp;Kcy;&amp;rcy;&amp;acy;&amp;scy;&amp;icy;&amp;vcy;&amp;ycy;&amp;iecy; &amp;kcy;&amp;acy;&amp;rcy;&amp;tcy;&amp;icy;&amp;ncy;&amp;kcy;&amp;icy;, &amp;Ocy;&amp;bcy;&amp;ocy;&amp;icy; &amp;dcy;&amp;lcy;&amp;yacy; &amp;rcy;&amp;acy;&amp;bcy;&amp;ocy;&amp;chcy;&amp;iecy;&amp;gcy;&amp;ocy; &amp;scy;&amp;tcy;&amp;ocy;&amp;lcy;&amp;acy;, &amp;Kcy;&amp;acy;&amp;rcy;&amp;tcy;&amp;icy;&amp;ncy;&amp;kcy;&amp;icy; &amp;ncy;&amp;acy; &amp;rcy;&amp;acy;&amp;bcy;&amp;ocy;&amp;chcy;&amp;icy;&amp;jcy; &amp;scy;&amp;tcy;&amp;ocy;&amp;lcy;, &amp;Kcy;&amp;rcy;&amp;acy;&amp;scy;&amp;icy;&amp;vcy;&amp;ycy;&amp;iecy; &amp;fcy;&amp;ocy;&amp;tcy;&amp;ocy; &amp;dcy;&amp;iecy;&amp;vcy;&amp;ucy;&amp;shcy;&amp;iecy;&amp;kcy;. &amp;IEcy;&amp;zhcy;&amp;iecy;&amp;d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этап - Индивидуальный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1268760"/>
            <a:ext cx="79208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график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годового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хода температуры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Минимальная температура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-10 (январь)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Максимальная температура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17 (июль)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диаграмма 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годового количества осадков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Минимальное количество осадков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январь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(месяц)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Максимальное количество осадков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август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(месяц)</a:t>
            </a:r>
          </a:p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график называется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«Роза ветров»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Преобладающими ветрами на данном графике являются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Юго-западный ветер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набор фотографий\природа\607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этап: «Оборудуй метеостанцию»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55576" y="1340767"/>
          <a:ext cx="7920880" cy="3458636"/>
        </p:xfrm>
        <a:graphic>
          <a:graphicData uri="http://schemas.openxmlformats.org/drawingml/2006/table">
            <a:tbl>
              <a:tblPr/>
              <a:tblGrid>
                <a:gridCol w="3960026"/>
                <a:gridCol w="3960854"/>
              </a:tblGrid>
              <a:tr h="680946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1) Термометр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en-US" sz="2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осадков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Барометр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Температура воздуха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Гигрометр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Направление и сила ветра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4)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Осадкомер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Атмосферное давление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0">
                <a:tc>
                  <a:txBody>
                    <a:bodyPr/>
                    <a:lstStyle/>
                    <a:p>
                      <a:r>
                        <a:rPr lang="ru-RU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5) Флюгер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Д) Влажность воздуха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набор фотографий\природа\607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этап: «Оборудуй метеостанцию»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55576" y="1340767"/>
          <a:ext cx="7920880" cy="3812792"/>
        </p:xfrm>
        <a:graphic>
          <a:graphicData uri="http://schemas.openxmlformats.org/drawingml/2006/table">
            <a:tbl>
              <a:tblPr/>
              <a:tblGrid>
                <a:gridCol w="3960026"/>
                <a:gridCol w="3960854"/>
              </a:tblGrid>
              <a:tr h="680946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1) Термометр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Температура воздуха</a:t>
                      </a:r>
                      <a:endParaRPr lang="ru-RU" sz="2400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Барометр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Атмосферное давление</a:t>
                      </a:r>
                      <a:endParaRPr lang="ru-RU" sz="2400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Гигрометр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Д) Влажность воздуха</a:t>
                      </a:r>
                      <a:endParaRPr lang="ru-RU" sz="2400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4)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Осадкомер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Количество осадков</a:t>
                      </a:r>
                      <a:endParaRPr lang="ru-RU" sz="2400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0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5) Флюгер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Направление ветра</a:t>
                      </a:r>
                      <a:endParaRPr lang="ru-RU" sz="2400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endParaRPr lang="ru-RU" sz="2400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Meningitis Brain F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этап: «Белая ворона»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Дождь, град, иней, бриз, снег.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Барометр,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осадкомер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муссон, гигрометр.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Бриз, дождь, муссон, ветер.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Температура, облачность, ветер, давление, анемометр.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Роса, иней, дождь, туман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Роса, дождь, снег, ливень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Атмосфера, гидросфера, осадки, литосфера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Термометр, б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арометр, ф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люгер, ветер</a:t>
            </a:r>
            <a:endParaRPr lang="ru-RU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&amp;Ocy;&amp;bcy;&amp;ocy;&amp;icy; &amp;vcy;&amp;ocy;&amp;dcy;&amp;acy;, &amp;kcy;&amp;acy;&amp;pcy;&amp;lcy;&amp;icy;, &amp;vcy;&amp;ocy;&amp;dcy;&amp;acy;, &amp;kcy;&amp;acy;&amp;pcy;&amp;lcy;&amp;icy; &amp;ocy;&amp;bcy;&amp;ocy;&amp;icy;, &amp;ocy;&amp;bcy;&amp;ocy;&amp;icy; &amp;dcy;&amp;lcy;&amp;yacy; &amp;rcy;&amp;acy;&amp;bcy;&amp;ocy;&amp;chcy;&amp;iecy;&amp;gcy;&amp;ocy; &amp;scy;&amp;tcy;&amp;ocy;&amp;lcy;&amp;acy;, &amp;scy;&amp;kcy;&amp;acy;&amp;chcy;&amp;acy;&amp;tcy;&amp;softcy; &amp;ocy;&amp;bcy;&amp;ocy;&amp;icy;, &amp;ocy;&amp;bcy;&amp;ocy;&amp;icy; &amp;bcy;&amp;iecy;&amp;scy;&amp;pcy;&amp;lcy;&amp;acy;&amp;tcy;&amp;ncy;&amp;ocy; - &amp;Scy;&amp;tcy;&amp;rcy;&amp;acy;&amp;ncy;&amp;icy;&amp;tscy;&amp;acy; 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1849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этап: «Рефлексия»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764704"/>
            <a:ext cx="813690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готов к написанию контрольной работы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Зеленый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готов, но немного сомневаюсь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Желтый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все вопросы мне понятны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набор фотографий\природа\607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Повторить тему атмосфера</a:t>
            </a:r>
          </a:p>
          <a:p>
            <a:pPr lvl="0"/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Подготовить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рисунки на тему «Загрязнение атмосферы»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Подготовиться к контрольной работе.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E:\набор фотографий\морская тема\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урок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&amp;Ocy;&amp;bcy;&amp;ocy;&amp;icy; &amp;vcy;&amp;ocy;&amp;dcy;&amp;acy;, &amp;kcy;&amp;acy;&amp;pcy;&amp;lcy;&amp;icy;, &amp;vcy;&amp;ocy;&amp;dcy;&amp;acy;, &amp;kcy;&amp;acy;&amp;pcy;&amp;lcy;&amp;icy; &amp;ocy;&amp;bcy;&amp;ocy;&amp;icy;, &amp;ocy;&amp;bcy;&amp;ocy;&amp;icy; &amp;dcy;&amp;lcy;&amp;yacy; &amp;rcy;&amp;acy;&amp;bcy;&amp;ocy;&amp;chcy;&amp;iecy;&amp;gcy;&amp;ocy; &amp;scy;&amp;tcy;&amp;ocy;&amp;lcy;&amp;acy;, &amp;scy;&amp;kcy;&amp;acy;&amp;chcy;&amp;acy;&amp;tcy;&amp;softcy; &amp;ocy;&amp;bcy;&amp;ocy;&amp;icy;, &amp;ocy;&amp;bcy;&amp;ocy;&amp;icy; &amp;bcy;&amp;iecy;&amp;scy;&amp;pcy;&amp;lcy;&amp;acy;&amp;tcy;&amp;ncy;&amp;ocy; - &amp;Scy;&amp;tcy;&amp;rcy;&amp;acy;&amp;ncy;&amp;icy;&amp;tscy;&amp;acy; 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1849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Интернет источники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https://yandex.ru/images/search?img_url=http%3A%2F%2Fwww.niebo-film.pl%2Fimages%2Fdefault.jpg&amp;uinfo=sw-1280-sh-1024-ww-1263-wh-913-pd-1-wp-5x4_1280x1024&amp;text=%D0%BE%D0%B1%D0%BB%D0%B0%D0%BA%D0%B0&amp;noreask=1&amp;pos=15&amp;lr=11274&amp;rpt=simage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med.mui.ac.ir%2Fslide%2Fbackground%2Fclouds%2FCLOUDS3.JPG&amp;uinfo=sw-1280-sh-1024-ww-1263-wh-913-pd-1-wp-5x4_1280x1024&amp;_=1426682845121&amp;p=1&amp;text=%D0%BE%D0%B1%D0%BB%D0%B0%D0%BA%D0%B0&amp;noreask=1&amp;pos=46&amp;rpt=simage&amp;lr=11274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lol54.ru%2Fuploads%2Fposts%2F2009-01%2F1232785857_ag-photocollection-106-12.jpg&amp;uinfo=sw-1280-sh-1024-ww-1263-wh-913-pd-1-wp-5x4_1280x1024&amp;_=1426686688841&amp;p=1&amp;viewport=wide&amp;text=%D0%BE%D0%B1%D0%BB%D0%B0%D0%BA%D0%B0%20%D0%BA%D0%B0%D1%80%D1%82%D0%B8%D0%BD%D0%BA%D0%B8&amp;pos=31&amp;rpt=simage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thumbnails8.imagebam.com%2F12149%2Fd9fb26121488584.jpg&amp;uinfo=sw-1280-sh-1024-ww-1263-wh-913-pd-1-wp-5x4_1280x1024&amp;_=1426688004790&amp;suggest_reqid=80781786142658322077005829539488&amp;p=1&amp;viewport=wide&amp;text=%D0%BB%D0%B8%D1%81%D1%82%D1%8C%D1%8F%20%D0%B2%D0%BE%D0%B4%D0%B0&amp;pos=32&amp;rpt=simage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portamur.ru%2Fupload%2Fiblock%2Fc3b%2Fqan%2520-%2520ghwktv%2520lnxsbp.jpg&amp;uinfo=sw-1280-sh-1024-ww-1263-wh-913-pd-1-wp-5x4_1280x1024&amp;_=1426688551047&amp;suggest_reqid=80781786142658322080029669674715&amp;p=1&amp;viewport=wide&amp;text=%D0%BE%D1%81%D0%B0%D0%B4%D0%BA%D0%B8&amp;pos=46&amp;rpt=simage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https://yandex.ru/images/search?text=%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  <a:hlinkClick r:id="rId4"/>
              </a:rPr>
              <a:t>D1%82%D1%83%D0%BC%D0%B0%D0%BD&amp;suggest_reqid=80781786142658322093463934574502&amp;uinfo=sw-1280-sh-1024-ww-1263-wh-913-pd-1-wp-5x4_1280x1024</a:t>
            </a: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img-fotki.yandex.ru%2Fget%2F4417%2F75034012.46%2F0_6e84f_234ccab2_XL&amp;uinfo=sw-1280-sh-1024-ww-1263-wh-913-pd-1-wp-5x4_1280x1024&amp;_=1426690198371&amp;suggest_reqid=80781786142658322094211912154638&amp;p=8&amp;viewport=wide&amp;text=%D0%BB%D0%B8%D1%81%D1%82%D1%8C%D1%8F%20%D0%BD%D0%B0%20%D0%B2%D0%BE%D0%B4%D0%B5&amp;pos=252&amp;rpt=simage&amp;pin=1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earthtimes.org/newsimage/florida_sunshine_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5926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03848" y="116632"/>
            <a:ext cx="583264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Посмотри, мой юный друг!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находится вокруг?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Небо светло-голубое,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Солнце светит золотое,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Ветер листьями играет,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Тучка в небе проплывает,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Поле, речка и трава,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Горы, воздух и листва,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Птицы, звери и леса,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Гром, туманы и роса,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 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 года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все вокруг природа!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Р. Гамзатов</a:t>
            </a:r>
          </a:p>
          <a:p>
            <a:pPr algn="r"/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набор фотографий\природа\6176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51216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этап – разминка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«Карточки –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Сарбонки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2060848"/>
            <a:ext cx="1296144" cy="707886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40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40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2060848"/>
            <a:ext cx="1008112" cy="707886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0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2160" y="2060848"/>
            <a:ext cx="1368152" cy="707886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21.03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9712" y="3284984"/>
            <a:ext cx="2495748" cy="707886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мм.рт.ст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6300192" y="4941168"/>
            <a:ext cx="0" cy="144016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6300192" y="3501008"/>
            <a:ext cx="0" cy="144016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300192" y="4941168"/>
            <a:ext cx="1800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4644008" y="4941168"/>
            <a:ext cx="165618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6300192" y="3789040"/>
            <a:ext cx="1152128" cy="11521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5076056" y="3717032"/>
            <a:ext cx="1224136" cy="12241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4932040" y="4941168"/>
            <a:ext cx="1368152" cy="10801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372200" y="4941168"/>
            <a:ext cx="1296144" cy="11521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84168" y="321297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96136" y="652534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72400" y="479715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95936" y="472514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H="1">
            <a:off x="5580112" y="4005064"/>
            <a:ext cx="72008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5580112" y="4221088"/>
            <a:ext cx="72008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652120" y="4941168"/>
            <a:ext cx="648072" cy="5760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6300192" y="5517232"/>
            <a:ext cx="108012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6300192" y="4005064"/>
            <a:ext cx="504056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6876256" y="443711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6804248" y="4437112"/>
            <a:ext cx="144016" cy="5040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6948264" y="4941168"/>
            <a:ext cx="432048" cy="9361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набор фотографий\природа\6176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этап – разминка 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«Карточки –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Сарбонки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21% - содержание кислорода в воздухе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 –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понижение температуры с высотой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1мм.рт.сб – понижение давления на 10м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21.03 – день весеннего равноденствия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Роза ветров</a:t>
            </a:r>
          </a:p>
          <a:p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Пятибалльная система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&amp;Ocy;&amp;scy;&amp;acy;&amp;dcy;&amp;kcy;&amp;icy; &amp;scy;&amp;iecy;&amp;gcy;&amp;ocy;&amp;dcy;&amp;ncy;&amp;yacy; &amp;bcy;&amp;ucy;&amp;dcy;&amp;ucy;&amp;tcy; &amp;icy;&amp;dcy;&amp;tcy;&amp;icy; &amp;lcy;&amp;icy;&amp;shcy;&amp;softcy; &amp;ncy;&amp;acy; &amp;scy;&amp;iecy;&amp;vcy;&amp;iecy;&amp;rcy;&amp;iecy; &amp;ocy;&amp;bcy;&amp;lcy;&amp;acy;&amp;scy;&amp;tcy;&amp;icy; &amp;Ncy;&amp;ocy;&amp;vcy;&amp;ocy;&amp;scy;&amp;tcy;&amp;icy; &amp;rcy;&amp;iecy;&amp;gcy;&amp;icy;&amp;ocy;&amp;ncy;&amp;acy; &amp;Acy;&amp;mcy;&amp;ucy;&amp;rcy;&amp;scy;&amp;kcy;&amp;acy;&amp;yacy; &amp;ocy;&amp;bcy;&amp;lcy;&amp;acy;&amp;scy;&amp;tcy;&amp;softcy;. &amp;KHcy;&amp;rcy;&amp;ocy;&amp;ncy;&amp;icy;&amp;kcy;&amp;acy; &amp;rcy;&amp;iecy;&amp;gcy;&amp;icy;&amp;o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48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этап - отгадай кроссворд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«Воздушная одежда Земли» 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699796" y="4149080"/>
          <a:ext cx="6444204" cy="2839212"/>
        </p:xfrm>
        <a:graphic>
          <a:graphicData uri="http://schemas.openxmlformats.org/drawingml/2006/table">
            <a:tbl>
              <a:tblPr/>
              <a:tblGrid>
                <a:gridCol w="597890"/>
                <a:gridCol w="597890"/>
                <a:gridCol w="597890"/>
                <a:gridCol w="597890"/>
                <a:gridCol w="597890"/>
                <a:gridCol w="597890"/>
                <a:gridCol w="597890"/>
                <a:gridCol w="597890"/>
                <a:gridCol w="597890"/>
                <a:gridCol w="531597"/>
                <a:gridCol w="531597"/>
              </a:tblGrid>
              <a:tr h="300991">
                <a:tc rowSpan="5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99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9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99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99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9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Ф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300991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Е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3009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1412776"/>
            <a:ext cx="835292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1.Вода в жидком или твёрдом виде, выпадающая из облаков или выделяющаяся из воздуха на охлажденную поверхность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2.Движение воздуха в горизонтальном направлении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3.Многолетний режим погоды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4.Состояние атмосферы в данном месте за определенный промежуток времени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5.Ветер, меняющий направление два раза в год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6.Нижний слой атмосферы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7.Сила, с которой воздух давит на окружающие предметы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8.Прибрежный ветер меняющий направление два раза в день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9.Охлажденные пары воды, поднявшиеся с поверхности Земли, и превращающиеся в мельчайшие водяные капельки или кристаллики льда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&amp;Ocy;&amp;scy;&amp;acy;&amp;dcy;&amp;kcy;&amp;icy; &amp;scy;&amp;iecy;&amp;gcy;&amp;ocy;&amp;dcy;&amp;ncy;&amp;yacy; &amp;bcy;&amp;ucy;&amp;dcy;&amp;ucy;&amp;tcy; &amp;icy;&amp;dcy;&amp;tcy;&amp;icy; &amp;lcy;&amp;icy;&amp;shcy;&amp;softcy; &amp;ncy;&amp;acy; &amp;scy;&amp;iecy;&amp;vcy;&amp;iecy;&amp;rcy;&amp;iecy; &amp;ocy;&amp;bcy;&amp;lcy;&amp;acy;&amp;scy;&amp;tcy;&amp;icy; &amp;Ncy;&amp;ocy;&amp;vcy;&amp;ocy;&amp;scy;&amp;tcy;&amp;icy; &amp;rcy;&amp;iecy;&amp;gcy;&amp;icy;&amp;ocy;&amp;ncy;&amp;acy; &amp;Acy;&amp;mcy;&amp;ucy;&amp;rcy;&amp;scy;&amp;kcy;&amp;acy;&amp;yacy; &amp;ocy;&amp;bcy;&amp;lcy;&amp;acy;&amp;scy;&amp;tcy;&amp;softcy;. &amp;KHcy;&amp;rcy;&amp;ocy;&amp;ncy;&amp;icy;&amp;kcy;&amp;acy; &amp;rcy;&amp;iecy;&amp;gcy;&amp;icy;&amp;o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48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этап - отгадай кроссворд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«Воздушная одежда Земли» 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699796" y="3789044"/>
          <a:ext cx="6444204" cy="3068955"/>
        </p:xfrm>
        <a:graphic>
          <a:graphicData uri="http://schemas.openxmlformats.org/drawingml/2006/table">
            <a:tbl>
              <a:tblPr/>
              <a:tblGrid>
                <a:gridCol w="597890"/>
                <a:gridCol w="597890"/>
                <a:gridCol w="597890"/>
                <a:gridCol w="597890"/>
                <a:gridCol w="597890"/>
                <a:gridCol w="597890"/>
                <a:gridCol w="597890"/>
                <a:gridCol w="597890"/>
                <a:gridCol w="597890"/>
                <a:gridCol w="531597"/>
                <a:gridCol w="531597"/>
              </a:tblGrid>
              <a:tr h="340995">
                <a:tc rowSpan="5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099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9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99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99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Ф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340995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3409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1124744"/>
            <a:ext cx="856895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1.Вода в жидком или твёрдом виде, выпадающая из облаков или выделяющаяся из воздуха на охлажденную поверхность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2.Движение воздуха в горизонтальном направлении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3.Многолетний режим погоды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4.Состояние атмосферы в данном месте за определенный промежуток времени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5.Ветер, меняющий направление два раза в год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6.Нижний слой атмосферы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7.Сила, с которой воздух давит на окружающие предметы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8.Прибрежный ветер меняющий направление два раза в день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9.Охлажденные пары воды, поднявшиеся с поверхности Земли, и превращающиеся в мельчайшие водяные капельки или кристаллики льда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набор фотографий\природа\607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этап «Загадочный»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435280" cy="5040560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Тёплая, дружеская, непринуждённая, напряжённая, здоровая, загрязнённая, земная, солнечная... 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Фырчит, рычит, ветки ломает, пыль поднимает, тебя с ног сбивает.  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Белая вата. Поплыла куда-то. 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неба падает слезами, по земле бежит ручьями. 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Зимой – минус двадцать, весною – плюс пять. В жару раздеваться, а в холод дрожать, нас заставляет эта микстура, её называем мы….  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стене весит тарелка, на тарелке ходит стрелка. Эта стрелка наперед нам погоду узнает» 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неба – звездой, в ладошку – водой. 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Серое сукно тянется в окно.  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Утром бусы засверкали, всю траву собой заткали, а пошли искать их днём, ищем, ищем - не найдём. 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Сперва блеск, потом треск, за треском плеск. </a:t>
            </a:r>
          </a:p>
          <a:p>
            <a:pPr marL="457200" indent="-457200" algn="just" defTabSz="2490788"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набор фотографий\природа\607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этап «Загадочный»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Атмосфера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Облако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Барометр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Снег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Туман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Роса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Молния, гром, дождь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&amp;Lcy;&amp;iecy;&amp;scy;, &amp;Scy;&amp;ocy;&amp;lcy;&amp;ncy;&amp;tscy;&amp;iecy;, &amp;Vcy;&amp;ocy;&amp;dcy;&amp;acy; (50 &amp;ocy;&amp;bcy;&amp;ocy;&amp;iecy;&amp;vcy;) &quot; &amp;Kcy;&amp;rcy;&amp;acy;&amp;scy;&amp;icy;&amp;vcy;&amp;ycy;&amp;iecy; &amp;kcy;&amp;acy;&amp;rcy;&amp;tcy;&amp;icy;&amp;ncy;&amp;kcy;&amp;icy;, &amp;Ocy;&amp;bcy;&amp;ocy;&amp;icy; &amp;dcy;&amp;lcy;&amp;yacy; &amp;rcy;&amp;acy;&amp;bcy;&amp;ocy;&amp;chcy;&amp;iecy;&amp;gcy;&amp;ocy; &amp;scy;&amp;tcy;&amp;ocy;&amp;lcy;&amp;acy;, &amp;Kcy;&amp;acy;&amp;rcy;&amp;tcy;&amp;icy;&amp;ncy;&amp;kcy;&amp;icy; &amp;ncy;&amp;acy; &amp;rcy;&amp;acy;&amp;bcy;&amp;ocy;&amp;chcy;&amp;icy;&amp;jcy; &amp;scy;&amp;tcy;&amp;ocy;&amp;lcy;, &amp;Kcy;&amp;rcy;&amp;acy;&amp;scy;&amp;icy;&amp;vcy;&amp;ycy;&amp;iecy; &amp;fcy;&amp;ocy;&amp;tcy;&amp;ocy; &amp;dcy;&amp;iecy;&amp;vcy;&amp;ucy;&amp;shcy;&amp;iecy;&amp;kcy;. &amp;IEcy;&amp;zhcy;&amp;iecy;&amp;d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этап - Индивидуальный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539552" y="1268760"/>
          <a:ext cx="6084665" cy="2664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644008" y="3789040"/>
          <a:ext cx="4284152" cy="2875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194" name="Picture 2" descr="3.&amp;Rcy;&amp;iecy;&amp;lcy;&amp;softcy;&amp;iecy;&amp;fcy; &amp;icy; &amp;fcy;&amp;icy;&amp;zcy;&amp;icy;&amp;kcy;&amp;ocy;-&amp;gcy;&amp;iecy;&amp;ocy;&amp;lcy;&amp;ocy;&amp;gcy;&amp;icy;&amp;chcy;&amp;iecy;&amp;scy;&amp;kcy;&amp;icy;&amp;iecy; &amp;pcy;&amp;rcy;&amp;ocy;&amp;tscy;&amp;iecy;&amp;scy;&amp;scy;&amp;ycy; - &amp;Ncy;&amp;iecy;&amp;bcy;&amp;ycy;&amp;lcy;&amp;ocy;&amp;vcy;&amp;scy;&amp;kcy;&amp;ocy;&amp;iecy; &amp;scy;&amp;iecy;&amp;lcy;&amp;softcy;&amp;scy;…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77072"/>
            <a:ext cx="2556777" cy="25922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728</Words>
  <Application>Microsoft Office PowerPoint</Application>
  <PresentationFormat>Экран (4:3)</PresentationFormat>
  <Paragraphs>230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УРОК ОБОБЩЕНИЯ ПО ТЕМЕ АТМОСФЕРА 6 КЛАСС</vt:lpstr>
      <vt:lpstr>Слайд 2</vt:lpstr>
      <vt:lpstr>1 этап – разминка  «Карточки – Сарбонки»</vt:lpstr>
      <vt:lpstr>1 этап – разминка  «Карточки – Сарбонки»</vt:lpstr>
      <vt:lpstr>2 этап - отгадай кроссворд  «Воздушная одежда Земли» </vt:lpstr>
      <vt:lpstr>2 этап - отгадай кроссворд  «Воздушная одежда Земли» </vt:lpstr>
      <vt:lpstr>3 этап «Загадочный»</vt:lpstr>
      <vt:lpstr>3 этап «Загадочный» Ответы</vt:lpstr>
      <vt:lpstr>4 этап - Индивидуальный</vt:lpstr>
      <vt:lpstr>4 этап - Индивидуальный</vt:lpstr>
      <vt:lpstr>5 этап: «Оборудуй метеостанцию» </vt:lpstr>
      <vt:lpstr>5 этап: «Оборудуй метеостанцию» </vt:lpstr>
      <vt:lpstr>6 этап: «Белая ворона»</vt:lpstr>
      <vt:lpstr>7 этап: «Рефлексия»</vt:lpstr>
      <vt:lpstr>Домашнее задание</vt:lpstr>
      <vt:lpstr>Спасибо за урок</vt:lpstr>
      <vt:lpstr>Интернет источники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Speed_XP</dc:creator>
  <cp:lastModifiedBy>Admin</cp:lastModifiedBy>
  <cp:revision>82</cp:revision>
  <dcterms:created xsi:type="dcterms:W3CDTF">2012-04-21T13:42:57Z</dcterms:created>
  <dcterms:modified xsi:type="dcterms:W3CDTF">2015-03-18T14:54:16Z</dcterms:modified>
</cp:coreProperties>
</file>