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4" r:id="rId12"/>
    <p:sldId id="266" r:id="rId13"/>
    <p:sldId id="267" r:id="rId14"/>
    <p:sldId id="268" r:id="rId15"/>
    <p:sldId id="269" r:id="rId16"/>
    <p:sldId id="270" r:id="rId17"/>
    <p:sldId id="271" r:id="rId18"/>
    <p:sldId id="275" r:id="rId19"/>
    <p:sldId id="272" r:id="rId20"/>
    <p:sldId id="273"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FFCCFF"/>
    <a:srgbClr val="FFFF99"/>
    <a:srgbClr val="FFFFFF"/>
    <a:srgbClr val="00FF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29.01.2015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29.01.2015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29.01.2015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29.01.2015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29.01.2015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964488" cy="3170099"/>
          </a:xfrm>
          <a:prstGeom prst="rect">
            <a:avLst/>
          </a:prstGeom>
          <a:solidFill>
            <a:srgbClr val="FF99FF"/>
          </a:solidFill>
        </p:spPr>
        <p:txBody>
          <a:bodyPr wrap="square">
            <a:spAutoFit/>
          </a:bodyPr>
          <a:lstStyle/>
          <a:p>
            <a:r>
              <a:rPr lang="ru-RU" sz="3600" dirty="0"/>
              <a:t> </a:t>
            </a:r>
            <a:r>
              <a:rPr lang="ru-RU" sz="4000" b="1" dirty="0"/>
              <a:t>Марина Ивановна Цветаева (1892 – 1941)</a:t>
            </a:r>
          </a:p>
          <a:p>
            <a:r>
              <a:rPr lang="ru-RU" sz="6000" b="1" dirty="0" smtClean="0"/>
              <a:t>Романтическая </a:t>
            </a:r>
            <a:r>
              <a:rPr lang="ru-RU" sz="6000" b="1" dirty="0"/>
              <a:t>позиция в жизни и творчестве</a:t>
            </a:r>
            <a:endParaRPr lang="ru-RU" sz="6000" dirty="0"/>
          </a:p>
        </p:txBody>
      </p:sp>
      <p:pic>
        <p:nvPicPr>
          <p:cNvPr id="3" name="Picture 9" descr="Рисунок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4860032" y="3284984"/>
            <a:ext cx="3359963" cy="3440217"/>
          </a:xfrm>
          <a:prstGeom prst="rect">
            <a:avLst/>
          </a:prstGeom>
          <a:noFill/>
        </p:spPr>
      </p:pic>
      <p:pic>
        <p:nvPicPr>
          <p:cNvPr id="4" name="Picture 5" descr="50429667_38188028_1232016213_D0A0D18FD0B1D0B8D0BDD0B02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3312610"/>
            <a:ext cx="3312368" cy="3526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4907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247864"/>
          </a:xfrm>
          <a:prstGeom prst="rect">
            <a:avLst/>
          </a:prstGeom>
          <a:solidFill>
            <a:srgbClr val="FFCCFF"/>
          </a:solidFill>
        </p:spPr>
        <p:txBody>
          <a:bodyPr wrap="square">
            <a:spAutoFit/>
          </a:bodyPr>
          <a:lstStyle/>
          <a:p>
            <a:r>
              <a:rPr lang="ru-RU" sz="4000" b="1" dirty="0"/>
              <a:t>Душа лирической героини в противостоянии всему миру, всему плотскому, постоянному, неизменному. Она в непрестанном полёте, в неукротимом движении, время не властно её остановить. Её исключительность и непохожесть в нетленности, в вечном парении над суетным миром, над миром с мелкими, материальными запросами</a:t>
            </a:r>
            <a:r>
              <a:rPr lang="ru-RU" sz="4000" b="1" dirty="0" smtClean="0"/>
              <a:t>.</a:t>
            </a:r>
            <a:endParaRPr lang="ru-RU" sz="4000" b="1" dirty="0"/>
          </a:p>
        </p:txBody>
      </p:sp>
    </p:spTree>
    <p:extLst>
      <p:ext uri="{BB962C8B-B14F-4D97-AF65-F5344CB8AC3E}">
        <p14:creationId xmlns:p14="http://schemas.microsoft.com/office/powerpoint/2010/main" val="2911409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4536504" cy="5262979"/>
          </a:xfrm>
          <a:prstGeom prst="rect">
            <a:avLst/>
          </a:prstGeom>
          <a:solidFill>
            <a:srgbClr val="FFCCFF"/>
          </a:solidFill>
        </p:spPr>
        <p:txBody>
          <a:bodyPr wrap="square">
            <a:spAutoFit/>
          </a:bodyPr>
          <a:lstStyle/>
          <a:p>
            <a:r>
              <a:rPr lang="ru-RU" sz="4800" dirty="0"/>
              <a:t>Особенно резко это противостояние звучит в стихотворении </a:t>
            </a:r>
            <a:r>
              <a:rPr lang="ru-RU" sz="4800" b="1" dirty="0"/>
              <a:t>«Квиты: вами я объедена».</a:t>
            </a:r>
            <a:endParaRPr lang="ru-RU" sz="4800" dirty="0"/>
          </a:p>
        </p:txBody>
      </p:sp>
      <p:pic>
        <p:nvPicPr>
          <p:cNvPr id="3" name="Picture 8" descr="i_54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3872" y="1340768"/>
            <a:ext cx="4383331" cy="4928592"/>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7241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84976" cy="1754326"/>
          </a:xfrm>
          <a:prstGeom prst="rect">
            <a:avLst/>
          </a:prstGeom>
          <a:solidFill>
            <a:srgbClr val="99FFCC"/>
          </a:solidFill>
        </p:spPr>
        <p:txBody>
          <a:bodyPr wrap="square">
            <a:spAutoFit/>
          </a:bodyPr>
          <a:lstStyle/>
          <a:p>
            <a:r>
              <a:rPr lang="ru-RU" sz="2800" b="1" dirty="0"/>
              <a:t> </a:t>
            </a:r>
            <a:r>
              <a:rPr lang="ru-RU" sz="3200" b="1" dirty="0"/>
              <a:t>-  </a:t>
            </a:r>
            <a:r>
              <a:rPr lang="ru-RU" sz="3600" b="1" dirty="0" smtClean="0"/>
              <a:t>Как </a:t>
            </a:r>
            <a:r>
              <a:rPr lang="ru-RU" sz="3600" b="1" dirty="0"/>
              <a:t>вы поняли, почему тем, «кто создан из камня» принадлежит стол обеденный, а ей -  письменный?</a:t>
            </a:r>
          </a:p>
        </p:txBody>
      </p:sp>
      <p:sp>
        <p:nvSpPr>
          <p:cNvPr id="3" name="Прямоугольник 2"/>
          <p:cNvSpPr/>
          <p:nvPr/>
        </p:nvSpPr>
        <p:spPr>
          <a:xfrm>
            <a:off x="179868" y="2492896"/>
            <a:ext cx="8784620" cy="1754326"/>
          </a:xfrm>
          <a:prstGeom prst="rect">
            <a:avLst/>
          </a:prstGeom>
          <a:solidFill>
            <a:srgbClr val="FFCCFF"/>
          </a:solidFill>
        </p:spPr>
        <p:txBody>
          <a:bodyPr wrap="square">
            <a:spAutoFit/>
          </a:bodyPr>
          <a:lstStyle/>
          <a:p>
            <a:r>
              <a:rPr lang="ru-RU" sz="3200" b="1" dirty="0"/>
              <a:t>- </a:t>
            </a:r>
            <a:r>
              <a:rPr lang="ru-RU" sz="3600" b="1" dirty="0"/>
              <a:t>Какое определение даёт лирическая героиня самой себе?</a:t>
            </a:r>
            <a:r>
              <a:rPr lang="ru-RU" sz="3600" dirty="0"/>
              <a:t> (Какова лирическая героиня? Как выражает суть свою?)</a:t>
            </a:r>
          </a:p>
        </p:txBody>
      </p:sp>
      <p:sp>
        <p:nvSpPr>
          <p:cNvPr id="4" name="Прямоугольник 3"/>
          <p:cNvSpPr/>
          <p:nvPr/>
        </p:nvSpPr>
        <p:spPr>
          <a:xfrm>
            <a:off x="138156" y="4581128"/>
            <a:ext cx="8867687" cy="1938992"/>
          </a:xfrm>
          <a:prstGeom prst="rect">
            <a:avLst/>
          </a:prstGeom>
          <a:solidFill>
            <a:srgbClr val="99FFCC"/>
          </a:solidFill>
        </p:spPr>
        <p:txBody>
          <a:bodyPr wrap="square">
            <a:spAutoFit/>
          </a:bodyPr>
          <a:lstStyle/>
          <a:p>
            <a:pPr marL="571500" indent="-571500">
              <a:buFontTx/>
              <a:buChar char="-"/>
            </a:pPr>
            <a:r>
              <a:rPr lang="ru-RU" sz="4000" b="1" dirty="0" smtClean="0"/>
              <a:t>Подберите </a:t>
            </a:r>
            <a:r>
              <a:rPr lang="ru-RU" sz="4000" b="1" dirty="0"/>
              <a:t>синонимы к слову «голая» </a:t>
            </a:r>
            <a:endParaRPr lang="ru-RU" sz="4000" b="1" dirty="0" smtClean="0"/>
          </a:p>
          <a:p>
            <a:pPr marL="571500" indent="-571500">
              <a:buFontTx/>
              <a:buChar char="-"/>
            </a:pPr>
            <a:endParaRPr lang="ru-RU" sz="4000" dirty="0"/>
          </a:p>
        </p:txBody>
      </p:sp>
    </p:spTree>
    <p:extLst>
      <p:ext uri="{BB962C8B-B14F-4D97-AF65-F5344CB8AC3E}">
        <p14:creationId xmlns:p14="http://schemas.microsoft.com/office/powerpoint/2010/main" val="946399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3"/>
            <a:ext cx="8928992" cy="6186309"/>
          </a:xfrm>
          <a:prstGeom prst="rect">
            <a:avLst/>
          </a:prstGeom>
          <a:blipFill>
            <a:blip r:embed="rId2"/>
            <a:tile tx="0" ty="0" sx="100000" sy="100000" flip="none" algn="tl"/>
          </a:blipFill>
        </p:spPr>
        <p:txBody>
          <a:bodyPr wrap="square">
            <a:spAutoFit/>
          </a:bodyPr>
          <a:lstStyle/>
          <a:p>
            <a:r>
              <a:rPr lang="ru-RU" sz="3600" b="1" dirty="0" smtClean="0"/>
              <a:t>Борис </a:t>
            </a:r>
            <a:r>
              <a:rPr lang="ru-RU" sz="3600" b="1" dirty="0"/>
              <a:t>Пастернак: </a:t>
            </a:r>
            <a:r>
              <a:rPr lang="ru-RU" sz="3600" b="1" i="1" dirty="0"/>
              <a:t>«Марина – голая душа…Только душа в чистом виде</a:t>
            </a:r>
            <a:r>
              <a:rPr lang="ru-RU" sz="3600" b="1" i="1" dirty="0" smtClean="0"/>
              <a:t>».</a:t>
            </a:r>
          </a:p>
          <a:p>
            <a:endParaRPr lang="ru-RU" sz="3600" b="1" dirty="0"/>
          </a:p>
          <a:p>
            <a:r>
              <a:rPr lang="ru-RU" sz="3600" b="1" dirty="0"/>
              <a:t>Лирическое Я героини – это не только душа в чистом виде, но и душа </a:t>
            </a:r>
            <a:r>
              <a:rPr lang="ru-RU" sz="3600" b="1" i="1" dirty="0"/>
              <a:t>крылатая. </a:t>
            </a:r>
            <a:r>
              <a:rPr lang="ru-RU" sz="3600" b="1" dirty="0"/>
              <a:t>Этот образ души, как и образ крыльев, станет образом -  метафорой, который пройдёт через всё творчество Цветаевой  и позволит понять суть всей лирики Цветаевой, её романтическое отношение к миру, к жизни, к человеческой сути.</a:t>
            </a:r>
          </a:p>
        </p:txBody>
      </p:sp>
    </p:spTree>
    <p:extLst>
      <p:ext uri="{BB962C8B-B14F-4D97-AF65-F5344CB8AC3E}">
        <p14:creationId xmlns:p14="http://schemas.microsoft.com/office/powerpoint/2010/main" val="1400846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3805" y="50095"/>
            <a:ext cx="8301888" cy="1384995"/>
          </a:xfrm>
          <a:prstGeom prst="rect">
            <a:avLst/>
          </a:prstGeom>
          <a:solidFill>
            <a:srgbClr val="99FFCC"/>
          </a:solidFill>
        </p:spPr>
        <p:txBody>
          <a:bodyPr wrap="none">
            <a:spAutoFit/>
          </a:bodyPr>
          <a:lstStyle/>
          <a:p>
            <a:r>
              <a:rPr lang="ru-RU" sz="4400" b="1" dirty="0"/>
              <a:t>«Если душа родилась крылатой</a:t>
            </a:r>
            <a:r>
              <a:rPr lang="ru-RU" sz="4400" b="1" dirty="0" smtClean="0"/>
              <a:t>»</a:t>
            </a:r>
          </a:p>
          <a:p>
            <a:r>
              <a:rPr lang="ru-RU" sz="4000" dirty="0" smtClean="0"/>
              <a:t>(</a:t>
            </a:r>
            <a:r>
              <a:rPr lang="ru-RU" sz="4000" dirty="0"/>
              <a:t>1918).</a:t>
            </a:r>
          </a:p>
        </p:txBody>
      </p:sp>
      <p:pic>
        <p:nvPicPr>
          <p:cNvPr id="3" name="Рисунок 2" descr="http://school.xvatit.com/images/a/ad/T28cvet2.jpeg"/>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052736"/>
            <a:ext cx="6768752" cy="5760640"/>
          </a:xfrm>
          <a:prstGeom prst="rect">
            <a:avLst/>
          </a:prstGeom>
          <a:noFill/>
          <a:ln>
            <a:noFill/>
          </a:ln>
        </p:spPr>
      </p:pic>
    </p:spTree>
    <p:extLst>
      <p:ext uri="{BB962C8B-B14F-4D97-AF65-F5344CB8AC3E}">
        <p14:creationId xmlns:p14="http://schemas.microsoft.com/office/powerpoint/2010/main" val="3417933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7050"/>
            <a:ext cx="8940534" cy="6186309"/>
          </a:xfrm>
          <a:prstGeom prst="rect">
            <a:avLst/>
          </a:prstGeom>
          <a:solidFill>
            <a:srgbClr val="99FFCC"/>
          </a:solidFill>
        </p:spPr>
        <p:txBody>
          <a:bodyPr wrap="square">
            <a:spAutoFit/>
          </a:bodyPr>
          <a:lstStyle/>
          <a:p>
            <a:r>
              <a:rPr lang="ru-RU" sz="3200" dirty="0"/>
              <a:t> </a:t>
            </a:r>
            <a:r>
              <a:rPr lang="ru-RU" sz="3600" b="1" dirty="0"/>
              <a:t>Поэтический дар, по мнению Цветаевой, делает человека крылатым, возносит его над житейской суетой, над временем и пространством, наделяет божественной властью над умами и душами. Гармония с миром для поэта изначально не возможна.  Примирение поэта с миром возможно только в случае его отказа от поэтического дара, от своей «особости». Поэтому Цветаева с юности бунтует против обыденного мира, против серости.</a:t>
            </a:r>
          </a:p>
        </p:txBody>
      </p:sp>
      <p:pic>
        <p:nvPicPr>
          <p:cNvPr id="3074" name="Picture 2" descr="C:\Users\Администратор\Desktop\Папка Валентины Васильевны\Море и корабли\getImagemjnh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0608" y="2150858"/>
            <a:ext cx="360040" cy="2700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2899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496944" cy="1323439"/>
          </a:xfrm>
          <a:prstGeom prst="rect">
            <a:avLst/>
          </a:prstGeom>
          <a:solidFill>
            <a:srgbClr val="FFCCFF"/>
          </a:solidFill>
        </p:spPr>
        <p:txBody>
          <a:bodyPr wrap="square">
            <a:spAutoFit/>
          </a:bodyPr>
          <a:lstStyle/>
          <a:p>
            <a:r>
              <a:rPr lang="ru-RU" sz="4000" b="1" dirty="0"/>
              <a:t>«Другие с очами и личиком светлым»</a:t>
            </a:r>
            <a:r>
              <a:rPr lang="ru-RU" sz="4000" dirty="0"/>
              <a:t> </a:t>
            </a:r>
            <a:r>
              <a:rPr lang="ru-RU" sz="3200" dirty="0"/>
              <a:t>(1920).</a:t>
            </a:r>
          </a:p>
        </p:txBody>
      </p:sp>
      <p:sp>
        <p:nvSpPr>
          <p:cNvPr id="3" name="Прямоугольник 2"/>
          <p:cNvSpPr/>
          <p:nvPr/>
        </p:nvSpPr>
        <p:spPr>
          <a:xfrm>
            <a:off x="251520" y="1844824"/>
            <a:ext cx="8856984" cy="4524315"/>
          </a:xfrm>
          <a:prstGeom prst="rect">
            <a:avLst/>
          </a:prstGeom>
          <a:solidFill>
            <a:srgbClr val="99FFCC"/>
          </a:solidFill>
        </p:spPr>
        <p:txBody>
          <a:bodyPr wrap="square">
            <a:spAutoFit/>
          </a:bodyPr>
          <a:lstStyle/>
          <a:p>
            <a:r>
              <a:rPr lang="ru-RU" sz="3200" dirty="0"/>
              <a:t>Лирическая героиня вновь подчёркивает свою особость, непохожесть на других, заявляя об этом страстно, вдохновенно, вкладывая  в слова всю силу своего чувства.</a:t>
            </a:r>
          </a:p>
          <a:p>
            <a:r>
              <a:rPr lang="ru-RU" sz="3200" b="1" dirty="0"/>
              <a:t>Сравните все стихотворения, которые мы обсуждали на уроке и ответьте на вопрос:</a:t>
            </a:r>
            <a:endParaRPr lang="ru-RU" sz="3200" dirty="0"/>
          </a:p>
          <a:p>
            <a:r>
              <a:rPr lang="ru-RU" sz="3200" b="1" dirty="0"/>
              <a:t>- В каких художественных образах запечатлено романтическое мировосприятие лирической героини, проявляется её душа?</a:t>
            </a:r>
            <a:endParaRPr lang="ru-RU" sz="3200" dirty="0"/>
          </a:p>
        </p:txBody>
      </p:sp>
    </p:spTree>
    <p:extLst>
      <p:ext uri="{BB962C8B-B14F-4D97-AF65-F5344CB8AC3E}">
        <p14:creationId xmlns:p14="http://schemas.microsoft.com/office/powerpoint/2010/main" val="4183607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856984" cy="6186309"/>
          </a:xfrm>
          <a:prstGeom prst="rect">
            <a:avLst/>
          </a:prstGeom>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path path="circle">
              <a:fillToRect t="100000" r="100000"/>
            </a:path>
            <a:tileRect l="-100000" b="-100000"/>
          </a:gradFill>
        </p:spPr>
        <p:txBody>
          <a:bodyPr wrap="square">
            <a:spAutoFit/>
          </a:bodyPr>
          <a:lstStyle/>
          <a:p>
            <a:r>
              <a:rPr lang="ru-RU" sz="3600" b="1" dirty="0"/>
              <a:t> «Марина – человек страстей…Отдаваться с головой своему урагану – для неё стало необходимостью, воздухом её жизни. Кто является возбудителем этого урагана сейчас – неважно…Всё строится на самообмане. Человек выдумывается, и ураган начался. Если ничтожество и ограниченность возбудителя урагана обнаруживается скоро, Марина предаётся ураганному же отчаянию…</a:t>
            </a:r>
          </a:p>
          <a:p>
            <a:r>
              <a:rPr lang="ru-RU" sz="3600" b="1" dirty="0"/>
              <a:t>   </a:t>
            </a:r>
          </a:p>
        </p:txBody>
      </p:sp>
    </p:spTree>
    <p:extLst>
      <p:ext uri="{BB962C8B-B14F-4D97-AF65-F5344CB8AC3E}">
        <p14:creationId xmlns:p14="http://schemas.microsoft.com/office/powerpoint/2010/main" val="2107233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1"/>
            <a:ext cx="8784976" cy="6247864"/>
          </a:xfrm>
          <a:prstGeom prst="rect">
            <a:avLst/>
          </a:prstGeom>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lin ang="18900000" scaled="1"/>
            <a:tileRect/>
          </a:gradFill>
        </p:spPr>
        <p:txBody>
          <a:bodyPr wrap="square">
            <a:spAutoFit/>
          </a:bodyPr>
          <a:lstStyle/>
          <a:p>
            <a:r>
              <a:rPr lang="ru-RU" sz="4000" b="1" dirty="0"/>
              <a:t>Сегодня отчаяние, завтра восторг, любовь,..  и через день снова отчаяние». Это из письма Максимилиану Волошину, которое  писал муж Цветаевой Сергей Эфрон, измученный непостоянством нрава жены. Но таков был «ритм» её существования. Выдумывался не только человек, но, случалось, целая страна, целый исторический период.</a:t>
            </a:r>
          </a:p>
        </p:txBody>
      </p:sp>
    </p:spTree>
    <p:extLst>
      <p:ext uri="{BB962C8B-B14F-4D97-AF65-F5344CB8AC3E}">
        <p14:creationId xmlns:p14="http://schemas.microsoft.com/office/powerpoint/2010/main" val="227772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4410" y="116632"/>
            <a:ext cx="8964488" cy="6186309"/>
          </a:xfrm>
          <a:prstGeom prst="rect">
            <a:avLst/>
          </a:prstGeom>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path path="circle">
              <a:fillToRect r="100000" b="100000"/>
            </a:path>
            <a:tileRect l="-100000" t="-100000"/>
          </a:gradFill>
        </p:spPr>
        <p:txBody>
          <a:bodyPr wrap="square">
            <a:spAutoFit/>
          </a:bodyPr>
          <a:lstStyle/>
          <a:p>
            <a:r>
              <a:rPr lang="ru-RU" dirty="0"/>
              <a:t> </a:t>
            </a:r>
            <a:r>
              <a:rPr lang="ru-RU" sz="3600" b="1" dirty="0"/>
              <a:t>Лирическая героиня, как и сама поэтесса, исполнена лихорадочной и вдохновенной силы и любви к жизни, от которой она ждёт </a:t>
            </a:r>
            <a:r>
              <a:rPr lang="ru-RU" sz="3600" b="1" dirty="0" err="1"/>
              <a:t>абсолюта</a:t>
            </a:r>
            <a:r>
              <a:rPr lang="ru-RU" sz="3600" b="1" dirty="0"/>
              <a:t>.</a:t>
            </a:r>
          </a:p>
          <a:p>
            <a:r>
              <a:rPr lang="ru-RU" sz="3600" b="1" dirty="0"/>
              <a:t>«Я жажду сразу всех дорог!»</a:t>
            </a:r>
          </a:p>
          <a:p>
            <a:r>
              <a:rPr lang="ru-RU" sz="3600" b="1" dirty="0"/>
              <a:t>«…Чтоб был легендой - день вчерашний, чтоб был безумьем – каждый день!»</a:t>
            </a:r>
          </a:p>
          <a:p>
            <a:r>
              <a:rPr lang="ru-RU" sz="3600" b="1" dirty="0"/>
              <a:t>  Здесь крайнее проявление той романтической «диалектики души», которая не покинет Цветаеву до конца дней. (Анна </a:t>
            </a:r>
            <a:r>
              <a:rPr lang="ru-RU" sz="3600" b="1" dirty="0" err="1"/>
              <a:t>Саакянц</a:t>
            </a:r>
            <a:r>
              <a:rPr lang="ru-RU" sz="3600" b="1" dirty="0"/>
              <a:t>).</a:t>
            </a:r>
          </a:p>
        </p:txBody>
      </p:sp>
    </p:spTree>
    <p:extLst>
      <p:ext uri="{BB962C8B-B14F-4D97-AF65-F5344CB8AC3E}">
        <p14:creationId xmlns:p14="http://schemas.microsoft.com/office/powerpoint/2010/main" val="3283370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6429" y="33382"/>
            <a:ext cx="8640960" cy="2739211"/>
          </a:xfrm>
          <a:prstGeom prst="rect">
            <a:avLst/>
          </a:prstGeom>
          <a:solidFill>
            <a:srgbClr val="FFCCFF"/>
          </a:solidFill>
        </p:spPr>
        <p:txBody>
          <a:bodyPr wrap="square">
            <a:spAutoFit/>
          </a:bodyPr>
          <a:lstStyle/>
          <a:p>
            <a:r>
              <a:rPr lang="ru-RU" sz="3600" b="1" i="1" dirty="0" smtClean="0"/>
              <a:t>И </a:t>
            </a:r>
            <a:r>
              <a:rPr lang="ru-RU" sz="3600" b="1" i="1" dirty="0"/>
              <a:t>не на то мне пара крыл прекрасных</a:t>
            </a:r>
            <a:endParaRPr lang="ru-RU" sz="3600" b="1" dirty="0"/>
          </a:p>
          <a:p>
            <a:r>
              <a:rPr lang="ru-RU" sz="3600" b="1" i="1" dirty="0" smtClean="0"/>
              <a:t>Дана</a:t>
            </a:r>
            <a:r>
              <a:rPr lang="ru-RU" sz="3600" b="1" i="1" dirty="0"/>
              <a:t>, чтоб на сердце </a:t>
            </a:r>
            <a:r>
              <a:rPr lang="ru-RU" sz="3600" b="1" i="1" dirty="0" smtClean="0"/>
              <a:t>держать пуды.</a:t>
            </a:r>
            <a:endParaRPr lang="ru-RU" sz="3600" b="1" dirty="0" smtClean="0"/>
          </a:p>
          <a:p>
            <a:r>
              <a:rPr lang="ru-RU" sz="3600" b="1" i="1" dirty="0" smtClean="0"/>
              <a:t>Спелёнатых, безглазых и безгласных</a:t>
            </a:r>
            <a:endParaRPr lang="ru-RU" sz="3600" b="1" dirty="0" smtClean="0"/>
          </a:p>
          <a:p>
            <a:r>
              <a:rPr lang="ru-RU" sz="3600" b="1" i="1" dirty="0" smtClean="0"/>
              <a:t>Я </a:t>
            </a:r>
            <a:r>
              <a:rPr lang="ru-RU" sz="3600" b="1" i="1" dirty="0"/>
              <a:t>не умножу жалкой слободы</a:t>
            </a:r>
            <a:r>
              <a:rPr lang="ru-RU" sz="3600" b="1" i="1" dirty="0" smtClean="0"/>
              <a:t>.                </a:t>
            </a:r>
            <a:r>
              <a:rPr lang="ru-RU" sz="2800" b="1" i="1" dirty="0" smtClean="0"/>
              <a:t>                                                     </a:t>
            </a:r>
            <a:r>
              <a:rPr lang="ru-RU" i="1" dirty="0" smtClean="0"/>
              <a:t>                                                                         </a:t>
            </a:r>
            <a:r>
              <a:rPr lang="ru-RU" sz="2800" b="1" i="1" dirty="0" err="1" smtClean="0"/>
              <a:t>М.Цветаева</a:t>
            </a:r>
            <a:endParaRPr lang="ru-RU" sz="2800" b="1" dirty="0"/>
          </a:p>
        </p:txBody>
      </p:sp>
      <p:pic>
        <p:nvPicPr>
          <p:cNvPr id="3"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flipH="1">
            <a:off x="10476655" y="3645024"/>
            <a:ext cx="1093613" cy="3212976"/>
          </a:xfrm>
          <a:prstGeom prst="rect">
            <a:avLst/>
          </a:prstGeom>
          <a:noFill/>
        </p:spPr>
      </p:pic>
      <p:pic>
        <p:nvPicPr>
          <p:cNvPr id="4098" name="Picture 2" descr="C:\Users\Администратор\Desktop\Папка Валентины Васильевны\Море и корабли\getImagemjnh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2412776" y="-65112"/>
            <a:ext cx="1106421" cy="829816"/>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Администратор\Desktop\Папка Валентины Васильевны\Море и корабли\getImagetfrd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8600" y="3052932"/>
            <a:ext cx="7412233" cy="43466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220072" y="2360292"/>
            <a:ext cx="3409415" cy="4497707"/>
          </a:xfrm>
          <a:prstGeom prst="rect">
            <a:avLst/>
          </a:prstGeom>
          <a:noFill/>
        </p:spPr>
      </p:pic>
    </p:spTree>
    <p:extLst>
      <p:ext uri="{BB962C8B-B14F-4D97-AF65-F5344CB8AC3E}">
        <p14:creationId xmlns:p14="http://schemas.microsoft.com/office/powerpoint/2010/main" val="3600156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3"/>
            <a:ext cx="8928992" cy="6186309"/>
          </a:xfrm>
          <a:prstGeom prst="rect">
            <a:avLst/>
          </a:prstGeom>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lin ang="18900000" scaled="1"/>
            <a:tileRect/>
          </a:gradFill>
        </p:spPr>
        <p:txBody>
          <a:bodyPr wrap="square">
            <a:spAutoFit/>
          </a:bodyPr>
          <a:lstStyle/>
          <a:p>
            <a:r>
              <a:rPr lang="ru-RU" sz="3600" b="1" dirty="0"/>
              <a:t>«В этой жизни – ничего нельзя», - скажет Цветаева, но поразительная жизненная энергия, кипящая в ней, будет находиться в вечном и неизбывном противоборстве, покуда не оборвётся… А пока она жива, в ней будет неугасимо гореть душевный и творческий костёр – любви к жизни и к живым людям, к природе, к «святому ремеслу поэта». Это – «тайный жар», скажет она словами </a:t>
            </a:r>
            <a:r>
              <a:rPr lang="ru-RU" sz="3600" b="1" dirty="0" err="1"/>
              <a:t>А.Блока</a:t>
            </a:r>
            <a:r>
              <a:rPr lang="ru-RU" sz="3600" b="1" dirty="0"/>
              <a:t>: «Тайный жар и есть жить</a:t>
            </a:r>
            <a:r>
              <a:rPr lang="ru-RU" sz="3600" b="1" dirty="0" smtClean="0"/>
              <a:t>».</a:t>
            </a:r>
            <a:endParaRPr lang="ru-RU" sz="3600" b="1" dirty="0"/>
          </a:p>
        </p:txBody>
      </p:sp>
    </p:spTree>
    <p:extLst>
      <p:ext uri="{BB962C8B-B14F-4D97-AF65-F5344CB8AC3E}">
        <p14:creationId xmlns:p14="http://schemas.microsoft.com/office/powerpoint/2010/main" val="702297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496944" cy="5016758"/>
          </a:xfrm>
          <a:prstGeom prst="rect">
            <a:avLst/>
          </a:prstGeom>
          <a:gradFill flip="none" rotWithShape="1">
            <a:gsLst>
              <a:gs pos="0">
                <a:srgbClr val="99FFCC">
                  <a:shade val="30000"/>
                  <a:satMod val="115000"/>
                </a:srgbClr>
              </a:gs>
              <a:gs pos="50000">
                <a:srgbClr val="99FFCC">
                  <a:shade val="67500"/>
                  <a:satMod val="115000"/>
                </a:srgbClr>
              </a:gs>
              <a:gs pos="100000">
                <a:srgbClr val="99FFCC">
                  <a:shade val="100000"/>
                  <a:satMod val="115000"/>
                </a:srgbClr>
              </a:gs>
            </a:gsLst>
            <a:path path="circle">
              <a:fillToRect t="100000" r="100000"/>
            </a:path>
            <a:tileRect l="-100000" b="-100000"/>
          </a:gradFill>
        </p:spPr>
        <p:txBody>
          <a:bodyPr wrap="square">
            <a:spAutoFit/>
          </a:bodyPr>
          <a:lstStyle/>
          <a:p>
            <a:r>
              <a:rPr lang="ru-RU" sz="4000" b="1" dirty="0"/>
              <a:t> Есть ещё девизы, повторённые ею впоследствии с небольшими вариациями:</a:t>
            </a:r>
          </a:p>
          <a:p>
            <a:r>
              <a:rPr lang="ru-RU" sz="4000" b="1" dirty="0"/>
              <a:t>«Вся моя жизнь – роман с собственной душой»</a:t>
            </a:r>
          </a:p>
          <a:p>
            <a:r>
              <a:rPr lang="ru-RU" sz="4000" b="1" dirty="0"/>
              <a:t>«Мне ничего не нужно, кроме своей души!»</a:t>
            </a:r>
          </a:p>
          <a:p>
            <a:r>
              <a:rPr lang="ru-RU" sz="4000" b="1" dirty="0"/>
              <a:t>И это была правда.</a:t>
            </a:r>
            <a:endParaRPr lang="ru-RU" sz="4000" dirty="0"/>
          </a:p>
        </p:txBody>
      </p:sp>
    </p:spTree>
    <p:extLst>
      <p:ext uri="{BB962C8B-B14F-4D97-AF65-F5344CB8AC3E}">
        <p14:creationId xmlns:p14="http://schemas.microsoft.com/office/powerpoint/2010/main" val="2936266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8473" y="188640"/>
            <a:ext cx="8352928" cy="1200329"/>
          </a:xfrm>
          <a:prstGeom prst="rect">
            <a:avLst/>
          </a:prstGeom>
        </p:spPr>
        <p:txBody>
          <a:bodyPr wrap="square">
            <a:spAutoFit/>
          </a:bodyPr>
          <a:lstStyle/>
          <a:p>
            <a:r>
              <a:rPr lang="ru-RU" sz="2000" dirty="0"/>
              <a:t> </a:t>
            </a:r>
            <a:r>
              <a:rPr lang="ru-RU" sz="3600" b="1" dirty="0"/>
              <a:t>Романтическая – от слова  </a:t>
            </a:r>
            <a:r>
              <a:rPr lang="ru-RU" sz="3600" b="1" i="1" dirty="0"/>
              <a:t>романтизм</a:t>
            </a:r>
            <a:r>
              <a:rPr lang="ru-RU" sz="3600" b="1" dirty="0"/>
              <a:t> или </a:t>
            </a:r>
            <a:r>
              <a:rPr lang="ru-RU" sz="3600" b="1" i="1" dirty="0"/>
              <a:t>романтика</a:t>
            </a:r>
            <a:r>
              <a:rPr lang="ru-RU" sz="3600" b="1" dirty="0"/>
              <a:t> ?</a:t>
            </a:r>
          </a:p>
        </p:txBody>
      </p:sp>
      <p:sp>
        <p:nvSpPr>
          <p:cNvPr id="3" name="Прямоугольник 2"/>
          <p:cNvSpPr/>
          <p:nvPr/>
        </p:nvSpPr>
        <p:spPr>
          <a:xfrm>
            <a:off x="323528" y="1388969"/>
            <a:ext cx="5616624" cy="5078313"/>
          </a:xfrm>
          <a:prstGeom prst="rect">
            <a:avLst/>
          </a:prstGeom>
          <a:solidFill>
            <a:srgbClr val="FFCCFF"/>
          </a:solidFill>
        </p:spPr>
        <p:txBody>
          <a:bodyPr wrap="square">
            <a:spAutoFit/>
          </a:bodyPr>
          <a:lstStyle/>
          <a:p>
            <a:pPr lvl="0"/>
            <a:r>
              <a:rPr lang="ru-RU" sz="3600" b="1" dirty="0" smtClean="0"/>
              <a:t>- Как </a:t>
            </a:r>
            <a:r>
              <a:rPr lang="ru-RU" sz="3600" b="1" dirty="0"/>
              <a:t>в лирике Марины Цветаевой  выражается её романтическая позиция?</a:t>
            </a:r>
          </a:p>
          <a:p>
            <a:pPr lvl="0"/>
            <a:r>
              <a:rPr lang="ru-RU" sz="3600" b="1" dirty="0" smtClean="0"/>
              <a:t>- Как </a:t>
            </a:r>
            <a:r>
              <a:rPr lang="ru-RU" sz="3600" b="1" dirty="0"/>
              <a:t>развивается в её поэзии тема </a:t>
            </a:r>
            <a:r>
              <a:rPr lang="ru-RU" sz="3600" b="1" i="1" dirty="0"/>
              <a:t>души</a:t>
            </a:r>
            <a:r>
              <a:rPr lang="ru-RU" sz="3600" b="1" dirty="0"/>
              <a:t>?</a:t>
            </a:r>
          </a:p>
          <a:p>
            <a:pPr lvl="0"/>
            <a:r>
              <a:rPr lang="ru-RU" sz="3600" b="1" dirty="0" smtClean="0"/>
              <a:t>- Почему </a:t>
            </a:r>
            <a:r>
              <a:rPr lang="ru-RU" sz="3600" b="1" dirty="0"/>
              <a:t>душа лирической героини находится в вечном противостоянии миру?</a:t>
            </a:r>
          </a:p>
        </p:txBody>
      </p:sp>
      <p:pic>
        <p:nvPicPr>
          <p:cNvPr id="4" name="Picture 7" descr="Рисунок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6012986" y="2420888"/>
            <a:ext cx="3162098" cy="4437112"/>
          </a:xfrm>
          <a:prstGeom prst="rect">
            <a:avLst/>
          </a:prstGeom>
          <a:noFill/>
        </p:spPr>
      </p:pic>
    </p:spTree>
    <p:extLst>
      <p:ext uri="{BB962C8B-B14F-4D97-AF65-F5344CB8AC3E}">
        <p14:creationId xmlns:p14="http://schemas.microsoft.com/office/powerpoint/2010/main" val="1209420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028" y="185727"/>
            <a:ext cx="9144000" cy="6555641"/>
          </a:xfrm>
          <a:prstGeom prst="rect">
            <a:avLst/>
          </a:prstGeom>
          <a:solidFill>
            <a:srgbClr val="00FFCC"/>
          </a:solidFill>
        </p:spPr>
        <p:txBody>
          <a:bodyPr wrap="square">
            <a:spAutoFit/>
          </a:bodyPr>
          <a:lstStyle/>
          <a:p>
            <a:r>
              <a:rPr lang="ru-RU" sz="2800" dirty="0" smtClean="0"/>
              <a:t>                    «</a:t>
            </a:r>
            <a:r>
              <a:rPr lang="ru-RU" sz="2800" b="1" dirty="0"/>
              <a:t>Душа и имя</a:t>
            </a:r>
            <a:r>
              <a:rPr lang="ru-RU" sz="2800" dirty="0"/>
              <a:t>».</a:t>
            </a:r>
          </a:p>
          <a:p>
            <a:r>
              <a:rPr lang="ru-RU" dirty="0"/>
              <a:t>      </a:t>
            </a:r>
            <a:r>
              <a:rPr lang="ru-RU" dirty="0" smtClean="0"/>
              <a:t> </a:t>
            </a:r>
            <a:r>
              <a:rPr lang="ru-RU" sz="2800" b="1" i="1" dirty="0" smtClean="0"/>
              <a:t>Пока </a:t>
            </a:r>
            <a:r>
              <a:rPr lang="ru-RU" sz="2800" b="1" i="1" dirty="0"/>
              <a:t>огнями смеётся бал,</a:t>
            </a:r>
            <a:endParaRPr lang="ru-RU" sz="2800" b="1" dirty="0"/>
          </a:p>
          <a:p>
            <a:r>
              <a:rPr lang="ru-RU" sz="2800" b="1" i="1" dirty="0"/>
              <a:t>    </a:t>
            </a:r>
            <a:r>
              <a:rPr lang="ru-RU" sz="2800" b="1" i="1" dirty="0" smtClean="0"/>
              <a:t> Душа </a:t>
            </a:r>
            <a:r>
              <a:rPr lang="ru-RU" sz="2800" b="1" i="1" dirty="0"/>
              <a:t>не уснёт в покое.</a:t>
            </a:r>
            <a:endParaRPr lang="ru-RU" sz="2800" b="1" dirty="0"/>
          </a:p>
          <a:p>
            <a:r>
              <a:rPr lang="ru-RU" sz="2800" b="1" i="1" dirty="0"/>
              <a:t>     </a:t>
            </a:r>
            <a:r>
              <a:rPr lang="ru-RU" sz="2800" b="1" i="1" dirty="0" smtClean="0"/>
              <a:t>Но </a:t>
            </a:r>
            <a:r>
              <a:rPr lang="ru-RU" sz="2800" b="1" i="1" dirty="0"/>
              <a:t>имя Бог мне иное дал:</a:t>
            </a:r>
            <a:endParaRPr lang="ru-RU" sz="2800" b="1" dirty="0"/>
          </a:p>
          <a:p>
            <a:r>
              <a:rPr lang="ru-RU" sz="2800" b="1" i="1" dirty="0"/>
              <a:t>     </a:t>
            </a:r>
            <a:r>
              <a:rPr lang="ru-RU" sz="2800" b="1" i="1" dirty="0" smtClean="0"/>
              <a:t>Морское </a:t>
            </a:r>
            <a:r>
              <a:rPr lang="ru-RU" sz="2800" b="1" i="1" dirty="0"/>
              <a:t>оно, морское</a:t>
            </a:r>
            <a:r>
              <a:rPr lang="ru-RU" sz="2800" b="1" i="1" dirty="0" smtClean="0"/>
              <a:t>!</a:t>
            </a:r>
            <a:endParaRPr lang="ru-RU" sz="2800" b="1" dirty="0"/>
          </a:p>
          <a:p>
            <a:r>
              <a:rPr lang="ru-RU" sz="2800" b="1" i="1" dirty="0"/>
              <a:t>       </a:t>
            </a:r>
            <a:r>
              <a:rPr lang="ru-RU" sz="2800" b="1" i="1" dirty="0" smtClean="0"/>
              <a:t>   В </a:t>
            </a:r>
            <a:r>
              <a:rPr lang="ru-RU" sz="2800" b="1" i="1" dirty="0"/>
              <a:t>круженье вальса, под нежный вздох</a:t>
            </a:r>
            <a:endParaRPr lang="ru-RU" sz="2800" b="1" dirty="0"/>
          </a:p>
          <a:p>
            <a:r>
              <a:rPr lang="ru-RU" sz="2800" b="1" i="1" dirty="0"/>
              <a:t>          </a:t>
            </a:r>
            <a:r>
              <a:rPr lang="ru-RU" sz="2800" b="1" i="1" dirty="0" smtClean="0"/>
              <a:t>Забыть </a:t>
            </a:r>
            <a:r>
              <a:rPr lang="ru-RU" sz="2800" b="1" i="1" dirty="0"/>
              <a:t>не могу тоски я.</a:t>
            </a:r>
            <a:endParaRPr lang="ru-RU" sz="2800" b="1" dirty="0"/>
          </a:p>
          <a:p>
            <a:r>
              <a:rPr lang="ru-RU" sz="2800" b="1" i="1" dirty="0"/>
              <a:t>         </a:t>
            </a:r>
            <a:r>
              <a:rPr lang="ru-RU" sz="2800" b="1" i="1" dirty="0" smtClean="0"/>
              <a:t> Мечты </a:t>
            </a:r>
            <a:r>
              <a:rPr lang="ru-RU" sz="2800" b="1" i="1" dirty="0"/>
              <a:t>иные мне подал Бог:</a:t>
            </a:r>
            <a:endParaRPr lang="ru-RU" sz="2800" b="1" dirty="0"/>
          </a:p>
          <a:p>
            <a:r>
              <a:rPr lang="ru-RU" sz="2800" b="1" i="1" dirty="0"/>
              <a:t>          </a:t>
            </a:r>
            <a:r>
              <a:rPr lang="ru-RU" sz="2800" b="1" i="1" dirty="0" smtClean="0"/>
              <a:t>Морские </a:t>
            </a:r>
            <a:r>
              <a:rPr lang="ru-RU" sz="2800" b="1" i="1" dirty="0"/>
              <a:t>они, морские</a:t>
            </a:r>
            <a:r>
              <a:rPr lang="ru-RU" sz="2800" b="1" i="1" dirty="0" smtClean="0"/>
              <a:t>!</a:t>
            </a:r>
            <a:endParaRPr lang="ru-RU" sz="2800" b="1" dirty="0"/>
          </a:p>
          <a:p>
            <a:r>
              <a:rPr lang="ru-RU" sz="2800" b="1" i="1" dirty="0"/>
              <a:t>              </a:t>
            </a:r>
            <a:r>
              <a:rPr lang="ru-RU" sz="2800" b="1" i="1" dirty="0" smtClean="0"/>
              <a:t> Поёт </a:t>
            </a:r>
            <a:r>
              <a:rPr lang="ru-RU" sz="2800" b="1" i="1" dirty="0"/>
              <a:t>огнями манящий зал,</a:t>
            </a:r>
            <a:endParaRPr lang="ru-RU" sz="2800" b="1" dirty="0"/>
          </a:p>
          <a:p>
            <a:r>
              <a:rPr lang="ru-RU" sz="2800" b="1" i="1" dirty="0"/>
              <a:t>               </a:t>
            </a:r>
            <a:r>
              <a:rPr lang="ru-RU" sz="2800" b="1" i="1" dirty="0" smtClean="0"/>
              <a:t>Поёт </a:t>
            </a:r>
            <a:r>
              <a:rPr lang="ru-RU" sz="2800" b="1" i="1" dirty="0"/>
              <a:t>и зовёт, сверкая.</a:t>
            </a:r>
            <a:endParaRPr lang="ru-RU" sz="2800" b="1" dirty="0"/>
          </a:p>
          <a:p>
            <a:r>
              <a:rPr lang="ru-RU" sz="2800" b="1" i="1" dirty="0"/>
              <a:t>                </a:t>
            </a:r>
            <a:r>
              <a:rPr lang="ru-RU" sz="2800" b="1" i="1" dirty="0" smtClean="0"/>
              <a:t>Но </a:t>
            </a:r>
            <a:r>
              <a:rPr lang="ru-RU" sz="2800" b="1" i="1" dirty="0"/>
              <a:t>душу Бог мне иную дал:</a:t>
            </a:r>
            <a:endParaRPr lang="ru-RU" sz="2800" b="1" dirty="0"/>
          </a:p>
          <a:p>
            <a:r>
              <a:rPr lang="ru-RU" sz="2800" b="1" i="1" dirty="0"/>
              <a:t>                 </a:t>
            </a:r>
            <a:r>
              <a:rPr lang="ru-RU" sz="2800" b="1" i="1" dirty="0" smtClean="0"/>
              <a:t>Морская </a:t>
            </a:r>
            <a:r>
              <a:rPr lang="ru-RU" sz="2800" b="1" i="1" dirty="0"/>
              <a:t>она, морская</a:t>
            </a:r>
            <a:r>
              <a:rPr lang="ru-RU" sz="2800" b="1" i="1" dirty="0" smtClean="0"/>
              <a:t>!</a:t>
            </a:r>
          </a:p>
          <a:p>
            <a:endParaRPr lang="ru-RU" sz="2800" b="1" i="1" dirty="0"/>
          </a:p>
          <a:p>
            <a:endParaRPr lang="ru-RU" sz="2800" b="1" i="1" dirty="0" smtClean="0"/>
          </a:p>
        </p:txBody>
      </p:sp>
      <p:pic>
        <p:nvPicPr>
          <p:cNvPr id="3" name="Picture 5" descr="ANd9GcTNOOhvAS8u-v-2cX2hqx--4A2t7ytwpYDWuFUf-JI3quSLPK09"/>
          <p:cNvPicPr>
            <a:picLocks noChangeAspect="1" noChangeArrowheads="1"/>
          </p:cNvPicPr>
          <p:nvPr/>
        </p:nvPicPr>
        <p:blipFill>
          <a:blip r:embed="rId2" cstate="print"/>
          <a:srcRect/>
          <a:stretch>
            <a:fillRect/>
          </a:stretch>
        </p:blipFill>
        <p:spPr bwMode="auto">
          <a:xfrm>
            <a:off x="6212675" y="2776790"/>
            <a:ext cx="2931325" cy="39645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122" name="Picture 2" descr="C:\Users\Администратор\Desktop\Папка Валентины Васильевны\Море и корабли\getImagemjnh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8274" y="-459431"/>
            <a:ext cx="3797018" cy="2847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6764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flipV="1">
            <a:off x="1285921" y="7461447"/>
            <a:ext cx="45719" cy="86515992"/>
          </a:xfrm>
          <a:prstGeom prst="rect">
            <a:avLst/>
          </a:prstGeom>
        </p:spPr>
        <p:txBody>
          <a:bodyPr wrap="square">
            <a:spAutoFit/>
          </a:bodyPr>
          <a:lstStyle/>
          <a:p>
            <a:r>
              <a:rPr lang="ru-RU" dirty="0"/>
              <a:t>«</a:t>
            </a:r>
            <a:r>
              <a:rPr lang="ru-RU" b="1" dirty="0"/>
              <a:t>Душа и имя</a:t>
            </a:r>
            <a:r>
              <a:rPr lang="ru-RU" dirty="0"/>
              <a:t>».</a:t>
            </a:r>
          </a:p>
          <a:p>
            <a:r>
              <a:rPr lang="ru-RU" dirty="0"/>
              <a:t>                                </a:t>
            </a:r>
            <a:r>
              <a:rPr lang="ru-RU" i="1" dirty="0"/>
              <a:t>Пока огнями смеётся бал,</a:t>
            </a:r>
            <a:endParaRPr lang="ru-RU" dirty="0"/>
          </a:p>
          <a:p>
            <a:r>
              <a:rPr lang="ru-RU" i="1" dirty="0"/>
              <a:t>                                Душа не уснёт в покое.</a:t>
            </a:r>
            <a:endParaRPr lang="ru-RU" dirty="0"/>
          </a:p>
          <a:p>
            <a:r>
              <a:rPr lang="ru-RU" i="1" dirty="0"/>
              <a:t>                                Но имя Бог мне иное дал:</a:t>
            </a:r>
            <a:endParaRPr lang="ru-RU" dirty="0"/>
          </a:p>
          <a:p>
            <a:r>
              <a:rPr lang="ru-RU" i="1" dirty="0"/>
              <a:t>                                Морское оно, морское!</a:t>
            </a:r>
            <a:endParaRPr lang="ru-RU" dirty="0"/>
          </a:p>
          <a:p>
            <a:r>
              <a:rPr lang="ru-RU" i="1" dirty="0"/>
              <a:t>                                              В круженье вальса, под нежный вздох</a:t>
            </a:r>
            <a:endParaRPr lang="ru-RU" dirty="0"/>
          </a:p>
          <a:p>
            <a:r>
              <a:rPr lang="ru-RU" i="1" dirty="0"/>
              <a:t>                                              Забыть не могу тоски я.</a:t>
            </a:r>
            <a:endParaRPr lang="ru-RU" dirty="0"/>
          </a:p>
          <a:p>
            <a:r>
              <a:rPr lang="ru-RU" i="1" dirty="0"/>
              <a:t>                                              Мечты иные мне подал Бог:</a:t>
            </a:r>
            <a:endParaRPr lang="ru-RU" dirty="0"/>
          </a:p>
          <a:p>
            <a:r>
              <a:rPr lang="ru-RU" i="1" dirty="0"/>
              <a:t>                                              Морские они, морские!</a:t>
            </a:r>
            <a:endParaRPr lang="ru-RU" dirty="0"/>
          </a:p>
          <a:p>
            <a:r>
              <a:rPr lang="ru-RU" i="1" dirty="0"/>
              <a:t>                                 Поёт огнями манящий зал,</a:t>
            </a:r>
            <a:endParaRPr lang="ru-RU" dirty="0"/>
          </a:p>
          <a:p>
            <a:r>
              <a:rPr lang="ru-RU" i="1" dirty="0"/>
              <a:t>                                 Поёт и зовёт, сверкая.</a:t>
            </a:r>
            <a:endParaRPr lang="ru-RU" dirty="0"/>
          </a:p>
          <a:p>
            <a:r>
              <a:rPr lang="ru-RU" i="1" dirty="0"/>
              <a:t>                                 Но душу Бог мне иную дал:</a:t>
            </a:r>
            <a:endParaRPr lang="ru-RU" dirty="0"/>
          </a:p>
          <a:p>
            <a:r>
              <a:rPr lang="ru-RU" i="1" dirty="0"/>
              <a:t>                                 Морская она, морская!</a:t>
            </a:r>
            <a:endParaRPr lang="ru-RU" dirty="0"/>
          </a:p>
        </p:txBody>
      </p:sp>
      <p:sp>
        <p:nvSpPr>
          <p:cNvPr id="3" name="Прямоугольник 2"/>
          <p:cNvSpPr/>
          <p:nvPr/>
        </p:nvSpPr>
        <p:spPr>
          <a:xfrm>
            <a:off x="0" y="22385"/>
            <a:ext cx="9118395" cy="1200329"/>
          </a:xfrm>
          <a:prstGeom prst="rect">
            <a:avLst/>
          </a:prstGeom>
          <a:solidFill>
            <a:srgbClr val="FFFF99"/>
          </a:solidFill>
        </p:spPr>
        <p:txBody>
          <a:bodyPr wrap="square">
            <a:spAutoFit/>
          </a:bodyPr>
          <a:lstStyle/>
          <a:p>
            <a:r>
              <a:rPr lang="ru-RU" sz="3600" dirty="0"/>
              <a:t>«</a:t>
            </a:r>
            <a:r>
              <a:rPr lang="ru-RU" sz="3600" b="1" dirty="0"/>
              <a:t>Кто создан из камня, кто создан </a:t>
            </a:r>
            <a:r>
              <a:rPr lang="ru-RU" sz="3600" b="1" dirty="0" smtClean="0"/>
              <a:t>из глины</a:t>
            </a:r>
            <a:r>
              <a:rPr lang="ru-RU" sz="3600" b="1" dirty="0"/>
              <a:t>…</a:t>
            </a:r>
            <a:r>
              <a:rPr lang="ru-RU" sz="3600" dirty="0"/>
              <a:t>»(</a:t>
            </a:r>
            <a:r>
              <a:rPr lang="ru-RU" sz="2800" dirty="0"/>
              <a:t>1920)</a:t>
            </a:r>
          </a:p>
        </p:txBody>
      </p:sp>
      <p:sp>
        <p:nvSpPr>
          <p:cNvPr id="4" name="Прямоугольник 3"/>
          <p:cNvSpPr/>
          <p:nvPr/>
        </p:nvSpPr>
        <p:spPr>
          <a:xfrm>
            <a:off x="0" y="1265858"/>
            <a:ext cx="9118396" cy="1754326"/>
          </a:xfrm>
          <a:prstGeom prst="rect">
            <a:avLst/>
          </a:prstGeom>
          <a:solidFill>
            <a:srgbClr val="99FFCC"/>
          </a:solidFill>
        </p:spPr>
        <p:txBody>
          <a:bodyPr wrap="square">
            <a:spAutoFit/>
          </a:bodyPr>
          <a:lstStyle/>
          <a:p>
            <a:r>
              <a:rPr lang="ru-RU" sz="2000" b="1" dirty="0"/>
              <a:t> </a:t>
            </a:r>
            <a:r>
              <a:rPr lang="ru-RU" sz="3600" b="1" dirty="0"/>
              <a:t>- Что в основе лирического сюжета?</a:t>
            </a:r>
          </a:p>
          <a:p>
            <a:r>
              <a:rPr lang="ru-RU" sz="3600" b="1" dirty="0" smtClean="0"/>
              <a:t> </a:t>
            </a:r>
            <a:r>
              <a:rPr lang="ru-RU" sz="3600" b="1" dirty="0"/>
              <a:t>- Какой конфликт является основой </a:t>
            </a:r>
            <a:r>
              <a:rPr lang="ru-RU" sz="3600" b="1" dirty="0" err="1" smtClean="0"/>
              <a:t>лири-ческого</a:t>
            </a:r>
            <a:r>
              <a:rPr lang="ru-RU" sz="3600" b="1" dirty="0" smtClean="0"/>
              <a:t> </a:t>
            </a:r>
            <a:r>
              <a:rPr lang="ru-RU" sz="3600" b="1" dirty="0"/>
              <a:t>сюжета?</a:t>
            </a:r>
          </a:p>
        </p:txBody>
      </p:sp>
      <p:pic>
        <p:nvPicPr>
          <p:cNvPr id="5" name="Picture 4" descr="x_b717b462"/>
          <p:cNvPicPr>
            <a:picLocks noChangeAspect="1" noChangeArrowheads="1"/>
          </p:cNvPicPr>
          <p:nvPr/>
        </p:nvPicPr>
        <p:blipFill>
          <a:blip r:embed="rId2" cstate="print"/>
          <a:srcRect/>
          <a:stretch>
            <a:fillRect/>
          </a:stretch>
        </p:blipFill>
        <p:spPr bwMode="auto">
          <a:xfrm>
            <a:off x="0" y="3068960"/>
            <a:ext cx="2976154" cy="3645024"/>
          </a:xfrm>
          <a:prstGeom prst="rect">
            <a:avLst/>
          </a:prstGeom>
          <a:ln>
            <a:noFill/>
          </a:ln>
          <a:effectLst>
            <a:softEdge rad="112500"/>
          </a:effectLst>
        </p:spPr>
      </p:pic>
      <p:pic>
        <p:nvPicPr>
          <p:cNvPr id="6" name="Picture 14" descr="1180049L"/>
          <p:cNvPicPr>
            <a:picLocks noChangeAspect="1" noChangeArrowheads="1"/>
          </p:cNvPicPr>
          <p:nvPr/>
        </p:nvPicPr>
        <p:blipFill>
          <a:blip r:embed="rId3">
            <a:lum bright="30000" contrast="-18000"/>
            <a:extLst>
              <a:ext uri="{28A0092B-C50C-407E-A947-70E740481C1C}">
                <a14:useLocalDpi xmlns:a14="http://schemas.microsoft.com/office/drawing/2010/main" val="0"/>
              </a:ext>
            </a:extLst>
          </a:blip>
          <a:srcRect/>
          <a:stretch>
            <a:fillRect/>
          </a:stretch>
        </p:blipFill>
        <p:spPr bwMode="auto">
          <a:xfrm>
            <a:off x="2915172" y="2924944"/>
            <a:ext cx="6203225" cy="3933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4929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046715701"/>
              </p:ext>
            </p:extLst>
          </p:nvPr>
        </p:nvGraphicFramePr>
        <p:xfrm>
          <a:off x="107504" y="620688"/>
          <a:ext cx="8856984" cy="5040560"/>
        </p:xfrm>
        <a:graphic>
          <a:graphicData uri="http://schemas.openxmlformats.org/drawingml/2006/table">
            <a:tbl>
              <a:tblPr firstRow="1" bandRow="1">
                <a:tableStyleId>{5C22544A-7EE6-4342-B048-85BDC9FD1C3A}</a:tableStyleId>
              </a:tblPr>
              <a:tblGrid>
                <a:gridCol w="1080120"/>
                <a:gridCol w="3888432"/>
                <a:gridCol w="3888432"/>
              </a:tblGrid>
              <a:tr h="1415334">
                <a:tc>
                  <a:txBody>
                    <a:bodyPr/>
                    <a:lstStyle/>
                    <a:p>
                      <a:r>
                        <a:rPr lang="ru-RU" sz="2400" b="1" kern="1200" dirty="0" smtClean="0">
                          <a:solidFill>
                            <a:schemeClr val="lt1"/>
                          </a:solidFill>
                          <a:effectLst/>
                          <a:latin typeface="+mn-lt"/>
                          <a:ea typeface="+mn-ea"/>
                          <a:cs typeface="+mn-cs"/>
                        </a:rPr>
                        <a:t>Номер </a:t>
                      </a:r>
                      <a:r>
                        <a:rPr lang="ru-RU" sz="2400" b="1" kern="1200" dirty="0" err="1" smtClean="0">
                          <a:solidFill>
                            <a:schemeClr val="lt1"/>
                          </a:solidFill>
                          <a:effectLst/>
                          <a:latin typeface="+mn-lt"/>
                          <a:ea typeface="+mn-ea"/>
                          <a:cs typeface="+mn-cs"/>
                        </a:rPr>
                        <a:t>стро-фы</a:t>
                      </a:r>
                      <a:endParaRPr lang="ru-RU" sz="2400" dirty="0"/>
                    </a:p>
                  </a:txBody>
                  <a:tcPr/>
                </a:tc>
                <a:tc>
                  <a:txBody>
                    <a:bodyPr/>
                    <a:lstStyle/>
                    <a:p>
                      <a:r>
                        <a:rPr lang="ru-RU" sz="3600" b="1" kern="1200" dirty="0" smtClean="0">
                          <a:solidFill>
                            <a:schemeClr val="lt1"/>
                          </a:solidFill>
                          <a:effectLst/>
                          <a:latin typeface="+mn-lt"/>
                          <a:ea typeface="+mn-ea"/>
                          <a:cs typeface="+mn-cs"/>
                        </a:rPr>
                        <a:t>Окружающий мир</a:t>
                      </a:r>
                      <a:endParaRPr lang="ru-RU" sz="3600" dirty="0"/>
                    </a:p>
                  </a:txBody>
                  <a:tcPr/>
                </a:tc>
                <a:tc>
                  <a:txBody>
                    <a:bodyPr/>
                    <a:lstStyle/>
                    <a:p>
                      <a:r>
                        <a:rPr lang="ru-RU" sz="1800" b="1" kern="1200" dirty="0" smtClean="0">
                          <a:solidFill>
                            <a:schemeClr val="lt1"/>
                          </a:solidFill>
                          <a:effectLst/>
                          <a:latin typeface="+mn-lt"/>
                          <a:ea typeface="+mn-ea"/>
                          <a:cs typeface="+mn-cs"/>
                        </a:rPr>
                        <a:t>       </a:t>
                      </a:r>
                      <a:r>
                        <a:rPr lang="ru-RU" sz="4000" b="1" kern="1200" dirty="0" smtClean="0">
                          <a:solidFill>
                            <a:schemeClr val="lt1"/>
                          </a:solidFill>
                          <a:effectLst/>
                          <a:latin typeface="+mn-lt"/>
                          <a:ea typeface="+mn-ea"/>
                          <a:cs typeface="+mn-cs"/>
                        </a:rPr>
                        <a:t>Лирическая     героиня	</a:t>
                      </a:r>
                      <a:endParaRPr lang="ru-RU" sz="4000" b="1" dirty="0"/>
                    </a:p>
                  </a:txBody>
                  <a:tcPr/>
                </a:tc>
              </a:tr>
              <a:tr h="3625226">
                <a:tc>
                  <a:txBody>
                    <a:bodyPr/>
                    <a:lstStyle/>
                    <a:p>
                      <a:r>
                        <a:rPr lang="ru-RU" sz="4000" b="1" kern="1200" dirty="0" smtClean="0">
                          <a:solidFill>
                            <a:schemeClr val="dk1"/>
                          </a:solidFill>
                          <a:effectLst/>
                          <a:latin typeface="+mn-lt"/>
                          <a:ea typeface="+mn-ea"/>
                          <a:cs typeface="+mn-cs"/>
                        </a:rPr>
                        <a:t>1</a:t>
                      </a:r>
                      <a:endParaRPr lang="ru-RU" sz="4000" b="1" dirty="0"/>
                    </a:p>
                  </a:txBody>
                  <a:tcPr/>
                </a:tc>
                <a:tc>
                  <a:txBody>
                    <a:bodyPr/>
                    <a:lstStyle/>
                    <a:p>
                      <a:r>
                        <a:rPr lang="ru-RU" sz="4000" b="1" i="1" kern="1200" dirty="0" smtClean="0">
                          <a:solidFill>
                            <a:schemeClr val="dk1"/>
                          </a:solidFill>
                          <a:effectLst/>
                          <a:latin typeface="+mn-lt"/>
                          <a:ea typeface="+mn-ea"/>
                          <a:cs typeface="+mn-cs"/>
                        </a:rPr>
                        <a:t>Камень, глина</a:t>
                      </a:r>
                      <a:endParaRPr lang="ru-RU" sz="4000" b="1" dirty="0"/>
                    </a:p>
                  </a:txBody>
                  <a:tcPr/>
                </a:tc>
                <a:tc>
                  <a:txBody>
                    <a:bodyPr/>
                    <a:lstStyle/>
                    <a:p>
                      <a:r>
                        <a:rPr lang="ru-RU" sz="3600" b="1" i="1" kern="1200" dirty="0" smtClean="0">
                          <a:solidFill>
                            <a:schemeClr val="dk1"/>
                          </a:solidFill>
                          <a:effectLst/>
                          <a:latin typeface="+mn-lt"/>
                          <a:ea typeface="+mn-ea"/>
                          <a:cs typeface="+mn-cs"/>
                        </a:rPr>
                        <a:t>«серебрюсь и сверкаю»</a:t>
                      </a:r>
                      <a:endParaRPr lang="ru-RU" sz="3600" b="1" kern="1200" dirty="0" smtClean="0">
                        <a:solidFill>
                          <a:schemeClr val="dk1"/>
                        </a:solidFill>
                        <a:effectLst/>
                        <a:latin typeface="+mn-lt"/>
                        <a:ea typeface="+mn-ea"/>
                        <a:cs typeface="+mn-cs"/>
                      </a:endParaRPr>
                    </a:p>
                    <a:p>
                      <a:r>
                        <a:rPr lang="ru-RU" sz="3600" b="1" i="1" kern="1200" dirty="0" smtClean="0">
                          <a:solidFill>
                            <a:schemeClr val="dk1"/>
                          </a:solidFill>
                          <a:effectLst/>
                          <a:latin typeface="+mn-lt"/>
                          <a:ea typeface="+mn-ea"/>
                          <a:cs typeface="+mn-cs"/>
                        </a:rPr>
                        <a:t>«мне дело – измена»</a:t>
                      </a:r>
                      <a:endParaRPr lang="ru-RU" sz="3600" b="1" kern="1200" dirty="0" smtClean="0">
                        <a:solidFill>
                          <a:schemeClr val="dk1"/>
                        </a:solidFill>
                        <a:effectLst/>
                        <a:latin typeface="+mn-lt"/>
                        <a:ea typeface="+mn-ea"/>
                        <a:cs typeface="+mn-cs"/>
                      </a:endParaRPr>
                    </a:p>
                    <a:p>
                      <a:r>
                        <a:rPr lang="ru-RU" sz="3600" b="1" i="1" kern="1200" dirty="0" smtClean="0">
                          <a:solidFill>
                            <a:schemeClr val="dk1"/>
                          </a:solidFill>
                          <a:effectLst/>
                          <a:latin typeface="+mn-lt"/>
                          <a:ea typeface="+mn-ea"/>
                          <a:cs typeface="+mn-cs"/>
                        </a:rPr>
                        <a:t>«я – бренная пена морская»</a:t>
                      </a:r>
                      <a:endParaRPr lang="ru-RU" sz="3600" b="1" dirty="0"/>
                    </a:p>
                  </a:txBody>
                  <a:tcPr/>
                </a:tc>
              </a:tr>
            </a:tbl>
          </a:graphicData>
        </a:graphic>
      </p:graphicFrame>
      <p:pic>
        <p:nvPicPr>
          <p:cNvPr id="1026" name="Picture 2" descr="C:\Users\Администратор\Desktop\Папка Валентины Васильевны\Море и корабли\getImagecf[p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58" y="3501008"/>
            <a:ext cx="4871825" cy="33569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1246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548680"/>
            <a:ext cx="8712968" cy="1200329"/>
          </a:xfrm>
          <a:prstGeom prst="rect">
            <a:avLst/>
          </a:prstGeom>
          <a:solidFill>
            <a:schemeClr val="accent5">
              <a:lumMod val="40000"/>
              <a:lumOff val="60000"/>
            </a:schemeClr>
          </a:solidFill>
        </p:spPr>
        <p:txBody>
          <a:bodyPr wrap="square">
            <a:spAutoFit/>
          </a:bodyPr>
          <a:lstStyle/>
          <a:p>
            <a:r>
              <a:rPr lang="ru-RU" sz="3600" b="1" dirty="0"/>
              <a:t>- Как вы поняли слова: «Мне дело – измена»?</a:t>
            </a:r>
            <a:r>
              <a:rPr lang="ru-RU" sz="3600" dirty="0"/>
              <a:t> </a:t>
            </a:r>
          </a:p>
        </p:txBody>
      </p:sp>
      <p:sp>
        <p:nvSpPr>
          <p:cNvPr id="3" name="Прямоугольник 2"/>
          <p:cNvSpPr/>
          <p:nvPr/>
        </p:nvSpPr>
        <p:spPr>
          <a:xfrm>
            <a:off x="251520" y="1988840"/>
            <a:ext cx="8784976" cy="1200329"/>
          </a:xfrm>
          <a:prstGeom prst="rect">
            <a:avLst/>
          </a:prstGeom>
          <a:solidFill>
            <a:schemeClr val="accent5">
              <a:lumMod val="40000"/>
              <a:lumOff val="60000"/>
            </a:schemeClr>
          </a:solidFill>
        </p:spPr>
        <p:txBody>
          <a:bodyPr wrap="square">
            <a:spAutoFit/>
          </a:bodyPr>
          <a:lstStyle/>
          <a:p>
            <a:r>
              <a:rPr lang="ru-RU" dirty="0"/>
              <a:t> </a:t>
            </a:r>
            <a:r>
              <a:rPr lang="ru-RU" sz="3600" b="1" dirty="0"/>
              <a:t>- Поясните следующие строчки: </a:t>
            </a:r>
            <a:r>
              <a:rPr lang="ru-RU" sz="3600" b="1" i="1" dirty="0"/>
              <a:t>«Я – бренная пена морская».</a:t>
            </a:r>
            <a:endParaRPr lang="ru-RU" sz="3600" b="1" dirty="0"/>
          </a:p>
        </p:txBody>
      </p:sp>
      <p:sp>
        <p:nvSpPr>
          <p:cNvPr id="4" name="Прямоугольник 3"/>
          <p:cNvSpPr/>
          <p:nvPr/>
        </p:nvSpPr>
        <p:spPr>
          <a:xfrm>
            <a:off x="323528" y="3717032"/>
            <a:ext cx="8640960" cy="2554545"/>
          </a:xfrm>
          <a:prstGeom prst="rect">
            <a:avLst/>
          </a:prstGeom>
        </p:spPr>
        <p:txBody>
          <a:bodyPr wrap="square">
            <a:spAutoFit/>
          </a:bodyPr>
          <a:lstStyle/>
          <a:p>
            <a:r>
              <a:rPr lang="ru-RU" sz="3200" b="1" dirty="0"/>
              <a:t>Бренный – устаревшее -  смертный, легко разрушаемый. Синоним: недолговечный, преходящий, тленный.</a:t>
            </a:r>
          </a:p>
          <a:p>
            <a:r>
              <a:rPr lang="ru-RU" sz="3200" b="1" dirty="0"/>
              <a:t>Тленный – поддается разрушению, связано с материальным.</a:t>
            </a:r>
          </a:p>
        </p:txBody>
      </p:sp>
    </p:spTree>
    <p:extLst>
      <p:ext uri="{BB962C8B-B14F-4D97-AF65-F5344CB8AC3E}">
        <p14:creationId xmlns:p14="http://schemas.microsoft.com/office/powerpoint/2010/main" val="1860402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301590045"/>
              </p:ext>
            </p:extLst>
          </p:nvPr>
        </p:nvGraphicFramePr>
        <p:xfrm>
          <a:off x="-33778" y="4852"/>
          <a:ext cx="9144000" cy="3600400"/>
        </p:xfrm>
        <a:graphic>
          <a:graphicData uri="http://schemas.openxmlformats.org/drawingml/2006/table">
            <a:tbl>
              <a:tblPr firstRow="1" bandRow="1">
                <a:tableStyleId>{5C22544A-7EE6-4342-B048-85BDC9FD1C3A}</a:tableStyleId>
              </a:tblPr>
              <a:tblGrid>
                <a:gridCol w="1763688"/>
                <a:gridCol w="2448272"/>
                <a:gridCol w="2232248"/>
                <a:gridCol w="2699792"/>
              </a:tblGrid>
              <a:tr h="948943">
                <a:tc>
                  <a:txBody>
                    <a:bodyPr/>
                    <a:lstStyle/>
                    <a:p>
                      <a:r>
                        <a:rPr lang="ru-RU" sz="2800" b="1" kern="1200" dirty="0" smtClean="0">
                          <a:solidFill>
                            <a:schemeClr val="lt1"/>
                          </a:solidFill>
                          <a:effectLst/>
                          <a:latin typeface="+mn-lt"/>
                          <a:ea typeface="+mn-ea"/>
                          <a:cs typeface="+mn-cs"/>
                        </a:rPr>
                        <a:t>Номер строфы</a:t>
                      </a:r>
                      <a:endParaRPr lang="ru-RU" sz="2800" dirty="0"/>
                    </a:p>
                  </a:txBody>
                  <a:tcPr/>
                </a:tc>
                <a:tc>
                  <a:txBody>
                    <a:bodyPr/>
                    <a:lstStyle/>
                    <a:p>
                      <a:r>
                        <a:rPr lang="ru-RU" sz="3600" b="1" kern="1200" dirty="0" smtClean="0">
                          <a:solidFill>
                            <a:schemeClr val="lt1"/>
                          </a:solidFill>
                          <a:effectLst/>
                          <a:latin typeface="+mn-lt"/>
                          <a:ea typeface="+mn-ea"/>
                          <a:cs typeface="+mn-cs"/>
                        </a:rPr>
                        <a:t>2</a:t>
                      </a:r>
                      <a:endParaRPr lang="ru-RU" sz="3600" dirty="0"/>
                    </a:p>
                  </a:txBody>
                  <a:tcPr/>
                </a:tc>
                <a:tc>
                  <a:txBody>
                    <a:bodyPr/>
                    <a:lstStyle/>
                    <a:p>
                      <a:r>
                        <a:rPr lang="ru-RU" sz="3600" b="1" kern="1200" dirty="0" smtClean="0">
                          <a:solidFill>
                            <a:schemeClr val="lt1"/>
                          </a:solidFill>
                          <a:effectLst/>
                          <a:latin typeface="+mn-lt"/>
                          <a:ea typeface="+mn-ea"/>
                          <a:cs typeface="+mn-cs"/>
                        </a:rPr>
                        <a:t>3</a:t>
                      </a:r>
                      <a:endParaRPr lang="ru-RU" sz="3600" dirty="0"/>
                    </a:p>
                  </a:txBody>
                  <a:tcPr/>
                </a:tc>
                <a:tc>
                  <a:txBody>
                    <a:bodyPr/>
                    <a:lstStyle/>
                    <a:p>
                      <a:r>
                        <a:rPr lang="ru-RU" sz="3600" b="1" kern="1200" dirty="0" smtClean="0">
                          <a:solidFill>
                            <a:schemeClr val="lt1"/>
                          </a:solidFill>
                          <a:effectLst/>
                          <a:latin typeface="+mn-lt"/>
                          <a:ea typeface="+mn-ea"/>
                          <a:cs typeface="+mn-cs"/>
                        </a:rPr>
                        <a:t>4</a:t>
                      </a:r>
                      <a:endParaRPr lang="ru-RU" sz="3600" dirty="0"/>
                    </a:p>
                  </a:txBody>
                  <a:tcPr/>
                </a:tc>
              </a:tr>
              <a:tr h="2651457">
                <a:tc>
                  <a:txBody>
                    <a:bodyPr/>
                    <a:lstStyle/>
                    <a:p>
                      <a:r>
                        <a:rPr lang="ru-RU" sz="3200" b="1" kern="1200" dirty="0" smtClean="0">
                          <a:solidFill>
                            <a:schemeClr val="dk1"/>
                          </a:solidFill>
                          <a:effectLst/>
                          <a:latin typeface="+mn-lt"/>
                          <a:ea typeface="+mn-ea"/>
                          <a:cs typeface="+mn-cs"/>
                        </a:rPr>
                        <a:t>Лирическая героиня</a:t>
                      </a:r>
                      <a:endParaRPr lang="ru-RU" sz="3200" b="1" dirty="0"/>
                    </a:p>
                  </a:txBody>
                  <a:tcPr/>
                </a:tc>
                <a:tc>
                  <a:txBody>
                    <a:bodyPr/>
                    <a:lstStyle/>
                    <a:p>
                      <a:r>
                        <a:rPr lang="ru-RU" sz="3200" b="1" i="1" kern="1200" dirty="0" smtClean="0">
                          <a:solidFill>
                            <a:schemeClr val="dk1"/>
                          </a:solidFill>
                          <a:effectLst/>
                          <a:latin typeface="+mn-lt"/>
                          <a:ea typeface="+mn-ea"/>
                          <a:cs typeface="+mn-cs"/>
                        </a:rPr>
                        <a:t>«В полёте»,  «в купели морской крещена»</a:t>
                      </a:r>
                      <a:endParaRPr lang="ru-RU" sz="3200" b="1" dirty="0"/>
                    </a:p>
                  </a:txBody>
                  <a:tcPr/>
                </a:tc>
                <a:tc>
                  <a:txBody>
                    <a:bodyPr/>
                    <a:lstStyle/>
                    <a:p>
                      <a:r>
                        <a:rPr lang="ru-RU" sz="3200" b="1" i="1" kern="1200" dirty="0" smtClean="0">
                          <a:solidFill>
                            <a:schemeClr val="dk1"/>
                          </a:solidFill>
                          <a:effectLst/>
                          <a:latin typeface="+mn-lt"/>
                          <a:ea typeface="+mn-ea"/>
                          <a:cs typeface="+mn-cs"/>
                        </a:rPr>
                        <a:t>«меня … земною не сделаешь»</a:t>
                      </a:r>
                      <a:endParaRPr lang="ru-RU" sz="3200" b="1" dirty="0"/>
                    </a:p>
                  </a:txBody>
                  <a:tcPr/>
                </a:tc>
                <a:tc>
                  <a:txBody>
                    <a:bodyPr/>
                    <a:lstStyle/>
                    <a:p>
                      <a:r>
                        <a:rPr lang="ru-RU" sz="3200" b="1" i="1" kern="1200" dirty="0" smtClean="0">
                          <a:solidFill>
                            <a:schemeClr val="dk1"/>
                          </a:solidFill>
                          <a:effectLst/>
                          <a:latin typeface="+mn-lt"/>
                          <a:ea typeface="+mn-ea"/>
                          <a:cs typeface="+mn-cs"/>
                        </a:rPr>
                        <a:t>«я с каждой волной воскресаю»</a:t>
                      </a:r>
                      <a:endParaRPr lang="ru-RU" sz="3200" b="1" dirty="0"/>
                    </a:p>
                  </a:txBody>
                  <a:tcPr/>
                </a:tc>
              </a:tr>
            </a:tbl>
          </a:graphicData>
        </a:graphic>
      </p:graphicFrame>
      <p:pic>
        <p:nvPicPr>
          <p:cNvPr id="2050" name="Picture 2" descr="C:\Users\Администратор\Desktop\Папка Валентины Васильевны\Море и корабли\getImagekkijk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3212976"/>
            <a:ext cx="4680520" cy="3510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7421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568952" cy="1446550"/>
          </a:xfrm>
          <a:prstGeom prst="rect">
            <a:avLst/>
          </a:prstGeom>
          <a:solidFill>
            <a:schemeClr val="accent5">
              <a:lumMod val="40000"/>
              <a:lumOff val="60000"/>
            </a:schemeClr>
          </a:solidFill>
        </p:spPr>
        <p:txBody>
          <a:bodyPr wrap="square">
            <a:spAutoFit/>
          </a:bodyPr>
          <a:lstStyle/>
          <a:p>
            <a:r>
              <a:rPr lang="ru-RU" sz="4000" b="1" dirty="0"/>
              <a:t>- </a:t>
            </a:r>
            <a:r>
              <a:rPr lang="ru-RU" sz="4400" b="1" dirty="0"/>
              <a:t>Определите суть эпитета </a:t>
            </a:r>
            <a:r>
              <a:rPr lang="ru-RU" sz="4400" b="1" i="1" u="sng" dirty="0"/>
              <a:t>«высокая</a:t>
            </a:r>
            <a:r>
              <a:rPr lang="ru-RU" sz="4400" b="1" dirty="0"/>
              <a:t> пена морская».</a:t>
            </a:r>
            <a:endParaRPr lang="ru-RU" sz="4400" dirty="0"/>
          </a:p>
        </p:txBody>
      </p:sp>
      <p:sp>
        <p:nvSpPr>
          <p:cNvPr id="3" name="Прямоугольник 2"/>
          <p:cNvSpPr/>
          <p:nvPr/>
        </p:nvSpPr>
        <p:spPr>
          <a:xfrm>
            <a:off x="251520" y="1929943"/>
            <a:ext cx="8712968" cy="2123658"/>
          </a:xfrm>
          <a:prstGeom prst="rect">
            <a:avLst/>
          </a:prstGeom>
          <a:solidFill>
            <a:schemeClr val="accent5">
              <a:lumMod val="40000"/>
              <a:lumOff val="60000"/>
            </a:schemeClr>
          </a:solidFill>
        </p:spPr>
        <p:txBody>
          <a:bodyPr wrap="square">
            <a:spAutoFit/>
          </a:bodyPr>
          <a:lstStyle/>
          <a:p>
            <a:r>
              <a:rPr lang="ru-RU" sz="4400" b="1" dirty="0"/>
              <a:t>Главное проявление души, ведущий символ лирической героини </a:t>
            </a:r>
            <a:r>
              <a:rPr lang="ru-RU" sz="4400" b="1" dirty="0" smtClean="0"/>
              <a:t>-  ?</a:t>
            </a:r>
            <a:endParaRPr lang="ru-RU" sz="4400" b="1" dirty="0"/>
          </a:p>
        </p:txBody>
      </p:sp>
      <p:sp>
        <p:nvSpPr>
          <p:cNvPr id="4" name="Прямоугольник 3"/>
          <p:cNvSpPr/>
          <p:nvPr/>
        </p:nvSpPr>
        <p:spPr>
          <a:xfrm>
            <a:off x="202106" y="4437112"/>
            <a:ext cx="8712968" cy="1446550"/>
          </a:xfrm>
          <a:prstGeom prst="rect">
            <a:avLst/>
          </a:prstGeom>
          <a:solidFill>
            <a:schemeClr val="accent5">
              <a:lumMod val="40000"/>
              <a:lumOff val="60000"/>
            </a:schemeClr>
          </a:solidFill>
        </p:spPr>
        <p:txBody>
          <a:bodyPr wrap="square">
            <a:spAutoFit/>
          </a:bodyPr>
          <a:lstStyle/>
          <a:p>
            <a:r>
              <a:rPr lang="ru-RU" sz="4400" b="1" dirty="0"/>
              <a:t>- Какие значения включает в себя этот образ?</a:t>
            </a:r>
            <a:endParaRPr lang="ru-RU" sz="4400" dirty="0"/>
          </a:p>
        </p:txBody>
      </p:sp>
    </p:spTree>
    <p:extLst>
      <p:ext uri="{BB962C8B-B14F-4D97-AF65-F5344CB8AC3E}">
        <p14:creationId xmlns:p14="http://schemas.microsoft.com/office/powerpoint/2010/main" val="169469406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1061</Words>
  <Application>Microsoft Office PowerPoint</Application>
  <PresentationFormat>Экран (4:3)</PresentationFormat>
  <Paragraphs>89</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Comp</dc:creator>
  <cp:lastModifiedBy>XTreme.ws</cp:lastModifiedBy>
  <cp:revision>12</cp:revision>
  <dcterms:created xsi:type="dcterms:W3CDTF">2014-12-12T14:00:11Z</dcterms:created>
  <dcterms:modified xsi:type="dcterms:W3CDTF">2015-01-29T20:49:38Z</dcterms:modified>
</cp:coreProperties>
</file>