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6" r:id="rId2"/>
    <p:sldId id="257" r:id="rId3"/>
    <p:sldId id="270" r:id="rId4"/>
    <p:sldId id="267" r:id="rId5"/>
    <p:sldId id="271" r:id="rId6"/>
    <p:sldId id="272" r:id="rId7"/>
    <p:sldId id="274" r:id="rId8"/>
    <p:sldId id="258" r:id="rId9"/>
    <p:sldId id="269" r:id="rId10"/>
    <p:sldId id="259" r:id="rId11"/>
    <p:sldId id="263" r:id="rId12"/>
    <p:sldId id="264" r:id="rId13"/>
    <p:sldId id="265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047" autoAdjust="0"/>
    <p:restoredTop sz="94660"/>
  </p:normalViewPr>
  <p:slideViewPr>
    <p:cSldViewPr>
      <p:cViewPr>
        <p:scale>
          <a:sx n="100" d="100"/>
          <a:sy n="100" d="100"/>
        </p:scale>
        <p:origin x="-7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1C5D1-FB15-44F0-95F1-147C8B2C1A33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DE515-66D1-4CAA-9B09-B80E640D94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9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E515-66D1-4CAA-9B09-B80E640D94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11925E-EF57-47A1-956F-06E003B9860C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8FEB47-08E7-4BF4-A855-A33552CE3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Lucida Console" pitchFamily="49" charset="0"/>
              </a:rPr>
              <a:t>Задачи на процентную концентрацию </a:t>
            </a:r>
            <a:endParaRPr lang="ru-RU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pic>
        <p:nvPicPr>
          <p:cNvPr id="7" name="Содержимое 6" descr="0001055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412776"/>
            <a:ext cx="7344816" cy="47525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10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1.Разбавление водой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(или примесями</a:t>
            </a:r>
            <a:r>
              <a:rPr lang="ru-RU" sz="4800" b="1" dirty="0" smtClean="0">
                <a:solidFill>
                  <a:srgbClr val="FF0000"/>
                </a:solidFill>
              </a:rPr>
              <a:t>)</a:t>
            </a:r>
            <a:r>
              <a:rPr lang="ru-RU" sz="4800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6236"/>
            <a:ext cx="8572560" cy="499747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Масса чистого вещества </a:t>
            </a:r>
            <a:r>
              <a:rPr lang="ru-RU" sz="4000" u="sng" dirty="0" smtClean="0">
                <a:solidFill>
                  <a:schemeClr val="tx1"/>
                </a:solidFill>
              </a:rPr>
              <a:t>останется без изменения 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Масса воды(примесей)</a:t>
            </a:r>
            <a:r>
              <a:rPr lang="ru-RU" sz="4000" u="sng" dirty="0" smtClean="0">
                <a:solidFill>
                  <a:schemeClr val="tx1"/>
                </a:solidFill>
              </a:rPr>
              <a:t>увеличится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Масса смеси </a:t>
            </a:r>
            <a:r>
              <a:rPr lang="ru-RU" sz="4000" u="sng" dirty="0" smtClean="0">
                <a:solidFill>
                  <a:schemeClr val="tx1"/>
                </a:solidFill>
              </a:rPr>
              <a:t>увеличится на столько же. 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В результате концентрация чистого вещества </a:t>
            </a:r>
            <a:r>
              <a:rPr lang="ru-RU" sz="4000" u="sng" dirty="0" smtClean="0">
                <a:solidFill>
                  <a:schemeClr val="tx1"/>
                </a:solidFill>
              </a:rPr>
              <a:t>уменьшится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70000"/>
              </a:lnSpc>
              <a:buNone/>
            </a:pPr>
            <a:endParaRPr lang="ru-RU" sz="2400" dirty="0"/>
          </a:p>
          <a:p>
            <a:pPr lvl="0">
              <a:lnSpc>
                <a:spcPct val="170000"/>
              </a:lnSpc>
            </a:pPr>
            <a:endParaRPr lang="ru-RU" sz="2400" dirty="0" smtClean="0"/>
          </a:p>
          <a:p>
            <a:pPr lvl="0">
              <a:lnSpc>
                <a:spcPct val="170000"/>
              </a:lnSpc>
            </a:pPr>
            <a:endParaRPr lang="ru-RU" sz="2400" dirty="0" smtClean="0"/>
          </a:p>
          <a:p>
            <a:pPr lvl="0">
              <a:lnSpc>
                <a:spcPct val="170000"/>
              </a:lnSpc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2.Добавление чистого вещества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1639022"/>
            <a:ext cx="8229600" cy="4861812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Масса </a:t>
            </a:r>
            <a:r>
              <a:rPr lang="ru-RU" sz="3600" dirty="0"/>
              <a:t>чистого вещества  </a:t>
            </a:r>
            <a:r>
              <a:rPr lang="ru-RU" sz="3600" u="sng" dirty="0"/>
              <a:t>увеличится</a:t>
            </a:r>
            <a:r>
              <a:rPr lang="ru-RU" sz="3600" dirty="0"/>
              <a:t>, </a:t>
            </a:r>
            <a:endParaRPr lang="ru-RU" sz="3600" dirty="0" smtClean="0"/>
          </a:p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Масса </a:t>
            </a:r>
            <a:r>
              <a:rPr lang="ru-RU" sz="3600" dirty="0"/>
              <a:t>примесей </a:t>
            </a:r>
            <a:r>
              <a:rPr lang="ru-RU" sz="3600" u="sng" dirty="0"/>
              <a:t>останется без </a:t>
            </a:r>
            <a:r>
              <a:rPr lang="ru-RU" sz="3600" u="sng" dirty="0" smtClean="0"/>
              <a:t>изменения 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Масса </a:t>
            </a:r>
            <a:r>
              <a:rPr lang="ru-RU" sz="3600" dirty="0"/>
              <a:t>смеси </a:t>
            </a:r>
            <a:r>
              <a:rPr lang="ru-RU" sz="3600" u="sng" dirty="0"/>
              <a:t>увеличится</a:t>
            </a:r>
            <a:r>
              <a:rPr lang="ru-RU" sz="3600" dirty="0"/>
              <a:t> на количество массы чистого </a:t>
            </a:r>
            <a:r>
              <a:rPr lang="ru-RU" sz="3600" dirty="0" smtClean="0"/>
              <a:t>вещества.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Концентрация </a:t>
            </a:r>
            <a:r>
              <a:rPr lang="ru-RU" sz="3600" dirty="0"/>
              <a:t>чистого вещества </a:t>
            </a:r>
            <a:r>
              <a:rPr lang="ru-RU" sz="3600" u="sng" dirty="0"/>
              <a:t>увеличится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7767212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3. Выпаривание воды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(или удаление примесей)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tx1"/>
                </a:solidFill>
              </a:rPr>
              <a:t>Масса чистого вещества </a:t>
            </a:r>
            <a:r>
              <a:rPr lang="ru-RU" sz="3600" u="sng" dirty="0" smtClean="0">
                <a:solidFill>
                  <a:schemeClr val="tx1"/>
                </a:solidFill>
              </a:rPr>
              <a:t>останется без изменения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tx1"/>
                </a:solidFill>
              </a:rPr>
              <a:t>Масса воды (примесей) </a:t>
            </a:r>
            <a:r>
              <a:rPr lang="ru-RU" sz="3600" u="sng" dirty="0" smtClean="0">
                <a:solidFill>
                  <a:schemeClr val="tx1"/>
                </a:solidFill>
              </a:rPr>
              <a:t>уменьшится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tx1"/>
                </a:solidFill>
              </a:rPr>
              <a:t>Масса смеси </a:t>
            </a:r>
            <a:r>
              <a:rPr lang="ru-RU" sz="3600" u="sng" dirty="0" smtClean="0">
                <a:solidFill>
                  <a:schemeClr val="tx1"/>
                </a:solidFill>
              </a:rPr>
              <a:t>на столько же уменьшится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tx1"/>
                </a:solidFill>
              </a:rPr>
              <a:t>Концентрация чистого вещества </a:t>
            </a:r>
            <a:r>
              <a:rPr lang="ru-RU" sz="3600" u="sng" dirty="0" smtClean="0">
                <a:solidFill>
                  <a:schemeClr val="tx1"/>
                </a:solidFill>
              </a:rPr>
              <a:t>увеличится</a:t>
            </a:r>
          </a:p>
          <a:p>
            <a:pPr lvl="0">
              <a:buNone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357430"/>
            <a:ext cx="738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242113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4. Смешивание двух растворов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(соединение двух сплавов)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8102704" cy="515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dirty="0" smtClean="0"/>
          </a:p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Массы </a:t>
            </a:r>
            <a:r>
              <a:rPr lang="ru-RU" sz="3600" dirty="0"/>
              <a:t>чистого вещества, массы примесей и массы смесей </a:t>
            </a:r>
            <a:r>
              <a:rPr lang="ru-RU" sz="3600" u="sng" dirty="0"/>
              <a:t>соответственно суммируются</a:t>
            </a:r>
            <a:r>
              <a:rPr lang="ru-RU" sz="3600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dirty="0" smtClean="0"/>
              <a:t> </a:t>
            </a:r>
            <a:r>
              <a:rPr lang="ru-RU" sz="3600" dirty="0"/>
              <a:t>Концентрация чистого вещества в полученной смеси </a:t>
            </a:r>
            <a:r>
              <a:rPr lang="ru-RU" sz="3600" dirty="0" smtClean="0"/>
              <a:t>(сплаве</a:t>
            </a:r>
            <a:r>
              <a:rPr lang="ru-RU" sz="3600" dirty="0"/>
              <a:t>) будет иметь </a:t>
            </a:r>
            <a:r>
              <a:rPr lang="ru-RU" sz="3600" u="sng" dirty="0"/>
              <a:t>промежуточное  значение </a:t>
            </a:r>
            <a:r>
              <a:rPr lang="ru-RU" sz="3600" dirty="0"/>
              <a:t>по отношению к концентрациям обоих </a:t>
            </a:r>
            <a:r>
              <a:rPr lang="ru-RU" sz="3600" dirty="0" smtClean="0"/>
              <a:t>смесей.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19997348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ЗАДАЧА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.         </a:t>
            </a:r>
            <a:r>
              <a:rPr lang="ru-RU" sz="4800" b="1" dirty="0" smtClean="0">
                <a:solidFill>
                  <a:schemeClr val="tx1"/>
                </a:solidFill>
              </a:rPr>
              <a:t>Смешали 30%-ый раствор соляной кислоты с 10%-ым и получили 600 граммов 15%-го раствора. Сколько граммов каждого раствора было взято?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11430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30213" y="285750"/>
            <a:ext cx="8713787" cy="63579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4800" b="1" dirty="0" smtClean="0">
                <a:solidFill>
                  <a:srgbClr val="FF0000"/>
                </a:solidFill>
              </a:rPr>
              <a:t>«Смесь» - это то, что принято за целое</a:t>
            </a:r>
            <a:r>
              <a:rPr lang="ru-RU" sz="4800" dirty="0" smtClean="0">
                <a:solidFill>
                  <a:srgbClr val="FF0000"/>
                </a:solidFill>
              </a:rPr>
              <a:t>.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Смесь может быть любого вида – твердая (сплав, сохнущее вещество), жидкая (раствор), газообразная, сыпучая (с примесями).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 </a:t>
            </a:r>
          </a:p>
          <a:p>
            <a:pPr algn="ctr">
              <a:lnSpc>
                <a:spcPct val="120000"/>
              </a:lnSpc>
              <a:buNone/>
            </a:pPr>
            <a:endParaRPr lang="ru-RU" sz="2000" b="1" dirty="0" smtClean="0">
              <a:solidFill>
                <a:srgbClr val="92D05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«Чистое вещество» </a:t>
            </a:r>
            <a:r>
              <a:rPr lang="ru-RU" sz="4800" dirty="0" smtClean="0">
                <a:solidFill>
                  <a:srgbClr val="FF0000"/>
                </a:solidFill>
              </a:rPr>
              <a:t>- </a:t>
            </a:r>
            <a:r>
              <a:rPr lang="ru-RU" sz="4800" b="1" dirty="0" smtClean="0">
                <a:solidFill>
                  <a:srgbClr val="FF0000"/>
                </a:solidFill>
              </a:rPr>
              <a:t>это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то, что</a:t>
            </a:r>
            <a:r>
              <a:rPr lang="ru-RU" sz="4800" b="1" dirty="0" smtClean="0">
                <a:solidFill>
                  <a:srgbClr val="FFC000"/>
                </a:solidFill>
              </a:rPr>
              <a:t> </a:t>
            </a:r>
            <a:r>
              <a:rPr lang="ru-RU" sz="4800" dirty="0" smtClean="0"/>
              <a:t>по условию задачи </a:t>
            </a:r>
            <a:r>
              <a:rPr lang="ru-RU" sz="4800" b="1" dirty="0" smtClean="0">
                <a:solidFill>
                  <a:srgbClr val="FF0000"/>
                </a:solidFill>
              </a:rPr>
              <a:t>составляет интересующую нас часть целого</a:t>
            </a:r>
            <a:r>
              <a:rPr lang="ru-RU" sz="4800" dirty="0" smtClean="0">
                <a:solidFill>
                  <a:srgbClr val="FFC000"/>
                </a:solidFill>
              </a:rPr>
              <a:t> </a:t>
            </a:r>
            <a:r>
              <a:rPr lang="ru-RU" sz="4800" dirty="0" smtClean="0"/>
              <a:t>(соль в растворе, железо в руде, </a:t>
            </a:r>
          </a:p>
          <a:p>
            <a:r>
              <a:rPr lang="ru-RU" sz="4800" dirty="0" smtClean="0"/>
              <a:t>твердая масса в </a:t>
            </a:r>
            <a:r>
              <a:rPr lang="ru-RU" sz="4800" dirty="0" smtClean="0"/>
              <a:t>сохнущем </a:t>
            </a:r>
            <a:r>
              <a:rPr lang="ru-RU" sz="4800" dirty="0" smtClean="0"/>
              <a:t>веществе и т.п.) </a:t>
            </a:r>
            <a:endParaRPr lang="ru-RU" sz="48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143932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4800" b="1" dirty="0" smtClean="0">
                <a:solidFill>
                  <a:srgbClr val="FF0000"/>
                </a:solidFill>
              </a:rPr>
              <a:t>«Примеси»</a:t>
            </a:r>
            <a:r>
              <a:rPr lang="ru-RU" sz="4800" dirty="0" smtClean="0">
                <a:solidFill>
                  <a:srgbClr val="FF0000"/>
                </a:solidFill>
              </a:rPr>
              <a:t>- </a:t>
            </a:r>
            <a:r>
              <a:rPr lang="ru-RU" sz="4800" b="1" dirty="0" smtClean="0">
                <a:solidFill>
                  <a:srgbClr val="FF0000"/>
                </a:solidFill>
              </a:rPr>
              <a:t>это то, что </a:t>
            </a:r>
            <a:r>
              <a:rPr lang="ru-RU" sz="4800" dirty="0" smtClean="0"/>
              <a:t>по условию задачи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составляет остальную часть целого </a:t>
            </a:r>
            <a:r>
              <a:rPr lang="ru-RU" sz="4800" dirty="0" smtClean="0"/>
              <a:t>(например: вода в солевом растворе; пустая порода в железной руде)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«Доля»  (</a:t>
            </a:r>
            <a:r>
              <a:rPr lang="el-GR" sz="4800" b="1" dirty="0" smtClean="0">
                <a:solidFill>
                  <a:srgbClr val="FF0000"/>
                </a:solidFill>
              </a:rPr>
              <a:t>α</a:t>
            </a:r>
            <a:r>
              <a:rPr lang="ru-RU" sz="4800" b="1" dirty="0" smtClean="0">
                <a:solidFill>
                  <a:srgbClr val="FF0000"/>
                </a:solidFill>
              </a:rPr>
              <a:t>)  чистого вещества </a:t>
            </a:r>
            <a:r>
              <a:rPr lang="ru-RU" sz="4800" dirty="0" smtClean="0">
                <a:solidFill>
                  <a:srgbClr val="FF0000"/>
                </a:solidFill>
              </a:rPr>
              <a:t>– </a:t>
            </a:r>
            <a:r>
              <a:rPr lang="ru-RU" sz="4800" b="1" dirty="0" smtClean="0">
                <a:solidFill>
                  <a:srgbClr val="FF0000"/>
                </a:solidFill>
              </a:rPr>
              <a:t>это отношение количества чистого вещества (</a:t>
            </a:r>
            <a:r>
              <a:rPr lang="en-US" sz="4800" b="1" dirty="0" smtClean="0">
                <a:solidFill>
                  <a:srgbClr val="FF0000"/>
                </a:solidFill>
              </a:rPr>
              <a:t>m</a:t>
            </a:r>
            <a:r>
              <a:rPr lang="ru-RU" sz="4800" b="1" dirty="0" smtClean="0">
                <a:solidFill>
                  <a:srgbClr val="FF0000"/>
                </a:solidFill>
              </a:rPr>
              <a:t>) в смеси к общему количеству (М) смеси, т.е.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786323"/>
            <a:ext cx="5786478" cy="178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l-GR" sz="4800" b="1" dirty="0" smtClean="0"/>
              <a:t>α</a:t>
            </a:r>
            <a:r>
              <a:rPr lang="ru-RU" sz="4800" b="1" dirty="0" smtClean="0"/>
              <a:t> =</a:t>
            </a:r>
            <a:r>
              <a:rPr lang="en-US" sz="4800" b="1" dirty="0" smtClean="0"/>
              <a:t> m</a:t>
            </a:r>
            <a:r>
              <a:rPr lang="en-US" sz="4800" b="1" baseline="-25000" dirty="0" smtClean="0"/>
              <a:t> </a:t>
            </a:r>
            <a:r>
              <a:rPr lang="ru-RU" sz="4800" b="1" dirty="0" smtClean="0"/>
              <a:t>/</a:t>
            </a:r>
            <a:r>
              <a:rPr lang="en-US" sz="4800" b="1" dirty="0" smtClean="0"/>
              <a:t> </a:t>
            </a:r>
            <a:r>
              <a:rPr lang="ru-RU" sz="4800" b="1" dirty="0" smtClean="0"/>
              <a:t>М, откуда  </a:t>
            </a:r>
            <a:r>
              <a:rPr lang="en-US" sz="4800" b="1" dirty="0" smtClean="0"/>
              <a:t>m</a:t>
            </a:r>
            <a:r>
              <a:rPr lang="ru-RU" sz="4800" b="1" dirty="0" smtClean="0"/>
              <a:t> =</a:t>
            </a:r>
            <a:r>
              <a:rPr lang="el-GR" sz="4800" b="1" dirty="0" smtClean="0"/>
              <a:t> α</a:t>
            </a:r>
            <a:r>
              <a:rPr lang="ru-RU" sz="4800" b="1" dirty="0" smtClean="0"/>
              <a:t> </a:t>
            </a:r>
            <a:r>
              <a:rPr lang="ru-RU" sz="4800" b="1" baseline="30000" dirty="0" smtClean="0"/>
              <a:t>.</a:t>
            </a:r>
            <a:r>
              <a:rPr lang="ru-RU" sz="4800" b="1" dirty="0" smtClean="0"/>
              <a:t>М,</a:t>
            </a:r>
            <a:r>
              <a:rPr lang="el-GR" sz="4800" b="1" dirty="0" smtClean="0"/>
              <a:t> </a:t>
            </a:r>
            <a:endParaRPr lang="ru-RU" sz="4800" b="1" dirty="0" smtClean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«Процентная концентрация» (с)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chemeClr val="accent5"/>
                </a:solidFill>
              </a:rPr>
              <a:t>чистого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accent5"/>
                </a:solidFill>
              </a:rPr>
              <a:t>вещества в смеси –</a:t>
            </a: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это доля, выраженная процентным отношением, т.е.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827584" y="4122983"/>
            <a:ext cx="7992888" cy="178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4800" b="1" dirty="0" smtClean="0">
                <a:solidFill>
                  <a:schemeClr val="accent5"/>
                </a:solidFill>
              </a:rPr>
              <a:t>с =</a:t>
            </a:r>
            <a:r>
              <a:rPr lang="el-GR" sz="4800" b="1" dirty="0" smtClean="0">
                <a:solidFill>
                  <a:schemeClr val="accent5"/>
                </a:solidFill>
              </a:rPr>
              <a:t> α</a:t>
            </a:r>
            <a:r>
              <a:rPr lang="ru-RU" sz="4800" b="1" dirty="0" smtClean="0">
                <a:solidFill>
                  <a:schemeClr val="accent5"/>
                </a:solidFill>
              </a:rPr>
              <a:t> </a:t>
            </a:r>
            <a:r>
              <a:rPr lang="ru-RU" sz="4800" b="1" baseline="30000" dirty="0" smtClean="0">
                <a:solidFill>
                  <a:schemeClr val="accent5"/>
                </a:solidFill>
              </a:rPr>
              <a:t>.</a:t>
            </a:r>
            <a:r>
              <a:rPr lang="ru-RU" sz="4800" b="1" dirty="0" smtClean="0">
                <a:solidFill>
                  <a:schemeClr val="accent5"/>
                </a:solidFill>
              </a:rPr>
              <a:t> 100%, откуда </a:t>
            </a:r>
            <a:endParaRPr lang="ru-RU" sz="4800" b="1" dirty="0" smtClean="0">
              <a:solidFill>
                <a:schemeClr val="accent5"/>
              </a:solidFill>
            </a:endParaRPr>
          </a:p>
          <a:p>
            <a:pPr algn="ctr">
              <a:lnSpc>
                <a:spcPct val="120000"/>
              </a:lnSpc>
              <a:buNone/>
            </a:pPr>
            <a:r>
              <a:rPr lang="el-GR" sz="4800" b="1" dirty="0" smtClean="0">
                <a:solidFill>
                  <a:schemeClr val="accent5"/>
                </a:solidFill>
              </a:rPr>
              <a:t>α</a:t>
            </a:r>
            <a:r>
              <a:rPr lang="ru-RU" sz="4800" b="1" dirty="0" smtClean="0">
                <a:solidFill>
                  <a:schemeClr val="accent5"/>
                </a:solidFill>
              </a:rPr>
              <a:t> </a:t>
            </a:r>
            <a:r>
              <a:rPr lang="ru-RU" sz="4800" b="1" dirty="0" smtClean="0">
                <a:solidFill>
                  <a:schemeClr val="accent5"/>
                </a:solidFill>
              </a:rPr>
              <a:t>= 0,01</a:t>
            </a:r>
            <a:r>
              <a:rPr lang="ru-RU" sz="4800" b="1" baseline="30000" dirty="0">
                <a:solidFill>
                  <a:schemeClr val="accent5"/>
                </a:solidFill>
              </a:rPr>
              <a:t> .</a:t>
            </a:r>
            <a:r>
              <a:rPr lang="ru-RU" sz="4800" b="1" dirty="0" smtClean="0">
                <a:solidFill>
                  <a:schemeClr val="accent5"/>
                </a:solidFill>
              </a:rPr>
              <a:t> </a:t>
            </a:r>
            <a:r>
              <a:rPr lang="ru-RU" sz="4800" b="1" dirty="0">
                <a:solidFill>
                  <a:schemeClr val="accent5"/>
                </a:solidFill>
              </a:rPr>
              <a:t>с</a:t>
            </a:r>
            <a:endParaRPr lang="ru-RU" sz="48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Законы сохранения масс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4800" b="1" dirty="0" smtClean="0">
                <a:solidFill>
                  <a:schemeClr val="accent5"/>
                </a:solidFill>
              </a:rPr>
              <a:t>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1</a:t>
            </a:r>
            <a:r>
              <a:rPr lang="ru-RU" sz="4800" dirty="0" smtClean="0">
                <a:solidFill>
                  <a:schemeClr val="accent5"/>
                </a:solidFill>
              </a:rPr>
              <a:t> + </a:t>
            </a:r>
            <a:r>
              <a:rPr lang="en-US" sz="4800" b="1" dirty="0" smtClean="0">
                <a:solidFill>
                  <a:schemeClr val="accent5"/>
                </a:solidFill>
              </a:rPr>
              <a:t>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2</a:t>
            </a:r>
            <a:r>
              <a:rPr lang="ru-RU" sz="4800" dirty="0" smtClean="0">
                <a:solidFill>
                  <a:schemeClr val="accent5"/>
                </a:solidFill>
              </a:rPr>
              <a:t> = </a:t>
            </a:r>
            <a:r>
              <a:rPr lang="en-US" sz="4800" b="1" dirty="0" smtClean="0">
                <a:solidFill>
                  <a:schemeClr val="accent5"/>
                </a:solidFill>
              </a:rPr>
              <a:t>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3</a:t>
            </a:r>
            <a:endParaRPr lang="ru-RU" sz="4800" dirty="0" smtClean="0">
              <a:solidFill>
                <a:schemeClr val="accent5"/>
              </a:solidFill>
            </a:endParaRPr>
          </a:p>
          <a:p>
            <a:pPr algn="ctr"/>
            <a:endParaRPr lang="ru-RU" sz="4800" dirty="0" smtClean="0">
              <a:solidFill>
                <a:schemeClr val="accent5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accent5"/>
                </a:solidFill>
              </a:rPr>
              <a:t>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1</a:t>
            </a:r>
            <a:r>
              <a:rPr lang="en-US" sz="4800" dirty="0" smtClean="0">
                <a:solidFill>
                  <a:schemeClr val="accent5"/>
                </a:solidFill>
              </a:rPr>
              <a:t> +</a:t>
            </a:r>
            <a:r>
              <a:rPr lang="en-US" sz="4800" b="1" dirty="0" smtClean="0">
                <a:solidFill>
                  <a:schemeClr val="accent5"/>
                </a:solidFill>
              </a:rPr>
              <a:t> 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2</a:t>
            </a:r>
            <a:r>
              <a:rPr lang="en-US" sz="4800" dirty="0" smtClean="0">
                <a:solidFill>
                  <a:schemeClr val="accent5"/>
                </a:solidFill>
              </a:rPr>
              <a:t> = </a:t>
            </a:r>
            <a:r>
              <a:rPr lang="en-US" sz="4800" b="1" dirty="0" smtClean="0">
                <a:solidFill>
                  <a:schemeClr val="accent5"/>
                </a:solidFill>
              </a:rPr>
              <a:t>m</a:t>
            </a:r>
            <a:r>
              <a:rPr lang="en-US" sz="4800" b="1" baseline="-25000" dirty="0" smtClean="0">
                <a:solidFill>
                  <a:schemeClr val="accent5"/>
                </a:solidFill>
              </a:rPr>
              <a:t>3</a:t>
            </a:r>
          </a:p>
          <a:p>
            <a:pPr algn="ctr"/>
            <a:endParaRPr lang="en-US" sz="4800" b="1" baseline="-25000" dirty="0" smtClean="0">
              <a:solidFill>
                <a:schemeClr val="accent5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Процентные концентрации и доли не суммируются!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75920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Пример: солевой раствор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      </a:t>
            </a:r>
            <a:r>
              <a:rPr lang="ru-RU" sz="3200" b="1" dirty="0" smtClean="0">
                <a:solidFill>
                  <a:schemeClr val="tx1"/>
                </a:solidFill>
              </a:rPr>
              <a:t>В стакан воды массой</a:t>
            </a:r>
            <a:r>
              <a:rPr lang="en-US" sz="3200" b="1" dirty="0" smtClean="0">
                <a:solidFill>
                  <a:schemeClr val="tx1"/>
                </a:solidFill>
              </a:rPr>
              <a:t> m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вод</a:t>
            </a:r>
            <a:r>
              <a:rPr lang="ru-RU" sz="3200" b="1" dirty="0" smtClean="0">
                <a:solidFill>
                  <a:schemeClr val="tx1"/>
                </a:solidFill>
              </a:rPr>
              <a:t> насыпали соли массой </a:t>
            </a:r>
            <a:r>
              <a:rPr lang="en-US" sz="3200" b="1" dirty="0" smtClean="0">
                <a:solidFill>
                  <a:schemeClr val="tx1"/>
                </a:solidFill>
              </a:rPr>
              <a:t>m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c</a:t>
            </a:r>
            <a:r>
              <a:rPr lang="ru-RU" sz="3200" b="1" baseline="-25000" dirty="0" err="1" smtClean="0">
                <a:solidFill>
                  <a:schemeClr val="tx1"/>
                </a:solidFill>
              </a:rPr>
              <a:t>ол</a:t>
            </a:r>
            <a:r>
              <a:rPr lang="ru-RU" sz="3200" b="1" dirty="0" smtClean="0">
                <a:solidFill>
                  <a:schemeClr val="tx1"/>
                </a:solidFill>
              </a:rPr>
              <a:t>. В итоге образовался раствор </a:t>
            </a:r>
            <a:r>
              <a:rPr lang="en-US" sz="3200" b="1" dirty="0" smtClean="0">
                <a:solidFill>
                  <a:schemeClr val="tx1"/>
                </a:solidFill>
              </a:rPr>
              <a:t>c </a:t>
            </a:r>
            <a:r>
              <a:rPr lang="ru-RU" sz="3200" b="1" dirty="0" smtClean="0">
                <a:solidFill>
                  <a:schemeClr val="tx1"/>
                </a:solidFill>
              </a:rPr>
              <a:t>общей массой М,  которая фактически равна сумме масс исходных веществ, т.е.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                 </a:t>
            </a:r>
            <a:r>
              <a:rPr lang="en-US" sz="3200" b="1" dirty="0" smtClean="0">
                <a:solidFill>
                  <a:schemeClr val="tx1"/>
                </a:solidFill>
              </a:rPr>
              <a:t>m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вод.</a:t>
            </a:r>
            <a:r>
              <a:rPr lang="ru-RU" sz="3200" b="1" dirty="0" smtClean="0">
                <a:solidFill>
                  <a:schemeClr val="tx1"/>
                </a:solidFill>
              </a:rPr>
              <a:t> +</a:t>
            </a:r>
            <a:r>
              <a:rPr lang="en-US" sz="3200" b="1" dirty="0" smtClean="0">
                <a:solidFill>
                  <a:schemeClr val="tx1"/>
                </a:solidFill>
              </a:rPr>
              <a:t> m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c</a:t>
            </a:r>
            <a:r>
              <a:rPr lang="ru-RU" sz="3200" b="1" baseline="-25000" dirty="0" err="1" smtClean="0">
                <a:solidFill>
                  <a:schemeClr val="tx1"/>
                </a:solidFill>
              </a:rPr>
              <a:t>ол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. </a:t>
            </a:r>
            <a:r>
              <a:rPr lang="ru-RU" sz="3200" b="1" dirty="0" smtClean="0">
                <a:solidFill>
                  <a:schemeClr val="tx1"/>
                </a:solidFill>
              </a:rPr>
              <a:t> = </a:t>
            </a:r>
            <a:r>
              <a:rPr lang="ru-RU" sz="3200" b="1" dirty="0" err="1" smtClean="0">
                <a:solidFill>
                  <a:schemeClr val="tx1"/>
                </a:solidFill>
              </a:rPr>
              <a:t>М</a:t>
            </a:r>
            <a:r>
              <a:rPr lang="ru-RU" sz="3200" b="1" baseline="-25000" dirty="0" err="1" smtClean="0">
                <a:solidFill>
                  <a:schemeClr val="tx1"/>
                </a:solidFill>
              </a:rPr>
              <a:t>раств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.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buNone/>
            </a:pPr>
            <a:r>
              <a:rPr lang="el-GR" b="1" dirty="0" smtClean="0">
                <a:solidFill>
                  <a:srgbClr val="92D050"/>
                </a:solidFill>
              </a:rPr>
              <a:t>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C:\Documents and Settings\Admin\Local Settings\Temporary Internet Files\Content.IE5\N8RRX5V5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6"/>
            <a:ext cx="2743200" cy="2357454"/>
          </a:xfrm>
          <a:prstGeom prst="rect">
            <a:avLst/>
          </a:prstGeom>
          <a:noFill/>
        </p:spPr>
      </p:pic>
      <p:pic>
        <p:nvPicPr>
          <p:cNvPr id="6" name="Picture 3" descr="C:\Documents and Settings\Admin\Local Settings\Temporary Internet Files\Content.IE5\NXNNQ9AI\MC9004417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5214950"/>
            <a:ext cx="2743200" cy="1285884"/>
          </a:xfrm>
          <a:prstGeom prst="rect">
            <a:avLst/>
          </a:prstGeom>
          <a:noFill/>
        </p:spPr>
      </p:pic>
      <p:pic>
        <p:nvPicPr>
          <p:cNvPr id="8" name="Picture 10" descr="C:\Documents and Settings\Admin\Local Settings\Temporary Internet Files\Content.IE5\N8RRX5V5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57562"/>
            <a:ext cx="3312368" cy="350043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28662" y="581556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ВОДА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600076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СОЛЬ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929454" y="4500570"/>
            <a:ext cx="1719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СОЛЕВОЙ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РАСТВОР</a:t>
            </a:r>
          </a:p>
          <a:p>
            <a:endParaRPr lang="ru-RU" dirty="0"/>
          </a:p>
        </p:txBody>
      </p:sp>
      <p:sp>
        <p:nvSpPr>
          <p:cNvPr id="10" name="Плюс 9"/>
          <p:cNvSpPr/>
          <p:nvPr/>
        </p:nvSpPr>
        <p:spPr>
          <a:xfrm>
            <a:off x="2214546" y="542926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5429256" y="535782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42968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 соответствии с ключевыми зависимостями имеем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3600" b="1" dirty="0" smtClean="0"/>
              <a:t>1. Доля соли (чистого вещества) в растворе равна </a:t>
            </a:r>
          </a:p>
          <a:p>
            <a:pPr algn="ctr">
              <a:lnSpc>
                <a:spcPct val="120000"/>
              </a:lnSpc>
              <a:buNone/>
            </a:pPr>
            <a:r>
              <a:rPr lang="el-GR" sz="3600" b="1" dirty="0" smtClean="0"/>
              <a:t>α</a:t>
            </a:r>
            <a:r>
              <a:rPr lang="ru-RU" sz="3600" b="1" dirty="0" smtClean="0"/>
              <a:t> =</a:t>
            </a:r>
            <a:r>
              <a:rPr lang="en-US" sz="3600" b="1" dirty="0" smtClean="0"/>
              <a:t> m</a:t>
            </a:r>
            <a:r>
              <a:rPr lang="en-US" sz="3600" b="1" baseline="-25000" dirty="0" smtClean="0"/>
              <a:t>c</a:t>
            </a:r>
            <a:r>
              <a:rPr lang="ru-RU" sz="3600" b="1" baseline="-25000" dirty="0" err="1" smtClean="0"/>
              <a:t>ол</a:t>
            </a:r>
            <a:r>
              <a:rPr lang="en-US" sz="3600" b="1" baseline="-25000" dirty="0" smtClean="0"/>
              <a:t> </a:t>
            </a:r>
            <a:r>
              <a:rPr lang="ru-RU" sz="3600" b="1" dirty="0" smtClean="0"/>
              <a:t>/</a:t>
            </a:r>
            <a:r>
              <a:rPr lang="en-US" sz="3600" b="1" dirty="0" smtClean="0"/>
              <a:t> </a:t>
            </a:r>
            <a:r>
              <a:rPr lang="ru-RU" sz="3600" b="1" dirty="0" smtClean="0"/>
              <a:t>М, откуда  </a:t>
            </a:r>
            <a:r>
              <a:rPr lang="en-US" sz="3600" b="1" dirty="0" smtClean="0"/>
              <a:t>m</a:t>
            </a:r>
            <a:r>
              <a:rPr lang="en-US" sz="3600" b="1" baseline="-25000" dirty="0" smtClean="0"/>
              <a:t>c</a:t>
            </a:r>
            <a:r>
              <a:rPr lang="ru-RU" sz="3600" b="1" baseline="-25000" dirty="0" err="1" smtClean="0"/>
              <a:t>ол</a:t>
            </a:r>
            <a:r>
              <a:rPr lang="ru-RU" sz="3600" b="1" dirty="0" smtClean="0"/>
              <a:t> =</a:t>
            </a:r>
            <a:r>
              <a:rPr lang="el-GR" sz="3600" b="1" dirty="0" smtClean="0"/>
              <a:t> α</a:t>
            </a:r>
            <a:r>
              <a:rPr lang="ru-RU" sz="3600" b="1" dirty="0" smtClean="0"/>
              <a:t> </a:t>
            </a:r>
            <a:r>
              <a:rPr lang="ru-RU" sz="3600" b="1" baseline="30000" dirty="0" smtClean="0"/>
              <a:t>.</a:t>
            </a:r>
            <a:r>
              <a:rPr lang="ru-RU" sz="3600" b="1" dirty="0" smtClean="0"/>
              <a:t>М,</a:t>
            </a:r>
            <a:r>
              <a:rPr lang="el-GR" sz="3600" b="1" dirty="0" smtClean="0"/>
              <a:t> </a:t>
            </a:r>
            <a:endParaRPr lang="ru-RU" sz="3600" b="1" dirty="0" smtClean="0"/>
          </a:p>
          <a:p>
            <a:pPr>
              <a:lnSpc>
                <a:spcPct val="120000"/>
              </a:lnSpc>
              <a:buNone/>
            </a:pPr>
            <a:r>
              <a:rPr lang="ru-RU" sz="3600" b="1" dirty="0" smtClean="0"/>
              <a:t>2. Процентная концентрация соли в растворе равна  с =</a:t>
            </a:r>
            <a:r>
              <a:rPr lang="el-GR" sz="3600" b="1" dirty="0" smtClean="0"/>
              <a:t> α</a:t>
            </a:r>
            <a:r>
              <a:rPr lang="ru-RU" sz="3600" b="1" dirty="0" smtClean="0"/>
              <a:t> </a:t>
            </a:r>
            <a:r>
              <a:rPr lang="ru-RU" sz="3600" b="1" baseline="30000" dirty="0" smtClean="0"/>
              <a:t>.</a:t>
            </a:r>
            <a:r>
              <a:rPr lang="ru-RU" sz="3600" b="1" dirty="0" smtClean="0"/>
              <a:t> 100% ,  а доля  равна   </a:t>
            </a:r>
            <a:r>
              <a:rPr lang="el-GR" sz="3600" b="1" dirty="0" smtClean="0"/>
              <a:t>α</a:t>
            </a:r>
            <a:r>
              <a:rPr lang="ru-RU" sz="3600" b="1" dirty="0" smtClean="0"/>
              <a:t> = 0,01</a:t>
            </a:r>
            <a:r>
              <a:rPr lang="ru-RU" sz="3600" b="1" baseline="30000" dirty="0" smtClean="0"/>
              <a:t> .  </a:t>
            </a:r>
            <a:r>
              <a:rPr lang="ru-RU" sz="3600" b="1" dirty="0" smtClean="0"/>
              <a:t>с</a:t>
            </a:r>
            <a:endParaRPr lang="ru-RU" sz="36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739</TotalTime>
  <Words>455</Words>
  <Application>Microsoft Office PowerPoint</Application>
  <PresentationFormat>Экран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Задачи на процентную концентрацию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Законы сохранения масс</vt:lpstr>
      <vt:lpstr>Пример: солевой раствор</vt:lpstr>
      <vt:lpstr>Презентация PowerPoint</vt:lpstr>
      <vt:lpstr>1.Разбавление водой  (или примесями) </vt:lpstr>
      <vt:lpstr>2.Добавление чистого вещества </vt:lpstr>
      <vt:lpstr>3. Выпаривание воды  (или удаление примесей) </vt:lpstr>
      <vt:lpstr>4. Смешивание двух растворов (соединение двух сплавов) </vt:lpstr>
      <vt:lpstr>ЗАДАЧА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сплавы, смеси, растворы</dc:title>
  <dc:creator>Admin</dc:creator>
  <cp:lastModifiedBy>Ирина</cp:lastModifiedBy>
  <cp:revision>76</cp:revision>
  <dcterms:created xsi:type="dcterms:W3CDTF">2012-01-22T11:30:32Z</dcterms:created>
  <dcterms:modified xsi:type="dcterms:W3CDTF">2013-02-14T11:36:41Z</dcterms:modified>
</cp:coreProperties>
</file>