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67" r:id="rId7"/>
    <p:sldId id="265" r:id="rId8"/>
    <p:sldId id="259" r:id="rId9"/>
    <p:sldId id="266" r:id="rId10"/>
    <p:sldId id="268" r:id="rId11"/>
    <p:sldId id="271" r:id="rId12"/>
    <p:sldId id="275" r:id="rId13"/>
    <p:sldId id="269" r:id="rId14"/>
    <p:sldId id="270" r:id="rId15"/>
    <p:sldId id="274" r:id="rId16"/>
    <p:sldId id="272" r:id="rId17"/>
    <p:sldId id="273" r:id="rId18"/>
    <p:sldId id="26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7546"/>
            <a:ext cx="7848872" cy="5610842"/>
          </a:xfrm>
          <a:solidFill>
            <a:schemeClr val="tx2">
              <a:lumMod val="75000"/>
            </a:schemeClr>
          </a:solidFill>
        </p:spPr>
        <p:txBody>
          <a:bodyPr>
            <a:noAutofit/>
          </a:bodyPr>
          <a:lstStyle/>
          <a:p>
            <a:r>
              <a:rPr lang="ru-RU" sz="5400" b="1" i="1" dirty="0" smtClean="0">
                <a:solidFill>
                  <a:srgbClr val="FF0000"/>
                </a:solidFill>
              </a:rPr>
              <a:t>Торжество духа в повести Н.В. Гоголя «Тарас Бульба»</a:t>
            </a:r>
            <a:endParaRPr lang="ru-RU" sz="5400" b="1" i="1" dirty="0">
              <a:solidFill>
                <a:srgbClr val="FF0000"/>
              </a:solidFill>
            </a:endParaRPr>
          </a:p>
        </p:txBody>
      </p:sp>
      <p:pic>
        <p:nvPicPr>
          <p:cNvPr id="14338" name="Picture 2" descr="C:\Users\Администратор\Desktop\Тарас Бульба\831166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2081" y="4263390"/>
            <a:ext cx="3891919" cy="2594611"/>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Администратор\Desktop\Тарас Бульба\desktopwallpapers.org.ua-12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31" y="4216049"/>
            <a:ext cx="3506579" cy="262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71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Администратор\Desktop\Тарас Бульба\[LI7RK_3-04]_[IL_04]-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665" y="188640"/>
            <a:ext cx="4872541" cy="648072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88640"/>
            <a:ext cx="3339244" cy="4832092"/>
          </a:xfrm>
          <a:prstGeom prst="rect">
            <a:avLst/>
          </a:prstGeom>
        </p:spPr>
        <p:txBody>
          <a:bodyPr wrap="square">
            <a:spAutoFit/>
          </a:bodyPr>
          <a:lstStyle/>
          <a:p>
            <a:r>
              <a:rPr lang="ru-RU" sz="4400" b="1" dirty="0">
                <a:solidFill>
                  <a:srgbClr val="3333CC"/>
                </a:solidFill>
              </a:rPr>
              <a:t>Вот, стоя на эшафоте,           выносит, как исполин, терзания и пытки Остап.</a:t>
            </a:r>
          </a:p>
        </p:txBody>
      </p:sp>
    </p:spTree>
    <p:extLst>
      <p:ext uri="{BB962C8B-B14F-4D97-AF65-F5344CB8AC3E}">
        <p14:creationId xmlns:p14="http://schemas.microsoft.com/office/powerpoint/2010/main" val="332191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Администратор\Desktop\Тарас Бульба\00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533"/>
            <a:ext cx="4680520" cy="621840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596789" y="362803"/>
            <a:ext cx="4536504" cy="6001643"/>
          </a:xfrm>
          <a:prstGeom prst="rect">
            <a:avLst/>
          </a:prstGeom>
        </p:spPr>
        <p:txBody>
          <a:bodyPr wrap="square">
            <a:spAutoFit/>
          </a:bodyPr>
          <a:lstStyle/>
          <a:p>
            <a:r>
              <a:rPr lang="ru-RU" dirty="0"/>
              <a:t> </a:t>
            </a:r>
            <a:r>
              <a:rPr lang="ru-RU" sz="3200" b="1" dirty="0">
                <a:solidFill>
                  <a:srgbClr val="3333CC"/>
                </a:solidFill>
              </a:rPr>
              <a:t>Сцена казни становится утверждением беспримерного героизма, мужества и преданности родине. Свою верность товариществу, своё беззаветное мужество он проявляет,  перенося страшные пытки с суровым достоинством и презрением к врагам. </a:t>
            </a:r>
          </a:p>
        </p:txBody>
      </p:sp>
    </p:spTree>
    <p:extLst>
      <p:ext uri="{BB962C8B-B14F-4D97-AF65-F5344CB8AC3E}">
        <p14:creationId xmlns:p14="http://schemas.microsoft.com/office/powerpoint/2010/main" val="2543621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Администратор\Desktop\Тарас Бульба\filmz.ru_b_152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61938"/>
            <a:ext cx="9525000" cy="633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26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Администратор\Desktop\Тарас Бульба\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12" y="188641"/>
            <a:ext cx="8538952" cy="656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29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Администратор\Desktop\Тарас Бульба\_a8ad904b39f98100627cbec234dec6c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7"/>
            <a:ext cx="8496944" cy="634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480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Администратор\Desktop\Тарас Бульба\569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39" y="620688"/>
            <a:ext cx="8545155"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31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Администратор\Desktop\Тарас Бульба\547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19" y="363424"/>
            <a:ext cx="8920077" cy="573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676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0"/>
            <a:ext cx="8892480" cy="7000955"/>
          </a:xfrm>
          <a:prstGeom prst="rect">
            <a:avLst/>
          </a:prstGeom>
        </p:spPr>
        <p:txBody>
          <a:bodyPr wrap="square">
            <a:spAutoFit/>
          </a:bodyPr>
          <a:lstStyle/>
          <a:p>
            <a:r>
              <a:rPr lang="ru-RU" sz="3600" b="1" dirty="0">
                <a:solidFill>
                  <a:srgbClr val="3333CC"/>
                </a:solidFill>
              </a:rPr>
              <a:t>Именно чувство патриотизма даёт силы, питает дух, внутреннюю моральную силу, благодаря которой побеждается враг.</a:t>
            </a:r>
          </a:p>
          <a:p>
            <a:r>
              <a:rPr lang="ru-RU" sz="3600" b="1" dirty="0">
                <a:solidFill>
                  <a:srgbClr val="3333CC"/>
                </a:solidFill>
              </a:rPr>
              <a:t>    Любая нация, любой народ не могут быть побеждены, покорены, пока торжествует в каждом человеке дух единения, дух товарищества, взаимовыручки, гордости за своих собратьев и весь народ в целом.</a:t>
            </a:r>
          </a:p>
          <a:p>
            <a:r>
              <a:rPr lang="ru-RU" sz="3600" b="1" dirty="0">
                <a:solidFill>
                  <a:srgbClr val="3333CC"/>
                </a:solidFill>
              </a:rPr>
              <a:t>    Вот поэтому Н. В. Гоголь и написал в заключительной главе своей повести такие мудрые слова</a:t>
            </a:r>
          </a:p>
        </p:txBody>
      </p:sp>
    </p:spTree>
    <p:extLst>
      <p:ext uri="{BB962C8B-B14F-4D97-AF65-F5344CB8AC3E}">
        <p14:creationId xmlns:p14="http://schemas.microsoft.com/office/powerpoint/2010/main" val="4016688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422" y="4293096"/>
            <a:ext cx="8649057" cy="2308324"/>
          </a:xfrm>
          <a:prstGeom prst="rect">
            <a:avLst/>
          </a:prstGeom>
          <a:solidFill>
            <a:schemeClr val="tx2">
              <a:lumMod val="75000"/>
            </a:schemeClr>
          </a:solidFill>
        </p:spPr>
        <p:txBody>
          <a:bodyPr wrap="square">
            <a:spAutoFit/>
          </a:bodyPr>
          <a:lstStyle/>
          <a:p>
            <a:r>
              <a:rPr lang="ru-RU" sz="4800" b="1" dirty="0">
                <a:solidFill>
                  <a:schemeClr val="bg1"/>
                </a:solidFill>
              </a:rPr>
              <a:t>«Да разве найдутся на свете такие силы, которые пересилили бы русскую силу!» </a:t>
            </a:r>
          </a:p>
        </p:txBody>
      </p:sp>
      <p:pic>
        <p:nvPicPr>
          <p:cNvPr id="7170" name="Picture 2" descr="C:\Users\Администратор\Desktop\Тарас Бульба\Taras74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147" y="157570"/>
            <a:ext cx="2949497" cy="401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66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610271"/>
          </a:xfrm>
          <a:solidFill>
            <a:schemeClr val="tx2">
              <a:lumMod val="75000"/>
            </a:schemeClr>
          </a:solidFill>
        </p:spPr>
        <p:txBody>
          <a:bodyPr>
            <a:normAutofit/>
          </a:bodyPr>
          <a:lstStyle/>
          <a:p>
            <a:r>
              <a:rPr lang="ru-RU" b="1" i="1" dirty="0" smtClean="0">
                <a:solidFill>
                  <a:srgbClr val="FF0000"/>
                </a:solidFill>
              </a:rPr>
              <a:t>Да разве найдутся на свете такие огни, такие муки, такие силы, которые пересилили бы русскую силу!</a:t>
            </a:r>
            <a:br>
              <a:rPr lang="ru-RU" b="1" i="1" dirty="0" smtClean="0">
                <a:solidFill>
                  <a:srgbClr val="FF0000"/>
                </a:solidFill>
              </a:rPr>
            </a:br>
            <a:r>
              <a:rPr lang="ru-RU" sz="4800" b="1" i="1" dirty="0" smtClean="0">
                <a:solidFill>
                  <a:srgbClr val="FF0000"/>
                </a:solidFill>
              </a:rPr>
              <a:t>                                     </a:t>
            </a:r>
            <a:r>
              <a:rPr lang="ru-RU" sz="4000" b="1" i="1" dirty="0" smtClean="0">
                <a:solidFill>
                  <a:srgbClr val="FF0000"/>
                </a:solidFill>
              </a:rPr>
              <a:t>Н. В.  Гоголь</a:t>
            </a:r>
            <a:endParaRPr lang="ru-RU" sz="4000" b="1" i="1" dirty="0">
              <a:solidFill>
                <a:srgbClr val="FF0000"/>
              </a:solidFill>
            </a:endParaRPr>
          </a:p>
        </p:txBody>
      </p:sp>
      <p:pic>
        <p:nvPicPr>
          <p:cNvPr id="5122" name="Picture 2" descr="C:\Users\Администратор\Desktop\Тарас Бульба\kT12rJ1RN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4077072"/>
            <a:ext cx="3647977" cy="263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12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дминистратор\Desktop\Тарас Бульба\kT12rJ1RN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1038"/>
            <a:ext cx="7620000" cy="549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25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7954" y="-1"/>
            <a:ext cx="8784976" cy="6740307"/>
          </a:xfrm>
          <a:prstGeom prst="rect">
            <a:avLst/>
          </a:prstGeom>
        </p:spPr>
        <p:txBody>
          <a:bodyPr wrap="square">
            <a:spAutoFit/>
          </a:bodyPr>
          <a:lstStyle/>
          <a:p>
            <a:r>
              <a:rPr lang="ru-RU" sz="3600" b="1" i="1" dirty="0">
                <a:solidFill>
                  <a:srgbClr val="3333CC"/>
                </a:solidFill>
              </a:rPr>
              <a:t>ДУХ – 1. психические способности</a:t>
            </a:r>
          </a:p>
          <a:p>
            <a:r>
              <a:rPr lang="ru-RU" sz="3600" b="1" i="1" dirty="0">
                <a:solidFill>
                  <a:srgbClr val="3333CC"/>
                </a:solidFill>
              </a:rPr>
              <a:t>            2. внутренняя моральная сила</a:t>
            </a:r>
          </a:p>
          <a:p>
            <a:r>
              <a:rPr lang="ru-RU" sz="3600" b="1" i="1" dirty="0">
                <a:solidFill>
                  <a:srgbClr val="3333CC"/>
                </a:solidFill>
              </a:rPr>
              <a:t>            3. то же, что дыхание</a:t>
            </a:r>
          </a:p>
          <a:p>
            <a:r>
              <a:rPr lang="ru-RU" sz="3600" b="1" i="1" dirty="0">
                <a:solidFill>
                  <a:srgbClr val="3333CC"/>
                </a:solidFill>
              </a:rPr>
              <a:t>ДУША -  внутренний психический мир человека</a:t>
            </a:r>
          </a:p>
          <a:p>
            <a:r>
              <a:rPr lang="ru-RU" sz="3600" b="1" i="1" dirty="0">
                <a:solidFill>
                  <a:srgbClr val="3333CC"/>
                </a:solidFill>
              </a:rPr>
              <a:t>ДУШЕВНЫЙ – полный искреннего дружелюбия</a:t>
            </a:r>
          </a:p>
          <a:p>
            <a:r>
              <a:rPr lang="ru-RU" sz="3600" b="1" i="1" dirty="0">
                <a:solidFill>
                  <a:srgbClr val="3333CC"/>
                </a:solidFill>
              </a:rPr>
              <a:t>ОДУХОТВОРЕННЫЙ – проникнутый возвышенными чувствами</a:t>
            </a:r>
          </a:p>
          <a:p>
            <a:r>
              <a:rPr lang="ru-RU" sz="3600" b="1" i="1" dirty="0">
                <a:solidFill>
                  <a:srgbClr val="3333CC"/>
                </a:solidFill>
              </a:rPr>
              <a:t>ОДУХОТВОРИТЬ - воодушевить</a:t>
            </a:r>
          </a:p>
          <a:p>
            <a:r>
              <a:rPr lang="ru-RU" sz="3600" b="1" i="1" dirty="0">
                <a:solidFill>
                  <a:srgbClr val="3333CC"/>
                </a:solidFill>
              </a:rPr>
              <a:t>ДУХОВНЫЙ – относящийся к умственной деятельности, к области духа</a:t>
            </a:r>
          </a:p>
        </p:txBody>
      </p:sp>
    </p:spTree>
    <p:extLst>
      <p:ext uri="{BB962C8B-B14F-4D97-AF65-F5344CB8AC3E}">
        <p14:creationId xmlns:p14="http://schemas.microsoft.com/office/powerpoint/2010/main" val="144652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Администратор\Desktop\Тарас Бульба\step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7" y="2859872"/>
            <a:ext cx="9177259" cy="393997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43717"/>
            <a:ext cx="9324527" cy="6986528"/>
          </a:xfrm>
          <a:prstGeom prst="rect">
            <a:avLst/>
          </a:prstGeom>
        </p:spPr>
        <p:txBody>
          <a:bodyPr wrap="square">
            <a:spAutoFit/>
          </a:bodyPr>
          <a:lstStyle/>
          <a:p>
            <a:r>
              <a:rPr lang="ru-RU" sz="2800" b="1" dirty="0">
                <a:solidFill>
                  <a:srgbClr val="C00000"/>
                </a:solidFill>
              </a:rPr>
              <a:t>Запорожская  Сечь – это вольное содружество казаков, закаленных в ратном деле. Великое значение этого содружества, воспетого Гоголем,  позже очень точно оценит один из гениальных русских живописцев, Илья Репин: «Наше Запорожье меня восхищает этой свободой, этим подъемом рыцарского духа. Удалые силы русского народа отреклись от житейских благ и основали равноправное братство на защиту лучших своих принципов, веры православной и личности человеческой, в то время, когда тысячами славяне уводились в рабство сильными мусульманами, когда была поругана религия, честь и свобода…  И вот эта горсть удальцов, конечно,  </a:t>
            </a:r>
            <a:r>
              <a:rPr lang="ru-RU" sz="2800" b="1" dirty="0" err="1">
                <a:solidFill>
                  <a:srgbClr val="C00000"/>
                </a:solidFill>
              </a:rPr>
              <a:t>даровитейших</a:t>
            </a:r>
            <a:r>
              <a:rPr lang="ru-RU" sz="2800" b="1" dirty="0">
                <a:solidFill>
                  <a:srgbClr val="C00000"/>
                </a:solidFill>
              </a:rPr>
              <a:t>  людей своего времени, благодаря этому духу разума, не только защищает Европу от  восточных хищников,  но грозит даже их сильной тогда цивилизации». </a:t>
            </a:r>
            <a:r>
              <a:rPr lang="ru-RU" sz="2000" b="1" dirty="0">
                <a:solidFill>
                  <a:schemeClr val="tx1">
                    <a:lumMod val="95000"/>
                    <a:lumOff val="5000"/>
                  </a:schemeClr>
                </a:solidFill>
              </a:rPr>
              <a:t>(Репин И. В. Письмо Н. С. Лескову от 19.02. 1889 г.)</a:t>
            </a:r>
            <a:endParaRPr lang="ru-RU" b="1" dirty="0">
              <a:solidFill>
                <a:schemeClr val="tx1">
                  <a:lumMod val="95000"/>
                  <a:lumOff val="5000"/>
                </a:schemeClr>
              </a:solidFill>
            </a:endParaRPr>
          </a:p>
        </p:txBody>
      </p:sp>
    </p:spTree>
    <p:extLst>
      <p:ext uri="{BB962C8B-B14F-4D97-AF65-F5344CB8AC3E}">
        <p14:creationId xmlns:p14="http://schemas.microsoft.com/office/powerpoint/2010/main" val="329341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V="1">
            <a:off x="2286000" y="8253535"/>
            <a:ext cx="341784" cy="195653561"/>
          </a:xfrm>
          <a:prstGeom prst="rect">
            <a:avLst/>
          </a:prstGeom>
        </p:spPr>
        <p:txBody>
          <a:bodyPr wrap="square">
            <a:spAutoFit/>
          </a:bodyPr>
          <a:lstStyle/>
          <a:p>
            <a:r>
              <a:rPr lang="ru-RU" dirty="0"/>
              <a:t>Запорожская  Сечь – это вольное содружество казаков, закаленных в ратном деле. Великое значение этого содружества, воспетого Гоголем,  позже очень точно оценит один из гениальных русских живописцев, Илья Репин: «Наше Запорожье меня восхищает этой свободой, этим подъемом рыцарского духа. Удалые силы русского народа отреклись от житейских благ и основали равноправное братство на защиту лучших своих принципов, веры православной и личности человеческой, в то время, когда тысячами славяне уводились в рабство сильными мусульманами, когда была поругана религия, честь и свобода…  И вот эта горсть удальцов, конечно,  </a:t>
            </a:r>
            <a:r>
              <a:rPr lang="ru-RU" dirty="0" err="1"/>
              <a:t>даровитейших</a:t>
            </a:r>
            <a:r>
              <a:rPr lang="ru-RU" dirty="0"/>
              <a:t>  людей своего времени, благодаря этому духу разума, не только защищает Европу от  восточных хищников,  но грозит даже их сильной тогда цивилизации». (Репин И. В. Письмо Н. С. Лескову от 19.02. 1889 г.)</a:t>
            </a:r>
          </a:p>
        </p:txBody>
      </p:sp>
      <p:pic>
        <p:nvPicPr>
          <p:cNvPr id="3" name="Picture 2" descr="C:\Users\Администратор\Desktop\Тарас Бульба\788102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534"/>
            <a:ext cx="8892480" cy="669575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46464" y="111534"/>
            <a:ext cx="8199552" cy="646331"/>
          </a:xfrm>
          <a:prstGeom prst="rect">
            <a:avLst/>
          </a:prstGeom>
        </p:spPr>
        <p:txBody>
          <a:bodyPr wrap="none">
            <a:spAutoFit/>
          </a:bodyPr>
          <a:lstStyle/>
          <a:p>
            <a:r>
              <a:rPr lang="ru-RU" sz="3600" b="1" i="1" dirty="0"/>
              <a:t>Слово о товариществе Тараса Бульбы </a:t>
            </a:r>
          </a:p>
        </p:txBody>
      </p:sp>
    </p:spTree>
    <p:extLst>
      <p:ext uri="{BB962C8B-B14F-4D97-AF65-F5344CB8AC3E}">
        <p14:creationId xmlns:p14="http://schemas.microsoft.com/office/powerpoint/2010/main" val="218559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Тарас Бульба\788102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290" y="10269759"/>
            <a:ext cx="4586710" cy="3600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Администратор\Desktop\Тарас Бульба\b62c8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291"/>
            <a:ext cx="9072870" cy="65627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Администратор\Desktop\Тарас Бульба\788102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0882" y="9117631"/>
            <a:ext cx="2008276" cy="151216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57469" y="184284"/>
            <a:ext cx="7315401" cy="584775"/>
          </a:xfrm>
          <a:prstGeom prst="rect">
            <a:avLst/>
          </a:prstGeom>
        </p:spPr>
        <p:txBody>
          <a:bodyPr wrap="none">
            <a:spAutoFit/>
          </a:bodyPr>
          <a:lstStyle/>
          <a:p>
            <a:r>
              <a:rPr lang="ru-RU" sz="3200" b="1" i="1" dirty="0"/>
              <a:t>Слово о товариществе Тараса Бульбы </a:t>
            </a:r>
          </a:p>
        </p:txBody>
      </p:sp>
    </p:spTree>
    <p:extLst>
      <p:ext uri="{BB962C8B-B14F-4D97-AF65-F5344CB8AC3E}">
        <p14:creationId xmlns:p14="http://schemas.microsoft.com/office/powerpoint/2010/main" val="34609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3271" y="260648"/>
            <a:ext cx="8784976" cy="6186309"/>
          </a:xfrm>
          <a:prstGeom prst="rect">
            <a:avLst/>
          </a:prstGeom>
          <a:solidFill>
            <a:schemeClr val="tx2">
              <a:lumMod val="75000"/>
            </a:schemeClr>
          </a:solidFill>
        </p:spPr>
        <p:txBody>
          <a:bodyPr wrap="square">
            <a:spAutoFit/>
          </a:bodyPr>
          <a:lstStyle/>
          <a:p>
            <a:r>
              <a:rPr lang="ru-RU" sz="3600" b="1" dirty="0" err="1">
                <a:solidFill>
                  <a:srgbClr val="FFFF00"/>
                </a:solidFill>
              </a:rPr>
              <a:t>Мосий</a:t>
            </a:r>
            <a:r>
              <a:rPr lang="ru-RU" sz="3600" b="1" dirty="0">
                <a:solidFill>
                  <a:srgbClr val="FFFF00"/>
                </a:solidFill>
              </a:rPr>
              <a:t> Шило</a:t>
            </a:r>
            <a:r>
              <a:rPr lang="ru-RU" sz="3600" b="1" dirty="0">
                <a:solidFill>
                  <a:schemeClr val="bg1"/>
                </a:solidFill>
              </a:rPr>
              <a:t>: «Пусть же стоит на вечные времена православная Русская земля и будет ей вечная честь!»</a:t>
            </a:r>
          </a:p>
          <a:p>
            <a:r>
              <a:rPr lang="ru-RU" sz="3600" b="1" dirty="0">
                <a:solidFill>
                  <a:srgbClr val="FFFF00"/>
                </a:solidFill>
              </a:rPr>
              <a:t>Степан </a:t>
            </a:r>
            <a:r>
              <a:rPr lang="ru-RU" sz="3600" b="1" dirty="0" err="1">
                <a:solidFill>
                  <a:srgbClr val="FFFF00"/>
                </a:solidFill>
              </a:rPr>
              <a:t>Гуска</a:t>
            </a:r>
            <a:r>
              <a:rPr lang="ru-RU" sz="3600" b="1" dirty="0">
                <a:solidFill>
                  <a:schemeClr val="bg1"/>
                </a:solidFill>
              </a:rPr>
              <a:t>: «Пусть же… ликует вечные веки Русская земля!»</a:t>
            </a:r>
          </a:p>
          <a:p>
            <a:r>
              <a:rPr lang="ru-RU" sz="3600" b="1" dirty="0" err="1">
                <a:solidFill>
                  <a:srgbClr val="FFFF00"/>
                </a:solidFill>
              </a:rPr>
              <a:t>Бовдюг</a:t>
            </a:r>
            <a:r>
              <a:rPr lang="ru-RU" sz="3600" b="1" dirty="0">
                <a:solidFill>
                  <a:schemeClr val="bg1"/>
                </a:solidFill>
              </a:rPr>
              <a:t>: «»Пусть же славится до конца века Русская земля!»</a:t>
            </a:r>
          </a:p>
          <a:p>
            <a:r>
              <a:rPr lang="ru-RU" sz="3600" b="1" dirty="0">
                <a:solidFill>
                  <a:srgbClr val="FFFF00"/>
                </a:solidFill>
              </a:rPr>
              <a:t>Балабан</a:t>
            </a:r>
            <a:r>
              <a:rPr lang="ru-RU" sz="3600" b="1" dirty="0">
                <a:solidFill>
                  <a:schemeClr val="bg1"/>
                </a:solidFill>
              </a:rPr>
              <a:t>: «Пусть же цветёт вечно Русская земля!»</a:t>
            </a:r>
          </a:p>
          <a:p>
            <a:r>
              <a:rPr lang="ru-RU" sz="3600" b="1" dirty="0" err="1">
                <a:solidFill>
                  <a:srgbClr val="FFFF00"/>
                </a:solidFill>
              </a:rPr>
              <a:t>Кукубенко</a:t>
            </a:r>
            <a:r>
              <a:rPr lang="ru-RU" sz="3600" b="1" dirty="0">
                <a:solidFill>
                  <a:schemeClr val="bg1"/>
                </a:solidFill>
              </a:rPr>
              <a:t>: «Пусть же… красуется вечно любимая Христом Русская земля!»</a:t>
            </a:r>
          </a:p>
        </p:txBody>
      </p:sp>
      <p:pic>
        <p:nvPicPr>
          <p:cNvPr id="2050" name="Picture 2" descr="C:\Users\Администратор\Desktop\Тарас Бульба\1295890806_b29f5919d74ca36183007723322083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9720"/>
            <a:ext cx="12192000"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036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дминистратор\Desktop\Тарас Бульба\1295890806_b29f5919d74ca36183007723322083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5" y="13664"/>
            <a:ext cx="9052666" cy="384738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Администратор\Desktop\Тарас Бульба\3834de038ec0fdbfccb4f8e64741199e_900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984" y="3499168"/>
            <a:ext cx="5048128" cy="3365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4744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584</Words>
  <Application>Microsoft Office PowerPoint</Application>
  <PresentationFormat>Экран (4:3)</PresentationFormat>
  <Paragraphs>25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Торжество духа в повести Н.В. Гоголя «Тарас Бульба»</vt:lpstr>
      <vt:lpstr>Да разве найдутся на свете такие огни, такие муки, такие силы, которые пересилили бы русскую силу!                                      Н. В.  Гоголь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Торжество духа в повести Н.В. Гоголя «Тарас Бульба»</dc:title>
  <dc:creator>Comp</dc:creator>
  <cp:lastModifiedBy>Учитель308</cp:lastModifiedBy>
  <cp:revision>6</cp:revision>
  <dcterms:created xsi:type="dcterms:W3CDTF">2015-02-06T16:59:02Z</dcterms:created>
  <dcterms:modified xsi:type="dcterms:W3CDTF">2015-03-26T00:55:26Z</dcterms:modified>
</cp:coreProperties>
</file>