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4" r:id="rId3"/>
    <p:sldId id="278" r:id="rId4"/>
    <p:sldId id="273" r:id="rId5"/>
    <p:sldId id="264" r:id="rId6"/>
    <p:sldId id="265" r:id="rId7"/>
    <p:sldId id="279" r:id="rId8"/>
    <p:sldId id="266" r:id="rId9"/>
    <p:sldId id="282" r:id="rId10"/>
    <p:sldId id="275" r:id="rId11"/>
    <p:sldId id="276" r:id="rId12"/>
    <p:sldId id="280" r:id="rId13"/>
    <p:sldId id="281" r:id="rId14"/>
    <p:sldId id="283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Уровень развития детей по ПДД</a:t>
            </a:r>
          </a:p>
          <a:p>
            <a:pPr>
              <a:defRPr/>
            </a:pPr>
            <a:r>
              <a:rPr lang="ru-RU" dirty="0" smtClean="0"/>
              <a:t>сентябрь, 2012г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92D050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0.21000000000000021</c:v>
                </c:pt>
                <c:pt idx="1">
                  <c:v>0.58000000000000052</c:v>
                </c:pt>
                <c:pt idx="2">
                  <c:v>0.21000000000000021</c:v>
                </c:pt>
              </c:numCache>
            </c:numRef>
          </c:val>
        </c:ser>
        <c:gapWidth val="0"/>
        <c:axId val="90551808"/>
        <c:axId val="90553344"/>
      </c:barChart>
      <c:catAx>
        <c:axId val="90551808"/>
        <c:scaling>
          <c:orientation val="minMax"/>
        </c:scaling>
        <c:axPos val="b"/>
        <c:majorTickMark val="none"/>
        <c:tickLblPos val="nextTo"/>
        <c:crossAx val="90553344"/>
        <c:crosses val="autoZero"/>
        <c:auto val="1"/>
        <c:lblAlgn val="ctr"/>
        <c:lblOffset val="100"/>
      </c:catAx>
      <c:valAx>
        <c:axId val="90553344"/>
        <c:scaling>
          <c:orientation val="minMax"/>
        </c:scaling>
        <c:axPos val="l"/>
        <c:numFmt formatCode="0%" sourceLinked="1"/>
        <c:tickLblPos val="nextTo"/>
        <c:crossAx val="905518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Уровень развития детей по ПДД</a:t>
            </a:r>
          </a:p>
          <a:p>
            <a:pPr>
              <a:defRPr/>
            </a:pPr>
            <a:r>
              <a:rPr lang="ru-RU" dirty="0" smtClean="0"/>
              <a:t>январь, 2013г</a:t>
            </a:r>
            <a:endParaRPr lang="ru-RU" dirty="0"/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92D050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0.32000000000000067</c:v>
                </c:pt>
                <c:pt idx="1">
                  <c:v>0.56000000000000005</c:v>
                </c:pt>
                <c:pt idx="2">
                  <c:v>0.12000000000000002</c:v>
                </c:pt>
              </c:numCache>
            </c:numRef>
          </c:val>
        </c:ser>
        <c:gapWidth val="0"/>
        <c:axId val="115396992"/>
        <c:axId val="115398528"/>
      </c:barChart>
      <c:catAx>
        <c:axId val="115396992"/>
        <c:scaling>
          <c:orientation val="minMax"/>
        </c:scaling>
        <c:axPos val="b"/>
        <c:majorTickMark val="none"/>
        <c:tickLblPos val="nextTo"/>
        <c:crossAx val="115398528"/>
        <c:crosses val="autoZero"/>
        <c:auto val="1"/>
        <c:lblAlgn val="ctr"/>
        <c:lblOffset val="100"/>
      </c:catAx>
      <c:valAx>
        <c:axId val="115398528"/>
        <c:scaling>
          <c:orientation val="minMax"/>
        </c:scaling>
        <c:axPos val="l"/>
        <c:numFmt formatCode="0%" sourceLinked="1"/>
        <c:tickLblPos val="nextTo"/>
        <c:crossAx val="1153969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DB39E-38EA-41B4-9FFB-B08EEDB29822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1106-879B-46D2-A138-FE725C9B6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5E42F-6E4B-458A-ABF1-F458F2A1C461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AED3C-ABDC-4DF6-B3E8-B8B46E87B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D0B3-A8B1-4203-9DC9-5F1F14BB8BF9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CC9F9-A2EB-4BDB-B534-405AC5ADE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296F5-E3DF-4721-B30B-9DCF356092C8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9E2CB-1A9A-4D03-9689-016407431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55A-8D40-4501-8D0D-F8BD973D7EC2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A5CFA-BD59-4A8F-B905-26C565B52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B86E3-9153-41EA-995D-B2156E27F0A6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A59D6-8DAD-47E8-BF65-309BA53FF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AE05C-4742-4AD7-BE11-2035BDFF9468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430B3-7ECC-427A-9519-3D21D94335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FE228-75FE-4890-878A-2719E88BF227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3991D-3FA0-4EAD-962A-91444E53AD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9DD52-38F5-4626-BA70-2E12A36F278E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C0AF2-37EB-4D9D-A69E-86990DF81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1B282-E11B-4E4C-A640-E1B55F9DA9F6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757DD-A546-4590-8173-BBD2E805DB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BE4F4-9C7F-4F83-A402-69797A8D91D1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F3BA2-C621-4A68-B066-5CEC01EC4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D638FB-671E-428C-B022-E5EEB7566B71}" type="datetimeFigureOut">
              <a:rPr lang="ru-RU"/>
              <a:pPr>
                <a:defRPr/>
              </a:pPr>
              <a:t>03.10.2013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F13953-0C6A-42C6-99B5-DB94A4F526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smtClean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71604" y="571480"/>
            <a:ext cx="61436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Педагогический проект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«Безопасность на дорогах»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6000760" y="3143248"/>
            <a:ext cx="257175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Автор проекта:</a:t>
            </a:r>
            <a:endParaRPr lang="ru-RU" b="1" dirty="0"/>
          </a:p>
          <a:p>
            <a:pPr algn="ctr"/>
            <a:r>
              <a:rPr lang="ru-RU" dirty="0" smtClean="0"/>
              <a:t>воспитатель, </a:t>
            </a:r>
          </a:p>
          <a:p>
            <a:pPr algn="ctr"/>
            <a:r>
              <a:rPr lang="ru-RU" dirty="0" smtClean="0"/>
              <a:t>Баранова Татьяна Андреевна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785918" y="357166"/>
            <a:ext cx="7143800" cy="774720"/>
          </a:xfrm>
        </p:spPr>
        <p:txBody>
          <a:bodyPr/>
          <a:lstStyle/>
          <a:p>
            <a:pPr eaLnBrk="1" hangingPunct="1"/>
            <a:r>
              <a:rPr lang="ru-RU" sz="4000" b="1" dirty="0" smtClean="0"/>
              <a:t>Направление</a:t>
            </a:r>
            <a:br>
              <a:rPr lang="ru-RU" sz="4000" b="1" dirty="0" smtClean="0"/>
            </a:br>
            <a:r>
              <a:rPr lang="ru-RU" sz="3000" b="1" dirty="0" smtClean="0"/>
              <a:t>«Познавательно-речевое развитие</a:t>
            </a:r>
            <a:r>
              <a:rPr lang="ru-RU" sz="3600" b="1" dirty="0" smtClean="0"/>
              <a:t>»</a:t>
            </a:r>
          </a:p>
        </p:txBody>
      </p:sp>
      <p:pic>
        <p:nvPicPr>
          <p:cNvPr id="6" name="Рисунок 5" descr="DSC011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1428736"/>
            <a:ext cx="2833707" cy="212528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 descr="DSC01233.JPG"/>
          <p:cNvPicPr>
            <a:picLocks noChangeAspect="1"/>
          </p:cNvPicPr>
          <p:nvPr/>
        </p:nvPicPr>
        <p:blipFill>
          <a:blip r:embed="rId4" cstate="print"/>
          <a:srcRect l="21094"/>
          <a:stretch>
            <a:fillRect/>
          </a:stretch>
        </p:blipFill>
        <p:spPr>
          <a:xfrm>
            <a:off x="500034" y="2357430"/>
            <a:ext cx="2286016" cy="217284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 descr="DSC012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4214818"/>
            <a:ext cx="2905113" cy="217883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Рисунок 9" descr="DSC0125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29322" y="2643182"/>
            <a:ext cx="2738425" cy="205381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857356" y="500042"/>
            <a:ext cx="6929457" cy="714380"/>
          </a:xfrm>
        </p:spPr>
        <p:txBody>
          <a:bodyPr/>
          <a:lstStyle/>
          <a:p>
            <a:pPr eaLnBrk="1" hangingPunct="1"/>
            <a:r>
              <a:rPr lang="ru-RU" sz="3600" b="1" dirty="0" smtClean="0"/>
              <a:t>Направление </a:t>
            </a:r>
            <a:br>
              <a:rPr lang="ru-RU" sz="3600" b="1" dirty="0" smtClean="0"/>
            </a:br>
            <a:r>
              <a:rPr lang="ru-RU" sz="2800" b="1" dirty="0" smtClean="0"/>
              <a:t>«Художественно-эстетическое развитие»</a:t>
            </a:r>
          </a:p>
        </p:txBody>
      </p:sp>
      <p:pic>
        <p:nvPicPr>
          <p:cNvPr id="3" name="Рисунок 2" descr="DSC006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988840"/>
            <a:ext cx="2857520" cy="21431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 descr="DSC00003.JPG"/>
          <p:cNvPicPr>
            <a:picLocks noChangeAspect="1"/>
          </p:cNvPicPr>
          <p:nvPr/>
        </p:nvPicPr>
        <p:blipFill>
          <a:blip r:embed="rId4" cstate="print"/>
          <a:srcRect r="22115"/>
          <a:stretch>
            <a:fillRect/>
          </a:stretch>
        </p:blipFill>
        <p:spPr>
          <a:xfrm>
            <a:off x="6156176" y="2060848"/>
            <a:ext cx="2357454" cy="227014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 descr="DSC0059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4365104"/>
            <a:ext cx="2714612" cy="203595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 descr="DSC00514.JPG"/>
          <p:cNvPicPr>
            <a:picLocks noChangeAspect="1"/>
          </p:cNvPicPr>
          <p:nvPr/>
        </p:nvPicPr>
        <p:blipFill>
          <a:blip r:embed="rId6" cstate="print"/>
          <a:srcRect r="24999"/>
          <a:stretch>
            <a:fillRect/>
          </a:stretch>
        </p:blipFill>
        <p:spPr>
          <a:xfrm>
            <a:off x="3779912" y="1628800"/>
            <a:ext cx="2214578" cy="2214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571736" y="500042"/>
            <a:ext cx="5214952" cy="357190"/>
          </a:xfrm>
        </p:spPr>
        <p:txBody>
          <a:bodyPr/>
          <a:lstStyle/>
          <a:p>
            <a:pPr eaLnBrk="1" hangingPunct="1"/>
            <a:r>
              <a:rPr lang="ru-RU" sz="6000" dirty="0" smtClean="0"/>
              <a:t>        </a:t>
            </a:r>
            <a:r>
              <a:rPr lang="en-US" sz="6000" dirty="0" smtClean="0"/>
              <a:t>  </a:t>
            </a:r>
            <a:endParaRPr lang="ru-RU" sz="6000" dirty="0" smtClean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285852" y="500042"/>
          <a:ext cx="7286676" cy="496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571736" y="500042"/>
            <a:ext cx="5214952" cy="357190"/>
          </a:xfrm>
        </p:spPr>
        <p:txBody>
          <a:bodyPr/>
          <a:lstStyle/>
          <a:p>
            <a:pPr eaLnBrk="1" hangingPunct="1"/>
            <a:r>
              <a:rPr lang="ru-RU" sz="6000" dirty="0" smtClean="0"/>
              <a:t>        </a:t>
            </a:r>
            <a:r>
              <a:rPr lang="en-US" sz="6000" dirty="0" smtClean="0"/>
              <a:t>  </a:t>
            </a:r>
            <a:endParaRPr lang="ru-RU" sz="60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76672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r>
              <a:rPr lang="ru-RU" dirty="0" smtClean="0"/>
              <a:t>    </a:t>
            </a:r>
            <a:endParaRPr lang="ru-RU" b="1" dirty="0" smtClean="0"/>
          </a:p>
        </p:txBody>
      </p:sp>
      <p:pic>
        <p:nvPicPr>
          <p:cNvPr id="4" name="Рисунок 3" descr="IMG_0001.jpg"/>
          <p:cNvPicPr>
            <a:picLocks noChangeAspect="1"/>
          </p:cNvPicPr>
          <p:nvPr/>
        </p:nvPicPr>
        <p:blipFill>
          <a:blip r:embed="rId3" cstate="print">
            <a:lum contrast="-10000"/>
          </a:blip>
          <a:srcRect t="1828"/>
          <a:stretch>
            <a:fillRect/>
          </a:stretch>
        </p:blipFill>
        <p:spPr>
          <a:xfrm>
            <a:off x="2285984" y="1785926"/>
            <a:ext cx="2208472" cy="30663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 descr="IMG_0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1714488"/>
            <a:ext cx="2208472" cy="312347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571736" y="500042"/>
            <a:ext cx="5214952" cy="357190"/>
          </a:xfrm>
        </p:spPr>
        <p:txBody>
          <a:bodyPr/>
          <a:lstStyle/>
          <a:p>
            <a:pPr eaLnBrk="1" hangingPunct="1"/>
            <a:r>
              <a:rPr lang="ru-RU" sz="6000" dirty="0" smtClean="0"/>
              <a:t>        </a:t>
            </a:r>
            <a:r>
              <a:rPr lang="en-US" sz="6000" dirty="0" smtClean="0"/>
              <a:t>  </a:t>
            </a:r>
            <a:endParaRPr lang="ru-RU" sz="60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76672"/>
            <a:ext cx="828092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Литература: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r>
              <a:rPr lang="ru-RU" dirty="0" smtClean="0"/>
              <a:t>    Авдеева Н.Н., Князева Н.Л., </a:t>
            </a:r>
            <a:r>
              <a:rPr lang="ru-RU" dirty="0" err="1" smtClean="0"/>
              <a:t>Стеркина</a:t>
            </a:r>
            <a:r>
              <a:rPr lang="ru-RU" dirty="0" smtClean="0"/>
              <a:t> Р.Б. Безопасность. Учебное пособие по основам безопасности жизнедеятельности детей старшего дошкольного возраста. </a:t>
            </a:r>
          </a:p>
          <a:p>
            <a:r>
              <a:rPr lang="ru-RU" dirty="0" smtClean="0"/>
              <a:t>     Белая К.Ю., </a:t>
            </a:r>
            <a:r>
              <a:rPr lang="ru-RU" dirty="0" err="1" smtClean="0"/>
              <a:t>Зимонина</a:t>
            </a:r>
            <a:r>
              <a:rPr lang="ru-RU" dirty="0" smtClean="0"/>
              <a:t> В.Н., </a:t>
            </a:r>
            <a:r>
              <a:rPr lang="ru-RU" dirty="0" err="1" smtClean="0"/>
              <a:t>Кондрыкинская</a:t>
            </a:r>
            <a:r>
              <a:rPr lang="ru-RU" dirty="0" smtClean="0"/>
              <a:t> Л.А. Как обеспечить безопасность дошкольников. Конспекты по основам безопасности детей дошкольного возраста. Книга для воспитателей детского сада.</a:t>
            </a:r>
          </a:p>
          <a:p>
            <a:r>
              <a:rPr lang="ru-RU" dirty="0" smtClean="0"/>
              <a:t>     </a:t>
            </a:r>
            <a:r>
              <a:rPr lang="ru-RU" dirty="0" err="1" smtClean="0"/>
              <a:t>Добрякова</a:t>
            </a:r>
            <a:r>
              <a:rPr lang="ru-RU" dirty="0" smtClean="0"/>
              <a:t> В.А., Борисова Н.В., Панина Т.А., </a:t>
            </a:r>
            <a:r>
              <a:rPr lang="ru-RU" dirty="0" err="1" smtClean="0"/>
              <a:t>Уклонская</a:t>
            </a:r>
            <a:r>
              <a:rPr lang="ru-RU" dirty="0" smtClean="0"/>
              <a:t> С.А. Три сигнала светофора. Дидактические игры, сценарии вечеров досуга. Книга для </a:t>
            </a:r>
            <a:r>
              <a:rPr lang="ru-RU" dirty="0" err="1" smtClean="0"/>
              <a:t>воспитателеля</a:t>
            </a:r>
            <a:r>
              <a:rPr lang="ru-RU" dirty="0" smtClean="0"/>
              <a:t> детского сада. </a:t>
            </a:r>
          </a:p>
          <a:p>
            <a:r>
              <a:rPr lang="ru-RU" dirty="0" smtClean="0"/>
              <a:t>     Коган М.С. Правила дорожные знать каждому положено. Познавательные игры с дошколятами и школьниками. </a:t>
            </a:r>
          </a:p>
          <a:p>
            <a:r>
              <a:rPr lang="ru-RU" dirty="0" smtClean="0"/>
              <a:t>     </a:t>
            </a:r>
            <a:r>
              <a:rPr lang="ru-RU" dirty="0" err="1" smtClean="0"/>
              <a:t>Степененкова</a:t>
            </a:r>
            <a:r>
              <a:rPr lang="ru-RU" dirty="0" smtClean="0"/>
              <a:t> Э.Я., </a:t>
            </a:r>
            <a:r>
              <a:rPr lang="ru-RU" dirty="0" err="1" smtClean="0"/>
              <a:t>Филенко</a:t>
            </a:r>
            <a:r>
              <a:rPr lang="ru-RU" dirty="0" smtClean="0"/>
              <a:t> М.Ф. Дошкольникам о правилах дорожного движения. Пособие для воспитателя детского сада. </a:t>
            </a:r>
          </a:p>
          <a:p>
            <a:pPr algn="ctr"/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714348" y="1500174"/>
            <a:ext cx="78581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285852" y="714356"/>
          <a:ext cx="7286676" cy="4746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571472" y="1428736"/>
            <a:ext cx="821537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Цель:</a:t>
            </a:r>
            <a:r>
              <a:rPr lang="ru-RU" dirty="0" smtClean="0"/>
              <a:t> </a:t>
            </a:r>
            <a:r>
              <a:rPr lang="ru-RU" dirty="0"/>
              <a:t>Формирование  у детей  навыков  безопасного поведения   на  дороге. </a:t>
            </a:r>
            <a:endParaRPr lang="ru-RU" dirty="0" smtClean="0"/>
          </a:p>
          <a:p>
            <a:r>
              <a:rPr lang="ru-RU" b="1" dirty="0" smtClean="0"/>
              <a:t>Задачи</a:t>
            </a:r>
            <a:r>
              <a:rPr lang="ru-RU" b="1" dirty="0"/>
              <a:t>:</a:t>
            </a:r>
            <a:r>
              <a:rPr lang="ru-RU" dirty="0"/>
              <a:t>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Продолжать  </a:t>
            </a:r>
            <a:r>
              <a:rPr lang="ru-RU" dirty="0"/>
              <a:t>учить  детей  понимать,  что  может  быть  опасным  на  дороге.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Учить  правильному   поведению  на  дороге ,  переходить  улицу,  соблюдая правила  дорожного  движения.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Развивать  у  детей  осторожность,  осмотрительность  при переходе улицы.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Стимулировать развитие самостоятельности и ответственности.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Развивать познавательную активность, творческие способности, воображение, мышление, фантазию, коммуникативные навыки.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71472" y="3214686"/>
            <a:ext cx="2214578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дети среднего дошкольного возраста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3108" y="4429132"/>
            <a:ext cx="221457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родители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00760" y="3214686"/>
            <a:ext cx="2214578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Педагоги группы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57422" y="1500174"/>
            <a:ext cx="4429156" cy="785818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Участники проекта</a:t>
            </a:r>
            <a:endParaRPr lang="ru-RU" sz="3600" dirty="0"/>
          </a:p>
        </p:txBody>
      </p:sp>
      <p:sp>
        <p:nvSpPr>
          <p:cNvPr id="7" name="Стрелка вниз 6"/>
          <p:cNvSpPr/>
          <p:nvPr/>
        </p:nvSpPr>
        <p:spPr>
          <a:xfrm rot="1646455">
            <a:off x="1978421" y="2288264"/>
            <a:ext cx="227395" cy="890981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3286116" y="2357430"/>
            <a:ext cx="277772" cy="1785950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0066929">
            <a:off x="6601887" y="2365281"/>
            <a:ext cx="157267" cy="835532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5072066" y="2357430"/>
            <a:ext cx="220014" cy="1785950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43438" y="4429132"/>
            <a:ext cx="2214578" cy="91440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специалисты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6429420" cy="928694"/>
          </a:xfrm>
        </p:spPr>
        <p:txBody>
          <a:bodyPr/>
          <a:lstStyle/>
          <a:p>
            <a:pPr eaLnBrk="1" hangingPunct="1"/>
            <a:r>
              <a:rPr lang="ru-RU" sz="6000" dirty="0" smtClean="0"/>
              <a:t>        </a:t>
            </a:r>
            <a:r>
              <a:rPr lang="en-US" sz="6000" dirty="0" smtClean="0"/>
              <a:t>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работы</a:t>
            </a: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714348" y="1785926"/>
            <a:ext cx="62865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/>
              <a:t>I </a:t>
            </a:r>
            <a:r>
              <a:rPr lang="ru-RU" sz="2800" b="1" dirty="0"/>
              <a:t>этап. </a:t>
            </a:r>
            <a:r>
              <a:rPr lang="ru-RU" sz="2800" b="1" dirty="0" err="1" smtClean="0"/>
              <a:t>Целеполагание</a:t>
            </a:r>
            <a:endParaRPr lang="ru-RU" sz="2800" b="1" dirty="0"/>
          </a:p>
          <a:p>
            <a:r>
              <a:rPr lang="en-US" sz="2800" b="1" dirty="0"/>
              <a:t>II </a:t>
            </a:r>
            <a:r>
              <a:rPr lang="ru-RU" sz="2800" b="1" dirty="0"/>
              <a:t>этап</a:t>
            </a:r>
            <a:r>
              <a:rPr lang="ru-RU" sz="2800" b="1" dirty="0" smtClean="0"/>
              <a:t>. Разработка проекта </a:t>
            </a:r>
            <a:endParaRPr lang="en-US" sz="2800" b="1" dirty="0"/>
          </a:p>
          <a:p>
            <a:r>
              <a:rPr lang="en-US" sz="2800" b="1" dirty="0"/>
              <a:t>III</a:t>
            </a:r>
            <a:r>
              <a:rPr lang="ru-RU" sz="2800" b="1" dirty="0"/>
              <a:t> этап. Выполнение проекта</a:t>
            </a:r>
            <a:r>
              <a:rPr lang="ru-RU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071670" y="357166"/>
            <a:ext cx="6786610" cy="785818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>Направление </a:t>
            </a:r>
            <a:br>
              <a:rPr lang="ru-RU" sz="3200" b="1" dirty="0" smtClean="0"/>
            </a:br>
            <a:r>
              <a:rPr lang="ru-RU" sz="3200" b="1" dirty="0" smtClean="0"/>
              <a:t>«Социально-личностное развитие»</a:t>
            </a:r>
          </a:p>
        </p:txBody>
      </p:sp>
      <p:pic>
        <p:nvPicPr>
          <p:cNvPr id="5" name="Рисунок 4" descr="IMG_01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000240"/>
            <a:ext cx="2571768" cy="19288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 descr="IMG_01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2071678"/>
            <a:ext cx="2476517" cy="185738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Рисунок 11" descr="DSC011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4143380"/>
            <a:ext cx="3071802" cy="23038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Рисунок 12" descr="DSC0116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71670" y="4143380"/>
            <a:ext cx="3000364" cy="22502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 descr="DSC0115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43240" y="1785926"/>
            <a:ext cx="3000396" cy="225029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071670" y="357166"/>
            <a:ext cx="6786610" cy="785818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>Направление </a:t>
            </a:r>
            <a:br>
              <a:rPr lang="ru-RU" sz="3200" b="1" dirty="0" smtClean="0"/>
            </a:br>
            <a:r>
              <a:rPr lang="ru-RU" sz="3200" b="1" dirty="0" smtClean="0"/>
              <a:t>«Социально-личностное развитие»</a:t>
            </a:r>
          </a:p>
        </p:txBody>
      </p:sp>
      <p:pic>
        <p:nvPicPr>
          <p:cNvPr id="4" name="Рисунок 3" descr="DSC010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571612"/>
            <a:ext cx="3190897" cy="239317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Рисунок 9" descr="DSC01177.JPG"/>
          <p:cNvPicPr>
            <a:picLocks noChangeAspect="1"/>
          </p:cNvPicPr>
          <p:nvPr/>
        </p:nvPicPr>
        <p:blipFill>
          <a:blip r:embed="rId4" cstate="print">
            <a:lum bright="10000" contrast="20000"/>
          </a:blip>
          <a:stretch>
            <a:fillRect/>
          </a:stretch>
        </p:blipFill>
        <p:spPr>
          <a:xfrm>
            <a:off x="785786" y="1571612"/>
            <a:ext cx="3143272" cy="235745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 descr="DSC0126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4143380"/>
            <a:ext cx="3000364" cy="225027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2285984" y="274638"/>
            <a:ext cx="6429391" cy="1143000"/>
          </a:xfrm>
        </p:spPr>
        <p:txBody>
          <a:bodyPr/>
          <a:lstStyle/>
          <a:p>
            <a:pPr eaLnBrk="1" hangingPunct="1"/>
            <a:r>
              <a:rPr lang="ru-RU" sz="4000" b="1" dirty="0" smtClean="0"/>
              <a:t>Направление </a:t>
            </a:r>
            <a:br>
              <a:rPr lang="ru-RU" sz="4000" b="1" dirty="0" smtClean="0"/>
            </a:br>
            <a:r>
              <a:rPr lang="ru-RU" sz="4000" b="1" dirty="0" smtClean="0"/>
              <a:t>«Физическое развитие»</a:t>
            </a:r>
          </a:p>
        </p:txBody>
      </p:sp>
      <p:pic>
        <p:nvPicPr>
          <p:cNvPr id="3" name="Рисунок 2" descr="IMG_03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1714488"/>
            <a:ext cx="3071834" cy="23038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 descr="DSC003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1785926"/>
            <a:ext cx="3071802" cy="23038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Рисунок 12" descr="DSC005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4250537"/>
            <a:ext cx="2905113" cy="217883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785918" y="357166"/>
            <a:ext cx="7143800" cy="774720"/>
          </a:xfrm>
        </p:spPr>
        <p:txBody>
          <a:bodyPr/>
          <a:lstStyle/>
          <a:p>
            <a:pPr eaLnBrk="1" hangingPunct="1"/>
            <a:r>
              <a:rPr lang="ru-RU" sz="4000" b="1" dirty="0" smtClean="0"/>
              <a:t>Направление</a:t>
            </a:r>
            <a:br>
              <a:rPr lang="ru-RU" sz="4000" b="1" dirty="0" smtClean="0"/>
            </a:br>
            <a:r>
              <a:rPr lang="ru-RU" sz="3000" b="1" dirty="0" smtClean="0"/>
              <a:t>«Познавательно-речевое развитие</a:t>
            </a:r>
            <a:r>
              <a:rPr lang="ru-RU" sz="3600" b="1" dirty="0" smtClean="0"/>
              <a:t>»</a:t>
            </a:r>
          </a:p>
        </p:txBody>
      </p:sp>
      <p:pic>
        <p:nvPicPr>
          <p:cNvPr id="11" name="Рисунок 10" descr="DSC01295.JPG"/>
          <p:cNvPicPr>
            <a:picLocks noChangeAspect="1"/>
          </p:cNvPicPr>
          <p:nvPr/>
        </p:nvPicPr>
        <p:blipFill>
          <a:blip r:embed="rId3" cstate="print"/>
          <a:srcRect l="13776"/>
          <a:stretch>
            <a:fillRect/>
          </a:stretch>
        </p:blipFill>
        <p:spPr>
          <a:xfrm>
            <a:off x="971600" y="1412776"/>
            <a:ext cx="2880320" cy="25053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 descr="IMG_177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412776"/>
            <a:ext cx="3347864" cy="25108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 descr="IMG_1774.JPG"/>
          <p:cNvPicPr>
            <a:picLocks noChangeAspect="1"/>
          </p:cNvPicPr>
          <p:nvPr/>
        </p:nvPicPr>
        <p:blipFill>
          <a:blip r:embed="rId5" cstate="print"/>
          <a:srcRect r="2751"/>
          <a:stretch>
            <a:fillRect/>
          </a:stretch>
        </p:blipFill>
        <p:spPr>
          <a:xfrm>
            <a:off x="2771800" y="4005064"/>
            <a:ext cx="3232433" cy="249289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261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</vt:lpstr>
      <vt:lpstr>Слайд 2</vt:lpstr>
      <vt:lpstr>Слайд 3</vt:lpstr>
      <vt:lpstr>Слайд 4</vt:lpstr>
      <vt:lpstr>         Этапы работы</vt:lpstr>
      <vt:lpstr>Направление  «Социально-личностное развитие»</vt:lpstr>
      <vt:lpstr>Направление  «Социально-личностное развитие»</vt:lpstr>
      <vt:lpstr>Направление  «Физическое развитие»</vt:lpstr>
      <vt:lpstr>Направление «Познавательно-речевое развитие»</vt:lpstr>
      <vt:lpstr>Направление «Познавательно-речевое развитие»</vt:lpstr>
      <vt:lpstr>Направление  «Художественно-эстетическое развитие»</vt:lpstr>
      <vt:lpstr>          </vt:lpstr>
      <vt:lpstr>          </vt:lpstr>
      <vt:lpstr>         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66</cp:revision>
  <dcterms:created xsi:type="dcterms:W3CDTF">2011-07-13T07:39:05Z</dcterms:created>
  <dcterms:modified xsi:type="dcterms:W3CDTF">2013-10-03T14:27:16Z</dcterms:modified>
</cp:coreProperties>
</file>