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9" r:id="rId2"/>
    <p:sldId id="281" r:id="rId3"/>
    <p:sldId id="257" r:id="rId4"/>
    <p:sldId id="278" r:id="rId5"/>
    <p:sldId id="258" r:id="rId6"/>
    <p:sldId id="294" r:id="rId7"/>
    <p:sldId id="284" r:id="rId8"/>
    <p:sldId id="303" r:id="rId9"/>
    <p:sldId id="305" r:id="rId10"/>
    <p:sldId id="285" r:id="rId11"/>
    <p:sldId id="287" r:id="rId12"/>
    <p:sldId id="259" r:id="rId13"/>
    <p:sldId id="292" r:id="rId14"/>
    <p:sldId id="290" r:id="rId15"/>
    <p:sldId id="297" r:id="rId16"/>
    <p:sldId id="260" r:id="rId17"/>
    <p:sldId id="263" r:id="rId18"/>
    <p:sldId id="295" r:id="rId19"/>
    <p:sldId id="296" r:id="rId20"/>
    <p:sldId id="283" r:id="rId21"/>
    <p:sldId id="262" r:id="rId22"/>
    <p:sldId id="266" r:id="rId23"/>
    <p:sldId id="291" r:id="rId24"/>
    <p:sldId id="264" r:id="rId25"/>
    <p:sldId id="304" r:id="rId26"/>
    <p:sldId id="267" r:id="rId27"/>
    <p:sldId id="268" r:id="rId28"/>
    <p:sldId id="274" r:id="rId29"/>
    <p:sldId id="269" r:id="rId30"/>
    <p:sldId id="298" r:id="rId31"/>
    <p:sldId id="306" r:id="rId32"/>
    <p:sldId id="299" r:id="rId33"/>
    <p:sldId id="300" r:id="rId34"/>
    <p:sldId id="301" r:id="rId35"/>
    <p:sldId id="270" r:id="rId36"/>
    <p:sldId id="271" r:id="rId37"/>
    <p:sldId id="307" r:id="rId38"/>
    <p:sldId id="30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2776"/>
    <a:srgbClr val="CF2C1F"/>
    <a:srgbClr val="00339A"/>
    <a:srgbClr val="0131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F418F-45D7-4F57-B5E2-DD3C70CC632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A368D0-4B82-451D-9F42-88F88B829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31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3709E3-FEC0-4C3D-9183-D50336BE03D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ACFEFA-BACE-42A2-8505-D090EABE5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38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2F9C408-2A62-4355-A2AC-9E5791263345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DAF35-10B7-453F-9A84-7AE3AD5948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97F0F8-DB22-4E90-9CED-3812581CF5AB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6F54-C126-4F32-912E-6FD092DE57E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9B45-6286-430C-8CE1-CCEF54754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 smtClean="0"/>
          </a:p>
          <a:p>
            <a:pPr lvl="6"/>
            <a:endParaRPr lang="ru-RU" dirty="0" smtClean="0"/>
          </a:p>
          <a:p>
            <a:pPr lvl="7"/>
            <a:endParaRPr lang="ru-RU" dirty="0" smtClean="0"/>
          </a:p>
          <a:p>
            <a:pPr lvl="8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8DDA-D411-4142-82B4-4659ABC6B00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A18D-CDE8-49F7-AF28-5C759710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47A8-638D-4FCF-947E-9271BBC76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F5D9-2DE8-4367-A440-4C3CFE07DE1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F1D8-EE16-4F24-8B97-516219867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0DE2-F0B7-44C9-AE07-DD84D3B875D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8C7F-A2F3-453A-AE78-46CF3E5B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FC37-A866-4544-88B1-A3D3A88F5FDC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ED16-3FCF-4159-971B-07DA101D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B918-B17A-4391-B9DB-5CBCF0C5C855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76B8-BD8C-42A2-B3DF-4C483FB89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B31B-22E7-43E3-8F9B-E142EA4DE56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668C-728F-491F-B9BC-28836E04B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90CF-066F-4598-9ADA-48E35DD7D788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A3A3-9A21-46B0-B8C9-669126815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3B60-3740-48B9-A168-E8AE548B1D7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A13B-19A2-44E6-9391-D35B32AD2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32B1-23CC-48A6-9359-FC63274582F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86CA-A5FC-4856-A15A-1B2238C0F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7C66B1E2-1225-41A8-939C-1B0E3C11FEC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4847D5AF-16A4-4265-A519-4921703E9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gif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gif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000100" y="3000372"/>
            <a:ext cx="7416800" cy="433387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6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Мультимедийное</a:t>
            </a: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приложение к родительскому собранию</a:t>
            </a:r>
            <a:br>
              <a:rPr lang="ru-RU" sz="16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разновозрастная группа 5-7 лет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071563" y="4005263"/>
            <a:ext cx="7821612" cy="2519362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9A"/>
                </a:solidFill>
                <a:latin typeface="Arial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339A"/>
                </a:solidFill>
                <a:latin typeface="Arial" charset="0"/>
              </a:rPr>
              <a:t> 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42938" y="500063"/>
            <a:ext cx="799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428736"/>
            <a:ext cx="692948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Готовность 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 школе</a:t>
            </a:r>
          </a:p>
        </p:txBody>
      </p:sp>
      <p:sp>
        <p:nvSpPr>
          <p:cNvPr id="9" name="Овал 8"/>
          <p:cNvSpPr/>
          <p:nvPr/>
        </p:nvSpPr>
        <p:spPr>
          <a:xfrm>
            <a:off x="4143372" y="4714884"/>
            <a:ext cx="357190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03-006-Skolko-vsego-karandashej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3571876"/>
            <a:ext cx="3524250" cy="2647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2198" y="592933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Презентацию подготовили: Деревянко В.В., Литвин Н.В.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500042"/>
            <a:ext cx="735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/>
              <a:t>детский сад комбинированного вида № 8 «Теремок» </a:t>
            </a:r>
          </a:p>
          <a:p>
            <a:pPr algn="ctr"/>
            <a:r>
              <a:rPr lang="ru-RU" sz="1400" b="1" dirty="0" smtClean="0"/>
              <a:t>МО Староминский район</a:t>
            </a:r>
            <a:endParaRPr lang="ru-RU" sz="1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928670"/>
            <a:ext cx="400050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928670"/>
            <a:ext cx="3786187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643314"/>
            <a:ext cx="4000528" cy="26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643314"/>
            <a:ext cx="3786214" cy="264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00298" y="357166"/>
            <a:ext cx="4966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вне занятий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8604"/>
            <a:ext cx="4000500" cy="284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500042"/>
            <a:ext cx="3929089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357562"/>
            <a:ext cx="4000528" cy="297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500438"/>
            <a:ext cx="3929090" cy="281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00042"/>
            <a:ext cx="36195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500042"/>
            <a:ext cx="1985962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429000"/>
            <a:ext cx="3659187" cy="274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3500438"/>
            <a:ext cx="2071688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1434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00042"/>
            <a:ext cx="3714750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00042"/>
            <a:ext cx="3714776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429000"/>
            <a:ext cx="3714749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7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429000"/>
            <a:ext cx="371477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15367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00042"/>
            <a:ext cx="3833813" cy="287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500042"/>
            <a:ext cx="3857625" cy="289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429000"/>
            <a:ext cx="3854450" cy="289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429000"/>
            <a:ext cx="3881465" cy="291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500042"/>
            <a:ext cx="5003054" cy="281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000240"/>
            <a:ext cx="4246276" cy="426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714752"/>
            <a:ext cx="369303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1639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428736"/>
            <a:ext cx="31623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428736"/>
            <a:ext cx="3179762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929066"/>
            <a:ext cx="3143272" cy="235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3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3929066"/>
            <a:ext cx="314327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728" y="428604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по экологии «Экологическая тропа»</a:t>
            </a:r>
            <a:endParaRPr lang="ru-RU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2048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1316B"/>
                </a:solidFill>
              </a:rPr>
              <a:t>    </a:t>
            </a:r>
            <a:endParaRPr lang="ru-RU" sz="2400" dirty="0" smtClean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500042"/>
            <a:ext cx="221457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643314"/>
            <a:ext cx="214314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286124"/>
            <a:ext cx="3608676" cy="292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500042"/>
            <a:ext cx="3591981" cy="297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428604"/>
            <a:ext cx="3490624" cy="465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500438"/>
            <a:ext cx="4114462" cy="280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428604"/>
            <a:ext cx="2626882" cy="288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357562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4357718" cy="289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28604"/>
            <a:ext cx="3562436" cy="267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D:\Рисунки все\Мои рисунки 3\3Коллекция Microsoft\Птицы\3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500438"/>
            <a:ext cx="299952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Выделяются разные виды готовности к школе:</a:t>
            </a:r>
          </a:p>
          <a:p>
            <a:pPr marL="0" lvl="1" eaLnBrk="0" hangingPunct="0">
              <a:buFontTx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Психологическая готовность</a:t>
            </a:r>
          </a:p>
          <a:p>
            <a:pPr marL="0" lvl="1" eaLnBrk="0" hangingPunct="0">
              <a:buFontTx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Физическая готовность: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512524"/>
                </a:solidFill>
                <a:latin typeface="Arial" pitchFamily="34" charset="0"/>
                <a:cs typeface="Arial" pitchFamily="34" charset="0"/>
              </a:rPr>
              <a:t>состояние здоровья, 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512524"/>
                </a:solidFill>
                <a:latin typeface="Arial" pitchFamily="34" charset="0"/>
                <a:cs typeface="Arial" pitchFamily="34" charset="0"/>
              </a:rPr>
              <a:t>физическое развитие, 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512524"/>
                </a:solidFill>
                <a:latin typeface="Arial" pitchFamily="34" charset="0"/>
                <a:cs typeface="Arial" pitchFamily="34" charset="0"/>
              </a:rPr>
              <a:t>развитие мелких групп мышц, 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512524"/>
                </a:solidFill>
                <a:latin typeface="Arial" pitchFamily="34" charset="0"/>
                <a:cs typeface="Arial" pitchFamily="34" charset="0"/>
              </a:rPr>
              <a:t>развитие основных движений</a:t>
            </a:r>
          </a:p>
          <a:p>
            <a:pPr marL="0" lvl="2" eaLnBrk="0" hangingPunct="0">
              <a:buFont typeface="Arial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Специальная готовность: </a:t>
            </a:r>
          </a:p>
          <a:p>
            <a:pPr marL="457200" lvl="3" eaLnBrk="0" hangingPunct="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33253B"/>
                </a:solidFill>
                <a:latin typeface="Arial" pitchFamily="34" charset="0"/>
                <a:cs typeface="Arial" pitchFamily="34" charset="0"/>
              </a:rPr>
              <a:t>умение читать, считать, писать</a:t>
            </a:r>
            <a:endParaRPr lang="ru-RU" sz="3200" dirty="0">
              <a:solidFill>
                <a:srgbClr val="33253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00042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500042"/>
            <a:ext cx="3786187" cy="28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500438"/>
            <a:ext cx="3663949" cy="274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500438"/>
            <a:ext cx="3714776" cy="278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пия (2) 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1844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28604"/>
            <a:ext cx="400170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714752"/>
            <a:ext cx="3592513" cy="243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3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571876"/>
            <a:ext cx="383247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500042"/>
            <a:ext cx="3608387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483226"/>
              </a:solidFill>
              <a:latin typeface="Franklin Gothic Book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288" y="1844675"/>
            <a:ext cx="453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148263" y="33655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solidFill>
                <a:srgbClr val="00339A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24577" name="Rectangle 2"/>
          <p:cNvSpPr>
            <a:spLocks noGrp="1"/>
          </p:cNvSpPr>
          <p:nvPr>
            <p:ph type="title" sz="quarter" idx="4294967295"/>
          </p:nvPr>
        </p:nvSpPr>
        <p:spPr bwMode="auto">
          <a:xfrm>
            <a:off x="0" y="227013"/>
            <a:ext cx="7477125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8604"/>
            <a:ext cx="4037012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429000"/>
            <a:ext cx="403704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500042"/>
            <a:ext cx="2143125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3357562"/>
            <a:ext cx="3905250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75" y="571500"/>
            <a:ext cx="79295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00108"/>
            <a:ext cx="353680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14752"/>
            <a:ext cx="3571900" cy="245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714752"/>
            <a:ext cx="34774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5" y="1000108"/>
            <a:ext cx="347821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7224" y="42860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«Люблю берёзку русскую»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142984"/>
            <a:ext cx="3408363" cy="255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071546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5" name="Picture 7" descr="C:\Users\Пользователь\Desktop\Документы Вали\Фото\Фото00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786190"/>
            <a:ext cx="3429024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3714752"/>
            <a:ext cx="3429024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428604"/>
            <a:ext cx="83582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 правила противопожарной безопасности</a:t>
            </a:r>
            <a:endParaRPr lang="ru-RU" sz="2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2285992"/>
            <a:ext cx="2992416" cy="398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5" y="428604"/>
            <a:ext cx="219671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643314"/>
            <a:ext cx="3470155" cy="260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5"/>
            <a:ext cx="225029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14422"/>
            <a:ext cx="371586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929066"/>
            <a:ext cx="3650292" cy="238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214422"/>
            <a:ext cx="3643338" cy="262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1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lum bright="32000"/>
          </a:blip>
          <a:srcRect/>
          <a:stretch>
            <a:fillRect/>
          </a:stretch>
        </p:blipFill>
        <p:spPr bwMode="auto">
          <a:xfrm>
            <a:off x="571472" y="3929066"/>
            <a:ext cx="3714776" cy="238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28572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 нравственно – патриотическому воспитанию</a:t>
            </a:r>
            <a:endParaRPr lang="ru-RU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00042"/>
            <a:ext cx="251112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571480"/>
            <a:ext cx="3395666" cy="254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643314"/>
            <a:ext cx="3357586" cy="261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 descr="C:\Users\Пользователь\Desktop\Документы Вали\Фото\Фото01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lum bright="19000"/>
          </a:blip>
          <a:srcRect/>
          <a:stretch>
            <a:fillRect/>
          </a:stretch>
        </p:blipFill>
        <p:spPr bwMode="auto">
          <a:xfrm>
            <a:off x="5214942" y="3696892"/>
            <a:ext cx="3397782" cy="254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7562"/>
            <a:ext cx="4111644" cy="294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071942"/>
            <a:ext cx="396517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3086859" cy="231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500042"/>
            <a:ext cx="3551360" cy="249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2214554"/>
            <a:ext cx="258579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500042"/>
            <a:ext cx="557216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FF"/>
                </a:solidFill>
              </a:rPr>
              <a:t>Чтобы ребенок хорошо говорил, с ним надо разговаривать: так задаются образцы устной речи. 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FF"/>
                </a:solidFill>
              </a:rPr>
              <a:t>Чтобы ребенок научился быть внимательным, ему надо читать и рассказывать сказки: так задаются образцы восприятия слова. 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FF"/>
                </a:solidFill>
              </a:rPr>
              <a:t>Чтобы книга воспринималась как необходимый элемент жизни, она должна жить в доме и быть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FF"/>
                </a:solidFill>
              </a:rPr>
              <a:t>востребованной взрослым: так задаются образцы определенного жизненного стиля. </a:t>
            </a:r>
          </a:p>
          <a:p>
            <a:pPr marL="185738" indent="-185738" eaLnBrk="1" hangingPunct="1">
              <a:lnSpc>
                <a:spcPct val="90000"/>
              </a:lnSpc>
              <a:buClr>
                <a:srgbClr val="0000FF"/>
              </a:buClr>
            </a:pPr>
            <a:endParaRPr lang="ru-RU" sz="2400" b="1" dirty="0" smtClean="0">
              <a:solidFill>
                <a:srgbClr val="0066FF"/>
              </a:solidFill>
            </a:endParaRPr>
          </a:p>
        </p:txBody>
      </p:sp>
      <p:pic>
        <p:nvPicPr>
          <p:cNvPr id="2050" name="Picture 2" descr="C:\Documents and Settings\User\Мои документы\Мои рисунки\Дети дошкольники\707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142984"/>
            <a:ext cx="254319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 rot="21187796">
            <a:off x="825135" y="566908"/>
            <a:ext cx="3559175" cy="8715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Готовность к школе 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483226"/>
              </a:solidFill>
              <a:latin typeface="Franklin Gothic Book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00034" y="1643050"/>
            <a:ext cx="4857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9A"/>
                </a:solidFill>
              </a:rPr>
              <a:t>Когда </a:t>
            </a:r>
            <a:r>
              <a:rPr lang="ru-RU" dirty="0">
                <a:solidFill>
                  <a:srgbClr val="00339A"/>
                </a:solidFill>
              </a:rPr>
              <a:t>говорят о </a:t>
            </a:r>
            <a:r>
              <a:rPr lang="ru-RU" dirty="0" smtClean="0">
                <a:solidFill>
                  <a:srgbClr val="00339A"/>
                </a:solidFill>
              </a:rPr>
              <a:t>«готовности </a:t>
            </a:r>
            <a:r>
              <a:rPr lang="ru-RU" dirty="0">
                <a:solidFill>
                  <a:srgbClr val="00339A"/>
                </a:solidFill>
              </a:rPr>
              <a:t>к </a:t>
            </a:r>
            <a:r>
              <a:rPr lang="ru-RU" dirty="0" smtClean="0">
                <a:solidFill>
                  <a:srgbClr val="00339A"/>
                </a:solidFill>
              </a:rPr>
              <a:t>школе»,</a:t>
            </a:r>
            <a:r>
              <a:rPr lang="ru-RU" dirty="0">
                <a:solidFill>
                  <a:srgbClr val="00339A"/>
                </a:solidFill>
              </a:rPr>
              <a:t> </a:t>
            </a:r>
            <a:r>
              <a:rPr lang="ru-RU" dirty="0" smtClean="0">
                <a:solidFill>
                  <a:srgbClr val="00339A"/>
                </a:solidFill>
              </a:rPr>
              <a:t>то </a:t>
            </a:r>
            <a:r>
              <a:rPr lang="ru-RU" dirty="0">
                <a:solidFill>
                  <a:srgbClr val="00339A"/>
                </a:solidFill>
              </a:rPr>
              <a:t>имеют в виду </a:t>
            </a:r>
            <a:r>
              <a:rPr lang="ru-RU" dirty="0" smtClean="0">
                <a:solidFill>
                  <a:srgbClr val="00339A"/>
                </a:solidFill>
              </a:rPr>
              <a:t> не </a:t>
            </a:r>
            <a:r>
              <a:rPr lang="ru-RU" dirty="0">
                <a:solidFill>
                  <a:srgbClr val="00339A"/>
                </a:solidFill>
              </a:rPr>
              <a:t>отдельные умения и знания, а их определенный набор, в котором присутствуют все основные </a:t>
            </a:r>
          </a:p>
          <a:p>
            <a:r>
              <a:rPr lang="ru-RU" dirty="0">
                <a:solidFill>
                  <a:srgbClr val="00339A"/>
                </a:solidFill>
              </a:rPr>
              <a:t>компоненты. </a:t>
            </a:r>
          </a:p>
        </p:txBody>
      </p:sp>
      <p:pic>
        <p:nvPicPr>
          <p:cNvPr id="1026" name="Picture 2" descr="D:\Рисунки все\Коллекция Microsoft\Школа Первоклашки\kalendar-1sentyabry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57166"/>
            <a:ext cx="3595111" cy="3486168"/>
          </a:xfrm>
          <a:prstGeom prst="rect">
            <a:avLst/>
          </a:prstGeom>
          <a:noFill/>
        </p:spPr>
      </p:pic>
      <p:pic>
        <p:nvPicPr>
          <p:cNvPr id="1028" name="Picture 4" descr="D:\Рисунки все\Коллекция Microsoft\Школа Первоклашки\8a412a7d141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714752"/>
            <a:ext cx="1689567" cy="226218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42862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Быть готовым к школе уже сегодня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 значит уметь писать, читать, считать.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Быть готовым к школе — значит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Быть готовым всему этому научиться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143116"/>
            <a:ext cx="4385339" cy="24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71480"/>
            <a:ext cx="4177675" cy="234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429132"/>
            <a:ext cx="3278677" cy="184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D:\Рисунки все\Коллекция картинок (Microsoft) востановленная\Цветы  комнатные\200016600031a5ebb8a672f5d50c9ccdb30c67232d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214686"/>
            <a:ext cx="3524258" cy="3200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4143404" cy="274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1" y="500042"/>
            <a:ext cx="340493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50" y="3429000"/>
            <a:ext cx="3429024" cy="286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604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500042"/>
            <a:ext cx="3803915" cy="213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3314"/>
            <a:ext cx="3995582" cy="264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D:\Рисунки все\Коллекция картинок (Microsoft) востановленная\Н Елки\000427r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1928802"/>
            <a:ext cx="1276350" cy="2271716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143380"/>
            <a:ext cx="3826187" cy="215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12" y="3786190"/>
            <a:ext cx="3801762" cy="242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71480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571480"/>
            <a:ext cx="3783902" cy="303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2916732" cy="388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500042"/>
            <a:ext cx="4382694" cy="328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3929066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929066"/>
            <a:ext cx="3129855" cy="234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dirty="0" smtClean="0">
                <a:solidFill>
                  <a:srgbClr val="0066FF"/>
                </a:solidFill>
              </a:rPr>
              <a:t>Полезны занятия, которые заставляют работать фантазию, воображение, самостоятельную смекалку: </a:t>
            </a:r>
          </a:p>
          <a:p>
            <a:pPr marL="185738" indent="-185738"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FF"/>
                </a:solidFill>
              </a:rPr>
              <a:t>рисование, </a:t>
            </a:r>
          </a:p>
          <a:p>
            <a:pPr marL="185738" indent="-185738"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FF"/>
                </a:solidFill>
              </a:rPr>
              <a:t>лепка, </a:t>
            </a:r>
          </a:p>
          <a:p>
            <a:pPr marL="185738" indent="-185738"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FF"/>
                </a:solidFill>
              </a:rPr>
              <a:t>конструирование</a:t>
            </a:r>
            <a:r>
              <a:rPr lang="ru-RU" sz="2800" dirty="0" smtClean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3074" name="Picture 2" descr="C:\Documents and Settings\User\Мои документы\Мои рисунки\Дети клипарт\64441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285992"/>
            <a:ext cx="3333670" cy="3621108"/>
          </a:xfrm>
          <a:prstGeom prst="rect">
            <a:avLst/>
          </a:prstGeom>
          <a:noFill/>
        </p:spPr>
      </p:pic>
      <p:pic>
        <p:nvPicPr>
          <p:cNvPr id="3075" name="Picture 3" descr="D:\Рисунки все\4Коллекция Microsoft\Детские игры\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928934"/>
            <a:ext cx="3746506" cy="35580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428604"/>
            <a:ext cx="5562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 ли родители к школе?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11689"/>
            <a:ext cx="792961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Жертвовать своим личным временем  и некоторыми привычками.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Сдерживать свои эмоции.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 кричать, не унижать и не обижать.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 сравнивать своего ребенка с другими детьми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 наказывать ребенка без причины.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Всегда встречать ребенка из школы с улыбкой.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Быть щедрым на похвалу за достигнутые результаты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428604"/>
            <a:ext cx="6477045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5500702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</a:rPr>
              <a:t>В школу ребёнок идёт  не только продемонстрировать свои знания, но и учиться.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00100" y="550070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Все фотографии  размещены с согласия родителей или их представителей</a:t>
            </a:r>
            <a:endParaRPr lang="ru-RU" b="1" dirty="0"/>
          </a:p>
        </p:txBody>
      </p:sp>
      <p:sp>
        <p:nvSpPr>
          <p:cNvPr id="4" name="TextBox 2"/>
          <p:cNvSpPr txBox="1"/>
          <p:nvPr/>
        </p:nvSpPr>
        <p:spPr>
          <a:xfrm>
            <a:off x="928662" y="85723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В презентации использованы фотографии из фото архива воспитателей и родителей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642910" y="2143116"/>
            <a:ext cx="4040188" cy="388937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Набор и размен монет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642910" y="2643182"/>
            <a:ext cx="383857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857752" y="2714620"/>
            <a:ext cx="3829050" cy="287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4348" y="500042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элементарных математических представлений</a:t>
            </a:r>
            <a:endParaRPr lang="ru-RU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071678"/>
            <a:ext cx="3800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Ориентировка на листе бумаги в клетку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(2) 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571472" y="2000240"/>
            <a:ext cx="37211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4500562" y="2000240"/>
            <a:ext cx="407196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1357298"/>
            <a:ext cx="439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геометрических  фигур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591" y="1357298"/>
            <a:ext cx="325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Знакомство с цифрами      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143248"/>
            <a:ext cx="3933264" cy="268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428604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57818" y="3643314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объёма с помощью условной меры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571744"/>
            <a:ext cx="263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часами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Рисунки все\Коллекция Microsoft\Часы\85b9b712747d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714356"/>
            <a:ext cx="1785950" cy="1746659"/>
          </a:xfrm>
          <a:prstGeom prst="ellipse">
            <a:avLst/>
          </a:prstGeom>
          <a:noFill/>
        </p:spPr>
      </p:pic>
      <p:pic>
        <p:nvPicPr>
          <p:cNvPr id="4099" name="Picture 3" descr="D:\Рисунки все\Коллекция Microsoft\Математика\icon_51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4429132"/>
            <a:ext cx="1820853" cy="182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" y="0"/>
            <a:ext cx="91301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0"/>
            <a:ext cx="3477881" cy="269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928934"/>
            <a:ext cx="4286250" cy="326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7422" y="500042"/>
            <a:ext cx="5284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Художественное творчество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Рисунки все\Коллекция Microsoft\Канцтовары\0_6d40f_f31f4cc3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4357694"/>
            <a:ext cx="2381240" cy="178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6" y="714356"/>
            <a:ext cx="385765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1" y="714356"/>
            <a:ext cx="3857653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(2) 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0128" cy="68580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428868"/>
            <a:ext cx="2886614" cy="384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428868"/>
            <a:ext cx="2811653" cy="374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500042"/>
            <a:ext cx="2643206" cy="35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Documents and Settings\User\Мои документы\Мои рисунки\Дети анимированные\701d3990bf6f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4714884"/>
            <a:ext cx="1214446" cy="133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2189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Экран (4:3)</PresentationFormat>
  <Paragraphs>65</Paragraphs>
  <Slides>38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Academic_ID07</vt:lpstr>
      <vt:lpstr>Мультимедийное приложение к родительскому собранию разновозрастная группа 5-7 лет</vt:lpstr>
      <vt:lpstr>Слайд 2</vt:lpstr>
      <vt:lpstr>Готовность к школе 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"Готовность к школе"</dc:title>
  <dc:subject>Родительское собрание</dc:subject>
  <dc:creator/>
  <cp:lastModifiedBy/>
  <cp:revision>22</cp:revision>
  <dcterms:modified xsi:type="dcterms:W3CDTF">2014-03-19T16:57:56Z</dcterms:modified>
  <cp:category>ЭОР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