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D8AD6-8D5D-424B-83B7-960CBA9FD6E7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B960-00E8-40BF-A63E-2D707F4C50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D8AD6-8D5D-424B-83B7-960CBA9FD6E7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B960-00E8-40BF-A63E-2D707F4C50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D8AD6-8D5D-424B-83B7-960CBA9FD6E7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B960-00E8-40BF-A63E-2D707F4C50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D8AD6-8D5D-424B-83B7-960CBA9FD6E7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B960-00E8-40BF-A63E-2D707F4C50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D8AD6-8D5D-424B-83B7-960CBA9FD6E7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B960-00E8-40BF-A63E-2D707F4C50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D8AD6-8D5D-424B-83B7-960CBA9FD6E7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B960-00E8-40BF-A63E-2D707F4C50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D8AD6-8D5D-424B-83B7-960CBA9FD6E7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B960-00E8-40BF-A63E-2D707F4C50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D8AD6-8D5D-424B-83B7-960CBA9FD6E7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B960-00E8-40BF-A63E-2D707F4C50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D8AD6-8D5D-424B-83B7-960CBA9FD6E7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B960-00E8-40BF-A63E-2D707F4C50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D8AD6-8D5D-424B-83B7-960CBA9FD6E7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B960-00E8-40BF-A63E-2D707F4C50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D8AD6-8D5D-424B-83B7-960CBA9FD6E7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B960-00E8-40BF-A63E-2D707F4C50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D8AD6-8D5D-424B-83B7-960CBA9FD6E7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3B960-00E8-40BF-A63E-2D707F4C50B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8109" y="3244334"/>
            <a:ext cx="1727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ПРОДОЛЖЕНИЕ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40466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20 век –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Эпоха Великих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космический открытий</a:t>
            </a:r>
            <a:r>
              <a:rPr lang="ru-RU" sz="2800" b="1" dirty="0" smtClean="0"/>
              <a:t>. 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3717032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«Космический пейзаж»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(«Вопрос, оставшийся без ответа»)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4869160"/>
            <a:ext cx="8352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Это философское размышление автора о месте и роли человека во Вселенной.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http://www.2012.ruhrtriennale.de/images/2-18-6604/stage/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548679"/>
            <a:ext cx="3816424" cy="28641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5004048" y="2636912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Чарльз  </a:t>
            </a:r>
            <a:r>
              <a:rPr lang="ru-RU" sz="2800" b="1" dirty="0" err="1" smtClean="0">
                <a:solidFill>
                  <a:srgbClr val="002060"/>
                </a:solidFill>
              </a:rPr>
              <a:t>Айвз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E967-08C9-4520-9294-87C03913667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8680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2060"/>
                </a:solidFill>
              </a:rPr>
              <a:t>К.Юон</a:t>
            </a:r>
            <a:r>
              <a:rPr lang="ru-RU" sz="2800" b="1" dirty="0" smtClean="0">
                <a:solidFill>
                  <a:srgbClr val="002060"/>
                </a:solidFill>
              </a:rPr>
              <a:t> «Новая планета»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4338" name="Picture 2" descr="К. Юон. Новая планета. 19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1196752"/>
            <a:ext cx="7200800" cy="49973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E967-08C9-4520-9294-87C03913667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548680"/>
            <a:ext cx="7795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П. </a:t>
            </a:r>
            <a:r>
              <a:rPr lang="ru-RU" sz="2800" b="1" dirty="0" err="1" smtClean="0">
                <a:solidFill>
                  <a:srgbClr val="002060"/>
                </a:solidFill>
              </a:rPr>
              <a:t>Филонова</a:t>
            </a:r>
            <a:r>
              <a:rPr lang="ru-RU" sz="2800" b="1" dirty="0" smtClean="0">
                <a:solidFill>
                  <a:srgbClr val="002060"/>
                </a:solidFill>
              </a:rPr>
              <a:t> «Формула Вселенной»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3314" name="Picture 2" descr="Павел Филонов. Формула Вселенной, 1920-1928 br Акварель, тушь, перо на бумаге. Русский музей br The Formula of the Universe br W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672" y="1340768"/>
            <a:ext cx="5616624" cy="48950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E967-08C9-4520-9294-87C03913667E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8964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М. </a:t>
            </a:r>
            <a:r>
              <a:rPr lang="ru-RU" sz="2800" b="1" dirty="0" err="1" smtClean="0">
                <a:solidFill>
                  <a:srgbClr val="002060"/>
                </a:solidFill>
              </a:rPr>
              <a:t>Чюрлёнис</a:t>
            </a:r>
            <a:r>
              <a:rPr lang="ru-RU" sz="2800" b="1" dirty="0" smtClean="0">
                <a:solidFill>
                  <a:srgbClr val="002060"/>
                </a:solidFill>
              </a:rPr>
              <a:t> цикл картин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«Сотворение мира»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2292" name="Picture 4" descr="Приближается планета Х-Нибиру. - Страница 3 - Агни Йога (Живая Этика), Теософия, наследие семьи Рерихов, Е.П.Блаватской и их Учи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340768"/>
            <a:ext cx="2520280" cy="34823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296" name="AutoShape 8" descr="Микалоюс Чюрлёнис - ARTinvestment.RU Forum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8" name="Picture 10" descr="Микалоюс Чюрлёнис - ARTinvestment.RU Forum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68144" y="1484784"/>
            <a:ext cx="2809134" cy="33961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294" name="Picture 6" descr="Сотворение мира VIII - Микалоюс Чюрлёнис - WikiPaintings.or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062857">
            <a:off x="3214902" y="2113797"/>
            <a:ext cx="2849847" cy="40670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E967-08C9-4520-9294-87C03913667E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20072" y="404664"/>
            <a:ext cx="37444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М.Ларионов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« Петух.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Лучистый этюд»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1268" name="Picture 4" descr="Репродукция картины &quot;Петух (Лучистый этюд)&quot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692696"/>
            <a:ext cx="4649094" cy="45136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E967-08C9-4520-9294-87C03913667E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31746" name="Picture 2" descr="Михаил Ларионов. Петух. 1912 г. Государственная Третьяковская галерея, Москв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52120" y="2348880"/>
            <a:ext cx="2724358" cy="396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mgu-club.ru/Report/04062009/l/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628800"/>
            <a:ext cx="3412482" cy="47547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3968" y="476672"/>
            <a:ext cx="4248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Мир глазами человека 20 века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E967-08C9-4520-9294-87C03913667E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5" name="Picture 4" descr="М.К.Эшер. «Относительность», 195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3968" y="2132856"/>
            <a:ext cx="4207771" cy="40324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67544" y="404664"/>
            <a:ext cx="36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002060"/>
                </a:solidFill>
              </a:rPr>
              <a:t>Анатолий Фоменко русский математик </a:t>
            </a:r>
          </a:p>
          <a:p>
            <a:pPr lvl="0" algn="ctr"/>
            <a:r>
              <a:rPr lang="ru-RU" b="1" dirty="0" smtClean="0">
                <a:solidFill>
                  <a:srgbClr val="002060"/>
                </a:solidFill>
              </a:rPr>
              <a:t>и художник </a:t>
            </a:r>
          </a:p>
          <a:p>
            <a:pPr lvl="0" algn="ctr"/>
            <a:r>
              <a:rPr lang="ru-RU" b="1" dirty="0" smtClean="0">
                <a:solidFill>
                  <a:srgbClr val="002060"/>
                </a:solidFill>
              </a:rPr>
              <a:t>«Гомотопия»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11960" y="14847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</a:rPr>
              <a:t>Мориц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Эшер</a:t>
            </a:r>
            <a:r>
              <a:rPr lang="ru-RU" b="1" dirty="0" smtClean="0">
                <a:solidFill>
                  <a:srgbClr val="002060"/>
                </a:solidFill>
              </a:rPr>
              <a:t>«Относительность»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               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429000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rgbClr val="002060"/>
                </a:solidFill>
              </a:rPr>
              <a:t>Техно</a:t>
            </a:r>
            <a:r>
              <a:rPr lang="ru-RU" sz="2800" b="1" dirty="0" smtClean="0">
                <a:solidFill>
                  <a:srgbClr val="002060"/>
                </a:solidFill>
              </a:rPr>
              <a:t> в музыке и хореографии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74754" name="Picture 2" descr="http://cdn3.pitchfork.com/features/6204/c459c23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07904" y="4005064"/>
            <a:ext cx="5000625" cy="2381250"/>
          </a:xfrm>
          <a:prstGeom prst="rect">
            <a:avLst/>
          </a:prstGeom>
          <a:noFill/>
        </p:spPr>
      </p:pic>
      <p:pic>
        <p:nvPicPr>
          <p:cNvPr id="74756" name="Picture 4" descr="Browse 11,332 groups in Entertainment &amp; Art - IMVU Group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620688"/>
            <a:ext cx="2987824" cy="2240869"/>
          </a:xfrm>
          <a:prstGeom prst="rect">
            <a:avLst/>
          </a:prstGeom>
          <a:noFill/>
        </p:spPr>
      </p:pic>
      <p:pic>
        <p:nvPicPr>
          <p:cNvPr id="74758" name="Picture 6" descr="Robot Dance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60232" y="404664"/>
            <a:ext cx="2092044" cy="3076536"/>
          </a:xfrm>
          <a:prstGeom prst="rect">
            <a:avLst/>
          </a:prstGeom>
          <a:noFill/>
        </p:spPr>
      </p:pic>
      <p:pic>
        <p:nvPicPr>
          <p:cNvPr id="74760" name="Picture 8" descr="Роботы со всего мира (33 фото)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7544" y="4005064"/>
            <a:ext cx="3096344" cy="232100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63888" y="548680"/>
            <a:ext cx="31683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Искусственность  звука,   механические ритмы, музыка и движения машин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E967-08C9-4520-9294-87C03913667E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897" y="1412776"/>
            <a:ext cx="5760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600" b="1" dirty="0" smtClean="0">
                <a:solidFill>
                  <a:srgbClr val="002060"/>
                </a:solidFill>
              </a:rPr>
              <a:t>Предсказания в искусстве.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E967-08C9-4520-9294-87C03913667E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Коврик Pod Mishkou APPLE характеристики, отзывы, цена, купить в &quot;Компьютеры для всех&quot; г.Мариуполь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07904" y="2708920"/>
            <a:ext cx="5000625" cy="381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44" name="Picture 4" descr="Серебряное блюдечко и наливное яблочко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1124744"/>
            <a:ext cx="4267211" cy="2771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23528" y="404664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творческая фантазия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24128" y="1268760"/>
            <a:ext cx="40324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научная реальность</a:t>
            </a:r>
            <a:endParaRPr lang="ru-RU" sz="3200" b="1" dirty="0">
              <a:solidFill>
                <a:srgbClr val="00206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4716016" y="980728"/>
            <a:ext cx="1008112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E967-08C9-4520-9294-87C03913667E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7944" y="476672"/>
            <a:ext cx="47880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2060"/>
                </a:solidFill>
              </a:rPr>
              <a:t>Жюль</a:t>
            </a:r>
            <a:r>
              <a:rPr lang="ru-RU" sz="2800" b="1" dirty="0" smtClean="0">
                <a:solidFill>
                  <a:srgbClr val="002060"/>
                </a:solidFill>
              </a:rPr>
              <a:t> Верн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«С Земли на Луну прямым путем за 97 часов 20 минут», «Вокруг Луны»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6146" name="Picture 2" descr="Жанр &quot;Научная фантастика&quot; - Книги - Страница 57 - Litmir.net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692696"/>
            <a:ext cx="3576418" cy="5579399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E967-08C9-4520-9294-87C03913667E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25602" name="Picture 2" descr="С Земли на Луну. Вокруг Луны. Жюль Верн. Беларусь. Минск.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351420">
            <a:off x="4641243" y="3188606"/>
            <a:ext cx="1905000" cy="2867025"/>
          </a:xfrm>
          <a:prstGeom prst="rect">
            <a:avLst/>
          </a:prstGeom>
          <a:noFill/>
        </p:spPr>
      </p:pic>
      <p:pic>
        <p:nvPicPr>
          <p:cNvPr id="25604" name="Picture 4" descr="Вверх дном - Жюль Верн - читать книгу онлайн, на iPhone, iPa…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833209">
            <a:off x="6516216" y="3212976"/>
            <a:ext cx="1857375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1331640" y="1700808"/>
            <a:ext cx="65955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Математика для музыканта.</a:t>
            </a:r>
            <a:endParaRPr kumimoji="0" lang="ru-RU" sz="3600" b="1" i="0" u="none" strike="noStrike" normalizeH="0" baseline="0" dirty="0" smtClean="0">
              <a:ln w="10541" cmpd="sng">
                <a:noFill/>
                <a:prstDash val="solid"/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E967-08C9-4520-9294-87C03913667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7984" y="548680"/>
            <a:ext cx="43492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«Плавучий остров»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Picture 4" descr="http://www.people.su/images/articles/julesvern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3501008"/>
            <a:ext cx="4536504" cy="2820881"/>
          </a:xfrm>
          <a:prstGeom prst="rect">
            <a:avLst/>
          </a:prstGeom>
          <a:noFill/>
        </p:spPr>
      </p:pic>
      <p:pic>
        <p:nvPicPr>
          <p:cNvPr id="5" name="Picture 8" descr="http://www.people.su/images/articles/julesvern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194" y="476673"/>
            <a:ext cx="3845088" cy="288032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3968" y="1124744"/>
            <a:ext cx="46085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«Париж в двадцатом веке»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E967-08C9-4520-9294-87C03913667E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24578" name="Picture 2" descr="Дэвид Финчер покажет свои &quot;20 тысяч лье под водой&quot; - форум для геймеров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68144" y="2924944"/>
            <a:ext cx="2612532" cy="333663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355976" y="1988840"/>
            <a:ext cx="420660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«20 тысяч лье под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водой»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Звездная ночь. Винсент Ван Гог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1052736"/>
            <a:ext cx="6480720" cy="511977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851920" y="6165304"/>
            <a:ext cx="4870244" cy="36933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Винсент Ван </a:t>
            </a:r>
            <a:r>
              <a:rPr lang="ru-RU" b="1" dirty="0" err="1" smtClean="0">
                <a:solidFill>
                  <a:srgbClr val="002060"/>
                </a:solidFill>
              </a:rPr>
              <a:t>Гог</a:t>
            </a:r>
            <a:r>
              <a:rPr lang="ru-RU" b="1" dirty="0" smtClean="0">
                <a:solidFill>
                  <a:srgbClr val="002060"/>
                </a:solidFill>
              </a:rPr>
              <a:t> « Звездная ночь»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E967-08C9-4520-9294-87C03913667E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476672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Воздушные (турбулентные ) потоки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980728"/>
            <a:ext cx="554671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Искусство, 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которое родилось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 благодаря науке.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E967-08C9-4520-9294-87C03913667E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img1.liveinternet.ru/images/attach/c/7/97/676/97676977_0_47877_edec2912_ori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95936" y="836712"/>
            <a:ext cx="4464496" cy="29188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67544" y="548680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фотография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032" name="Picture 8" descr="http://bravo-mice.ru/images/article/000/000061/550-8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4005064"/>
            <a:ext cx="3384376" cy="23479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4283968" y="4725144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кинематограф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E967-08C9-4520-9294-87C03913667E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21506" name="Picture 2" descr="Htc One X Wallpapers Hd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3568" y="1268760"/>
            <a:ext cx="3360373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Zlata-Atelier - Это меня вдохновляет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99992" y="620688"/>
            <a:ext cx="4041516" cy="275366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6628" name="Picture 4" descr="В Киеве покажут лучшие фотографии мира - Общество - NewsUkrain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6" y="3501008"/>
            <a:ext cx="3384376" cy="25410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611560" y="764704"/>
            <a:ext cx="46805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Фотография - настоящее искусство,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E967-08C9-4520-9294-87C03913667E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3573016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тонкостей в нем не меньше, чем в живописи или музыке. 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0" y="404664"/>
            <a:ext cx="5076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«Фильм – это жизнь, с которой вывели пятна скуки»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20272" y="1412776"/>
            <a:ext cx="17716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Альфред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Хичкок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75778" name="Picture 2" descr="The Matrix Soundtrack видео клипы смотреть онлайн. Wikibit.net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07904" y="1700808"/>
            <a:ext cx="3215680" cy="2411760"/>
          </a:xfrm>
          <a:prstGeom prst="rect">
            <a:avLst/>
          </a:prstGeom>
          <a:noFill/>
        </p:spPr>
      </p:pic>
      <p:pic>
        <p:nvPicPr>
          <p:cNvPr id="75780" name="Picture 4" descr="Filmz.ru: обои для рабочего стола фильм Пираты Карибского моря: На странных берегах (2011) Pirates of the Caribbean: On Stranger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2780928"/>
            <a:ext cx="4065549" cy="2540968"/>
          </a:xfrm>
          <a:prstGeom prst="rect">
            <a:avLst/>
          </a:prstGeom>
          <a:noFill/>
        </p:spPr>
      </p:pic>
      <p:pic>
        <p:nvPicPr>
          <p:cNvPr id="75782" name="Picture 6" descr="Фильмы онлайн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72200" y="2780928"/>
            <a:ext cx="2282601" cy="327461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67544" y="5373216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и поучаствовать в захватывающих приключениях.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E967-08C9-4520-9294-87C03913667E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980728"/>
            <a:ext cx="34563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Кино позволяет нам совершить невероятные путешествия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898" y="-315416"/>
            <a:ext cx="8549550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dirty="0" smtClean="0"/>
          </a:p>
          <a:p>
            <a:pPr algn="ctr"/>
            <a:r>
              <a:rPr lang="ru-RU" sz="5400" dirty="0" smtClean="0"/>
              <a:t> </a:t>
            </a:r>
            <a:r>
              <a:rPr lang="ru-RU" sz="3600" b="1" dirty="0" smtClean="0">
                <a:solidFill>
                  <a:srgbClr val="002060"/>
                </a:solidFill>
              </a:rPr>
              <a:t>научный </a:t>
            </a:r>
            <a:r>
              <a:rPr lang="ru-RU" sz="3600" b="1" dirty="0" err="1" smtClean="0">
                <a:solidFill>
                  <a:srgbClr val="002060"/>
                </a:solidFill>
              </a:rPr>
              <a:t>арт</a:t>
            </a:r>
            <a:r>
              <a:rPr lang="ru-RU" sz="3600" b="1" dirty="0" smtClean="0">
                <a:solidFill>
                  <a:srgbClr val="002060"/>
                </a:solidFill>
              </a:rPr>
              <a:t>,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или наука как искусство–</a:t>
            </a:r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последняя тенденция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 современного искусства</a:t>
            </a:r>
          </a:p>
          <a:p>
            <a:pPr algn="ctr"/>
            <a:r>
              <a:rPr lang="ru-RU" sz="3600" b="1" dirty="0" smtClean="0"/>
              <a:t> 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E967-08C9-4520-9294-87C03913667E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17410" name="Picture 2" descr="11018 Прекрасная наук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32040" y="3068960"/>
            <a:ext cx="3799819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moimir.org/wp-content/uploads/2012/04/prekrasnaya-nauka-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15816" y="620688"/>
            <a:ext cx="5664629" cy="424847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5013176"/>
            <a:ext cx="8280920" cy="1200329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Раствор сульфида мышьяка создает яркие пятна при нагреве его тонкого слоя на стекле.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E967-08C9-4520-9294-87C03913667E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620688"/>
            <a:ext cx="2795958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Наука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становится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искусством. 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5445224"/>
            <a:ext cx="8028384" cy="83099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ru-RU" sz="2400" b="1" dirty="0" smtClean="0">
                <a:solidFill>
                  <a:srgbClr val="002060"/>
                </a:solidFill>
              </a:rPr>
              <a:t>микро- и </a:t>
            </a:r>
            <a:r>
              <a:rPr lang="ru-RU" sz="2400" b="1" dirty="0" err="1" smtClean="0">
                <a:solidFill>
                  <a:srgbClr val="002060"/>
                </a:solidFill>
              </a:rPr>
              <a:t>наноструктуры</a:t>
            </a:r>
            <a:r>
              <a:rPr lang="ru-RU" sz="2400" b="1" dirty="0" smtClean="0">
                <a:solidFill>
                  <a:srgbClr val="002060"/>
                </a:solidFill>
              </a:rPr>
              <a:t> превращаются </a:t>
            </a:r>
          </a:p>
          <a:p>
            <a:pPr algn="ctr" fontAlgn="base"/>
            <a:r>
              <a:rPr lang="ru-RU" sz="2400" b="1" dirty="0" smtClean="0">
                <a:solidFill>
                  <a:srgbClr val="002060"/>
                </a:solidFill>
              </a:rPr>
              <a:t>в розы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E967-08C9-4520-9294-87C03913667E}" type="slidenum">
              <a:rPr lang="ru-RU" smtClean="0"/>
              <a:pPr/>
              <a:t>28</a:t>
            </a:fld>
            <a:endParaRPr lang="ru-RU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476672"/>
            <a:ext cx="6570892" cy="4895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E967-08C9-4520-9294-87C03913667E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908720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Вывод:   искусство и наука всегда сотрудничали и одна деятельность немыслима без другой.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492896"/>
            <a:ext cx="74888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Моя гипотеза получила полное свое подтверждение. Между наукой и искусством действительно существуют глубокие внутренние взаимосвязи, которые и позволяют одаренным людям с успехом совмещать свою деятельность  в той и другой сфере одновременно.</a:t>
            </a:r>
            <a:endParaRPr lang="ru-RU" sz="2400" b="1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76672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Музыка </a:t>
            </a:r>
            <a:r>
              <a:rPr lang="ru-RU" sz="2800" b="1" dirty="0" err="1" smtClean="0">
                <a:solidFill>
                  <a:srgbClr val="002060"/>
                </a:solidFill>
              </a:rPr>
              <a:t>математична</a:t>
            </a:r>
            <a:r>
              <a:rPr lang="ru-RU" sz="2800" b="1" dirty="0" smtClean="0">
                <a:solidFill>
                  <a:srgbClr val="002060"/>
                </a:solidFill>
              </a:rPr>
              <a:t>!!!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124744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Музыка – это вдохновение, положенное на математику.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2204864"/>
            <a:ext cx="51480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Миром правит математика , музыкальной гармония имеет числовую природу, музыки без математики не существует. Пифагор (ученый!) заложил основы теории музыки, совершил первую попытку высчитать  высотное   соотношение музыкальных звуков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52226" name="Picture 2" descr="Всі Новини - Блог компании Webprojects / Теорема Пифагора с точки зрения юзабилити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0139" y="2420888"/>
            <a:ext cx="3299773" cy="3999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E967-08C9-4520-9294-87C03913667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5510" y="1340768"/>
            <a:ext cx="72218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effectLst/>
              </a:rPr>
              <a:t>Спасибо за внимание</a:t>
            </a:r>
            <a:endParaRPr lang="ru-RU" sz="4400" b="1" cap="none" spc="0" dirty="0">
              <a:ln w="10541" cmpd="sng">
                <a:noFill/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E967-08C9-4520-9294-87C03913667E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8807802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20688"/>
            <a:ext cx="79928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Современный звукоряд   имеет 7 ступеней и состоит из 12 полутонов (самых маленьких </a:t>
            </a:r>
            <a:r>
              <a:rPr lang="ru-RU" sz="2800" b="1" dirty="0" err="1" smtClean="0">
                <a:solidFill>
                  <a:srgbClr val="002060"/>
                </a:solidFill>
              </a:rPr>
              <a:t>звуковысотных</a:t>
            </a:r>
            <a:r>
              <a:rPr lang="ru-RU" sz="2800" b="1" dirty="0" smtClean="0">
                <a:solidFill>
                  <a:srgbClr val="002060"/>
                </a:solidFill>
              </a:rPr>
              <a:t> различий). 2 полутона = 1 тон.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2852936"/>
            <a:ext cx="8352467" cy="307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E967-08C9-4520-9294-87C03913667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187786" y="384339"/>
            <a:ext cx="8736109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Два различные по высоте звука,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взятые одновременно (интервал)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имеют числовые отношения: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прима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0 тонов, секунда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0,5 или 1тон,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терция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1,5 или 2 тона, кварта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2,5 тона,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квинта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3,5 тона, секста =4 или 4,5 тона,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септима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 или 5,5 тонов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октава  = 6 тонов (самое идеальное созвучие).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5" name="Picture 3" descr="ИНТЕРВАЛЫ - Звук леонид Гурулев, Дмитрий Низяев физическая основа звук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6929" y="4509119"/>
            <a:ext cx="6595431" cy="2062571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E967-08C9-4520-9294-87C03913667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539552" y="476672"/>
            <a:ext cx="813690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Музыкальный ритм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организация музыкальной ткани во времени. Самое известное применение математики в музыке это то, что длительности музыкальных нот заимствовали свои названия у дробей.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2624" y="3068960"/>
            <a:ext cx="6311663" cy="3435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092280" y="3068960"/>
            <a:ext cx="14401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1, </a:t>
            </a:r>
          </a:p>
          <a:p>
            <a:r>
              <a:rPr lang="ru-RU" sz="2800" b="1" dirty="0" smtClean="0"/>
              <a:t>1/2, 1/4,</a:t>
            </a:r>
          </a:p>
          <a:p>
            <a:r>
              <a:rPr lang="ru-RU" sz="2800" b="1" dirty="0" smtClean="0"/>
              <a:t>1/8,</a:t>
            </a:r>
          </a:p>
          <a:p>
            <a:r>
              <a:rPr lang="ru-RU" sz="2800" b="1" dirty="0" smtClean="0"/>
              <a:t>1/16,</a:t>
            </a:r>
          </a:p>
          <a:p>
            <a:r>
              <a:rPr lang="ru-RU" sz="2800" b="1" dirty="0" smtClean="0"/>
              <a:t>1/32</a:t>
            </a:r>
            <a:endParaRPr lang="ru-RU" sz="2800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E967-08C9-4520-9294-87C03913667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"/>
          <p:cNvSpPr>
            <a:spLocks noChangeArrowheads="1"/>
          </p:cNvSpPr>
          <p:nvPr/>
        </p:nvSpPr>
        <p:spPr bwMode="auto">
          <a:xfrm>
            <a:off x="1619672" y="980728"/>
            <a:ext cx="615479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Взаимовлияние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науки и искусства. </a:t>
            </a:r>
            <a:endParaRPr lang="ru-RU" sz="3600" b="1" dirty="0" smtClean="0">
              <a:ln w="10541" cmpd="sng">
                <a:noFill/>
                <a:prstDash val="solid"/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normalizeH="0" baseline="0" dirty="0" smtClean="0">
              <a:ln w="10541" cmpd="sng">
                <a:noFill/>
                <a:prstDash val="solid"/>
              </a:ln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E967-08C9-4520-9294-87C03913667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437112"/>
            <a:ext cx="662473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   </a:t>
            </a:r>
            <a:r>
              <a:rPr lang="ru-RU" sz="4000" b="1" dirty="0" smtClean="0"/>
              <a:t>наука </a:t>
            </a:r>
            <a:r>
              <a:rPr lang="ru-RU" dirty="0" smtClean="0"/>
              <a:t>								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64088" y="4437112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искусство</a:t>
            </a:r>
            <a:endParaRPr lang="ru-RU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347864" y="3933056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идеи</a:t>
            </a:r>
            <a:endParaRPr lang="ru-RU" sz="3600" b="1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843808" y="4869160"/>
            <a:ext cx="252028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899592" y="580038"/>
            <a:ext cx="72008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Научные открытия и идеи служат толчком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 началу нового этапа в развитии искусства.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фантазия художников может стать научной реальностью.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E967-08C9-4520-9294-87C03913667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5936" y="404664"/>
            <a:ext cx="61926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Герберт Уэллс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Научная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фантастика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7410" name="Picture 2" descr="Автор: Герберт Уэллс Аудиокнига : Человек-невидимка. Волшебная лавка - 6 Февраля 2014 - Blog - Russtalant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425416">
            <a:off x="3096310" y="2929462"/>
            <a:ext cx="2297068" cy="3192925"/>
          </a:xfrm>
          <a:prstGeom prst="rect">
            <a:avLst/>
          </a:prstGeom>
          <a:noFill/>
        </p:spPr>
      </p:pic>
      <p:pic>
        <p:nvPicPr>
          <p:cNvPr id="17412" name="Picture 4" descr="Книга &quot;Война миров&quot; Уэллс Герберт купить с доставкой по Киеву/Украине. &quot;Война миров&quot; - Уэллс Герберт: цена, описание, отзывы чи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711394">
            <a:off x="884513" y="930223"/>
            <a:ext cx="2321698" cy="3564197"/>
          </a:xfrm>
          <a:prstGeom prst="rect">
            <a:avLst/>
          </a:prstGeom>
          <a:noFill/>
        </p:spPr>
      </p:pic>
      <p:pic>
        <p:nvPicPr>
          <p:cNvPr id="17414" name="Picture 6" descr="Машина времени. Рассказы, Уэллс Герберт Джордж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43654" y="1916832"/>
            <a:ext cx="2832802" cy="4464496"/>
          </a:xfrm>
          <a:prstGeom prst="rect">
            <a:avLst/>
          </a:prstGeom>
          <a:noFill/>
        </p:spPr>
      </p:pic>
      <p:pic>
        <p:nvPicPr>
          <p:cNvPr id="17416" name="Picture 8" descr="Уэллс Герберт скачать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63888" y="476672"/>
            <a:ext cx="1907679" cy="2753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E967-08C9-4520-9294-87C03913667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542</Words>
  <Application>Microsoft Office PowerPoint</Application>
  <PresentationFormat>Экран (4:3)</PresentationFormat>
  <Paragraphs>121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1</cp:revision>
  <dcterms:created xsi:type="dcterms:W3CDTF">2015-04-28T17:07:50Z</dcterms:created>
  <dcterms:modified xsi:type="dcterms:W3CDTF">2015-04-28T17:08:49Z</dcterms:modified>
</cp:coreProperties>
</file>