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301" r:id="rId6"/>
    <p:sldId id="266" r:id="rId7"/>
    <p:sldId id="269" r:id="rId8"/>
    <p:sldId id="272" r:id="rId9"/>
    <p:sldId id="273" r:id="rId10"/>
    <p:sldId id="274" r:id="rId11"/>
    <p:sldId id="275" r:id="rId12"/>
    <p:sldId id="292" r:id="rId13"/>
    <p:sldId id="261" r:id="rId14"/>
    <p:sldId id="277" r:id="rId15"/>
    <p:sldId id="279" r:id="rId16"/>
    <p:sldId id="264" r:id="rId17"/>
    <p:sldId id="293" r:id="rId18"/>
    <p:sldId id="282" r:id="rId19"/>
    <p:sldId id="284" r:id="rId20"/>
    <p:sldId id="294" r:id="rId21"/>
    <p:sldId id="280" r:id="rId22"/>
    <p:sldId id="285" r:id="rId23"/>
    <p:sldId id="283" r:id="rId24"/>
    <p:sldId id="295" r:id="rId25"/>
    <p:sldId id="286" r:id="rId26"/>
    <p:sldId id="287" r:id="rId27"/>
    <p:sldId id="298" r:id="rId28"/>
    <p:sldId id="288" r:id="rId29"/>
    <p:sldId id="289" r:id="rId30"/>
    <p:sldId id="296" r:id="rId31"/>
    <p:sldId id="271" r:id="rId32"/>
    <p:sldId id="290" r:id="rId33"/>
    <p:sldId id="303" r:id="rId34"/>
    <p:sldId id="276" r:id="rId35"/>
    <p:sldId id="267" r:id="rId36"/>
    <p:sldId id="265" r:id="rId37"/>
    <p:sldId id="270" r:id="rId38"/>
    <p:sldId id="302" r:id="rId39"/>
    <p:sldId id="300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AD38C-9B54-454B-9D96-B74943C1976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DA1D-5D51-424B-AEE7-F01EE682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86;&#1088;&#1085;&#1072;&#1084;&#1077;&#1085;&#1090;3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86;&#1088;&#1085;&#1072;&#1084;&#1077;&#1085;&#1090;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86;&#1088;&#1085;&#1072;&#1084;&#1077;&#1085;&#1090;1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79;&#1074;&#1077;&#1088;&#1100;%20&#1085;&#1072;&#1087;&#1072;&#1076;&#1072;&#1077;&#1090;%20&#1085;&#1072;%20&#1074;&#1089;&#1072;&#1076;&#1085;&#1080;&#1082;&#1072;.mp3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86;&#1088;&#1085;&#1072;&#1084;&#1077;&#1085;&#1090;2.mp3" TargetMode="Externa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76;&#1086;&#1095;&#1077;&#1088;&#1080;%20&#1071;&#1088;&#1086;&#1089;&#1083;&#1072;&#1074;&#1072;.mp3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89;&#1082;&#1086;&#1084;&#1086;&#1088;&#1086;&#1093;&#1080;.mp3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48;&#1050;&#1058;&#1040;\&#1086;&#1088;&#1085;&#1072;&#1084;&#1077;&#1085;&#1090;3.mp3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рхеологи открыли на территории &quot;Софии Киевской&quot; фундаменты древнерусского здания XI века EastKorr - Восточный корреспонден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1795"/>
            <a:ext cx="9144000" cy="69497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0409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«Фрески Софии Киевской»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орнамент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6043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ьга\Videos\Annunciation_sofia_kievska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980728"/>
            <a:ext cx="2870940" cy="280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24918" y="-171400"/>
            <a:ext cx="2100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briola" pitchFamily="82" charset="0"/>
              </a:rPr>
              <a:t>Мозаика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briola" pitchFamily="82" charset="0"/>
              </a:rPr>
              <a:t>Благовещение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29699" name="Picture 3" descr="C:\Users\ольга\Videos\Oranta-Kyi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908720"/>
            <a:ext cx="2243974" cy="309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20272" y="2606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Gabriola" pitchFamily="82" charset="0"/>
              </a:rPr>
              <a:t>Оранта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29701" name="Picture 5" descr="Из какого храма 11 века эта мозаика &quot;Евхаристия&quot;? . ARTconservati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06302"/>
            <a:ext cx="3466722" cy="225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София Киевская &quot; Dgasa - Ваш гид по архитектур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836712"/>
            <a:ext cx="33147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cОлнечная пОлянка: София Киевская.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3977680"/>
            <a:ext cx="26696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40050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briola" pitchFamily="82" charset="0"/>
              </a:rPr>
              <a:t>Евхаристия</a:t>
            </a:r>
            <a:endParaRPr lang="ru-RU" sz="3600" dirty="0"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0932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briola" pitchFamily="82" charset="0"/>
              </a:rPr>
              <a:t>Архангел</a:t>
            </a:r>
            <a:endParaRPr lang="ru-RU" sz="36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Университет эффективного развития. . Галерея. . Фрески Святой Софии Киевск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371144"/>
            <a:ext cx="4176464" cy="248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Сошествие во ад. . XI в. Собор святой Софии, Киев, Украина Фреска нижнего регистра северной части трансепта. . Галерея Фото Пра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5" y="470572"/>
            <a:ext cx="3162696" cy="329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Собор Святой Софии Софийский собор был построен в XI веке в центре Киева, по приказу Ярослава Мудрого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6632"/>
            <a:ext cx="2869436" cy="428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Собор святой Софии, Киев - Фреск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764704"/>
            <a:ext cx="275565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Вручение Марии багрянца и пурпура. . Собор Святой Софии. . Киев. . XI в. Галерея Фото Православного Форума Апостола Андрея Перв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3761656"/>
            <a:ext cx="40442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-315416"/>
            <a:ext cx="2300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briola" pitchFamily="82" charset="0"/>
              </a:rPr>
              <a:t>Фрески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briola" pitchFamily="82" charset="0"/>
              </a:rPr>
              <a:t>Дочери Ярослава</a:t>
            </a:r>
            <a:endParaRPr lang="ru-RU" sz="3600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briola" pitchFamily="82" charset="0"/>
              </a:rPr>
              <a:t>Сошествие во ад</a:t>
            </a:r>
            <a:endParaRPr lang="ru-RU" sz="3600" dirty="0"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3800" y="62116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briola" pitchFamily="82" charset="0"/>
              </a:rPr>
              <a:t>Сретение</a:t>
            </a:r>
            <a:endParaRPr lang="ru-RU" sz="3600" dirty="0"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357301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Gabriola" pitchFamily="82" charset="0"/>
              </a:rPr>
              <a:t>Св. София</a:t>
            </a:r>
            <a:endParaRPr lang="ru-RU" sz="4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Видео о Софии Киевской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20688"/>
            <a:ext cx="3008535" cy="367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32656"/>
            <a:ext cx="3981425" cy="4972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41481" y="260648"/>
            <a:ext cx="5377819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i="1" dirty="0" smtClean="0">
                <a:latin typeface="+mj-lt"/>
              </a:rPr>
              <a:t>Валерий</a:t>
            </a:r>
            <a:endParaRPr lang="ru-RU" sz="5400" b="1" i="1" dirty="0" smtClean="0">
              <a:latin typeface="+mj-lt"/>
            </a:endParaRPr>
          </a:p>
          <a:p>
            <a:pPr algn="ctr"/>
            <a:r>
              <a:rPr lang="vi-VN" sz="5400" b="1" i="1" dirty="0" smtClean="0">
                <a:latin typeface="+mj-lt"/>
              </a:rPr>
              <a:t>Григорьевич </a:t>
            </a:r>
            <a:endParaRPr lang="ru-RU" sz="5400" b="1" i="1" dirty="0" smtClean="0">
              <a:latin typeface="+mj-lt"/>
            </a:endParaRPr>
          </a:p>
          <a:p>
            <a:pPr algn="ctr"/>
            <a:r>
              <a:rPr lang="vi-VN" sz="5400" b="1" i="1" dirty="0" smtClean="0">
                <a:latin typeface="+mj-lt"/>
              </a:rPr>
              <a:t>Кикта́</a:t>
            </a:r>
            <a:endParaRPr lang="ru-RU" sz="5400" b="1" i="1" dirty="0" smtClean="0">
              <a:latin typeface="+mj-lt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Род.22окт.1941г.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Украине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Советский и российский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Композитор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Профессор Московской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консерватории</a:t>
            </a:r>
            <a:endParaRPr lang="ru-RU" sz="36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ВКЛЮЧАЕТ 9 ЧАСТЕЙ:</a:t>
            </a:r>
          </a:p>
          <a:p>
            <a:r>
              <a:rPr lang="ru-RU" sz="3600" b="1" dirty="0" smtClean="0">
                <a:latin typeface="Gabriola" pitchFamily="82" charset="0"/>
              </a:rPr>
              <a:t>      </a:t>
            </a:r>
            <a:r>
              <a:rPr lang="ru-RU" sz="3600" b="1" u="sng" dirty="0" smtClean="0">
                <a:latin typeface="Gabriola" pitchFamily="82" charset="0"/>
              </a:rPr>
              <a:t> 1 Орнамент 1</a:t>
            </a:r>
            <a:br>
              <a:rPr lang="ru-RU" sz="3600" b="1" u="sng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     </a:t>
            </a:r>
            <a:r>
              <a:rPr lang="ru-RU" sz="3600" b="1" u="sng" dirty="0" smtClean="0">
                <a:latin typeface="Gabriola" pitchFamily="82" charset="0"/>
              </a:rPr>
              <a:t>  2 Зверь нападает на всадника</a:t>
            </a:r>
            <a:r>
              <a:rPr lang="ru-RU" sz="3600" b="1" dirty="0" smtClean="0">
                <a:latin typeface="Gabriola" pitchFamily="82" charset="0"/>
              </a:rPr>
              <a:t/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       </a:t>
            </a:r>
            <a:r>
              <a:rPr lang="ru-RU" sz="3600" b="1" u="sng" dirty="0" smtClean="0">
                <a:latin typeface="Gabriola" pitchFamily="82" charset="0"/>
              </a:rPr>
              <a:t>3 Орнамент 2</a:t>
            </a:r>
            <a:r>
              <a:rPr lang="ru-RU" sz="3600" b="1" dirty="0" smtClean="0">
                <a:latin typeface="Gabriola" pitchFamily="82" charset="0"/>
              </a:rPr>
              <a:t/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       </a:t>
            </a:r>
            <a:r>
              <a:rPr lang="ru-RU" sz="3600" b="1" u="sng" dirty="0" smtClean="0">
                <a:latin typeface="Gabriola" pitchFamily="82" charset="0"/>
              </a:rPr>
              <a:t>4 Групповой портрет дочерей Ярослава Мудрого</a:t>
            </a:r>
            <a:r>
              <a:rPr lang="ru-RU" sz="3600" b="1" dirty="0" smtClean="0">
                <a:latin typeface="Gabriola" pitchFamily="82" charset="0"/>
              </a:rPr>
              <a:t>       </a:t>
            </a:r>
          </a:p>
          <a:p>
            <a:r>
              <a:rPr lang="ru-RU" sz="3600" b="1" dirty="0" smtClean="0">
                <a:latin typeface="Gabriola" pitchFamily="82" charset="0"/>
              </a:rPr>
              <a:t>       5 Михайловский придел 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       6 Борьба ряженых 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       7 Музыкант 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       </a:t>
            </a:r>
            <a:r>
              <a:rPr lang="ru-RU" sz="3600" b="1" u="sng" dirty="0" smtClean="0">
                <a:latin typeface="Gabriola" pitchFamily="82" charset="0"/>
              </a:rPr>
              <a:t>8 Скоморохи </a:t>
            </a:r>
            <a:r>
              <a:rPr lang="ru-RU" sz="3600" b="1" dirty="0" smtClean="0">
                <a:latin typeface="Gabriola" pitchFamily="82" charset="0"/>
              </a:rPr>
              <a:t/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       </a:t>
            </a:r>
            <a:r>
              <a:rPr lang="ru-RU" sz="3600" b="1" u="sng" dirty="0" smtClean="0">
                <a:latin typeface="Gabriola" pitchFamily="82" charset="0"/>
              </a:rPr>
              <a:t>9 Орнамент 3 </a:t>
            </a:r>
            <a:r>
              <a:rPr lang="ru-RU" sz="3600" b="1" dirty="0" smtClean="0">
                <a:latin typeface="Gabriola" pitchFamily="82" charset="0"/>
              </a:rPr>
              <a:t/>
            </a:r>
            <a:br>
              <a:rPr lang="ru-RU" sz="3600" b="1" dirty="0" smtClean="0">
                <a:latin typeface="Gabriola" pitchFamily="82" charset="0"/>
              </a:rPr>
            </a:b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4355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latin typeface="Gabriola" pitchFamily="82" charset="0"/>
              </a:rPr>
              <a:t>1 Орнамент 1</a:t>
            </a:r>
            <a:endParaRPr lang="ru-RU" sz="6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3911" y="0"/>
            <a:ext cx="4840089" cy="686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Мозаики и фрески 11 века Софии Киевской - Орнаментальный пояс. . Мозаика Софийского собора в Киеве . . 1040-е гг. Фрагмент - Ук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2912" y="4581128"/>
            <a:ext cx="55944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Урок по музыке и изо по теме: &quot;Фрески Софии Киевской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2527" y="188640"/>
            <a:ext cx="4396321" cy="287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282883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333333"/>
                </a:solidFill>
                <a:latin typeface="Gabriola" pitchFamily="82" charset="0"/>
                <a:cs typeface="Times New Roman" pitchFamily="18" charset="0"/>
              </a:rPr>
              <a:t>Орна́мент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(лат.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ornemantum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— украшение)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— узор, основанный на повторе и чередовании составляющих его элементов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6" descr="Мозаики и фрески 11 века Софии Киевской - Орнаментальный пояс. . Мозаика Софийского собора в Киеве . . 1040-е гг. Фрагмент - Ук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581127"/>
            <a:ext cx="5582072" cy="204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Мозаики и фрески 11 века Софии Киевской - Орнаментальный пояс. . Мозаика Софийского собора в Киеве . . 1040-е гг. Фрагмент - Ук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4509120"/>
            <a:ext cx="36140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Собор святой Софии, Киев - Фреск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790583" y="-422432"/>
            <a:ext cx="2952328" cy="403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4355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latin typeface="Gabriola" pitchFamily="82" charset="0"/>
              </a:rPr>
              <a:t>1 Орнамент 1</a:t>
            </a:r>
            <a:endParaRPr lang="ru-RU" sz="6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3911" y="0"/>
            <a:ext cx="4840089" cy="686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Арф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924944"/>
            <a:ext cx="1567061" cy="3482358"/>
          </a:xfrm>
          <a:prstGeom prst="rect">
            <a:avLst/>
          </a:prstGeom>
          <a:noFill/>
        </p:spPr>
      </p:pic>
      <p:pic>
        <p:nvPicPr>
          <p:cNvPr id="1028" name="Picture 4" descr="русские народные инструмент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66215">
            <a:off x="1155155" y="1716241"/>
            <a:ext cx="2996965" cy="155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0131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Gabriola" pitchFamily="82" charset="0"/>
              </a:rPr>
              <a:t>Солирующая </a:t>
            </a:r>
            <a:r>
              <a:rPr lang="ru-RU" sz="3600" dirty="0" smtClean="0">
                <a:latin typeface="Gabriola" pitchFamily="82" charset="0"/>
              </a:rPr>
              <a:t>арфа</a:t>
            </a:r>
            <a:endParaRPr lang="ru-RU" sz="3600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42900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Gabriola" pitchFamily="82" charset="0"/>
              </a:rPr>
              <a:t>гусли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9" name="орнамент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3491880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      СПОКОЙНАЯ        СДЕРЖАННАЯ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СОЗЕРЦАТЕЛЬНАЯ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СВЕТЛАЯ              УМИРОТВОРЕННАЯ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   МУДРАЯ                ВЕЛИЧЕСТВЕННАЯ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ЧУЖДАЯ   СУЕТЫ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4355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latin typeface="Gabriola" pitchFamily="82" charset="0"/>
              </a:rPr>
              <a:t>1 Орнамент 1</a:t>
            </a:r>
            <a:endParaRPr lang="ru-RU" sz="6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3911" y="0"/>
            <a:ext cx="4840089" cy="686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93305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abriola" pitchFamily="82" charset="0"/>
              </a:rPr>
              <a:t>ПРОСЛУШАЙ</a:t>
            </a:r>
          </a:p>
          <a:p>
            <a:pPr algn="ctr"/>
            <a:r>
              <a:rPr lang="ru-RU" sz="4000" dirty="0" smtClean="0">
                <a:latin typeface="Gabriola" pitchFamily="82" charset="0"/>
              </a:rPr>
              <a:t>МЕЛОДИЧЕСКУЮ ЛИНИЮ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7" name="орнамент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051720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903" y="836712"/>
            <a:ext cx="87921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u="sng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Духовная музыка </a:t>
            </a:r>
            <a:r>
              <a:rPr lang="ru-RU" sz="48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(дух, душа) – </a:t>
            </a:r>
          </a:p>
          <a:p>
            <a:pPr algn="ctr"/>
            <a:r>
              <a:rPr lang="ru-RU" sz="48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музыка, звучащая в храме,</a:t>
            </a:r>
          </a:p>
          <a:p>
            <a:pPr algn="ctr"/>
            <a:r>
              <a:rPr lang="ru-RU" sz="48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музыка  о Боге и для Бога.</a:t>
            </a:r>
            <a:endParaRPr lang="ru-RU" sz="48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4355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latin typeface="Gabriola" pitchFamily="82" charset="0"/>
              </a:rPr>
              <a:t>1 Орнамент 1</a:t>
            </a:r>
            <a:endParaRPr lang="ru-RU" sz="6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3911" y="0"/>
            <a:ext cx="4840089" cy="686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180528" y="35010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latin typeface="Gabriola" pitchFamily="82" charset="0"/>
              </a:rPr>
              <a:t>ПРОСЛУШАЙ</a:t>
            </a:r>
          </a:p>
          <a:p>
            <a:pPr algn="ctr"/>
            <a:r>
              <a:rPr lang="ru-RU" sz="4800" dirty="0" smtClean="0">
                <a:latin typeface="Gabriola" pitchFamily="82" charset="0"/>
              </a:rPr>
              <a:t>МЕЛОДИЧЕСКУЮ ЛИНИЮ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55576" y="1268760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55576" y="1556792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1844824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213285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576" y="242088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971600" y="184482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47664" y="170080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67744" y="155679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170080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84168" y="184482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64088" y="198884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572000" y="184482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79912" y="184482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043608" y="3068960"/>
            <a:ext cx="158417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27784" y="3068960"/>
            <a:ext cx="34563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084168" y="3789040"/>
            <a:ext cx="57606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99592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abriola" pitchFamily="82" charset="0"/>
              </a:rPr>
              <a:t>Мелодическая линия «Орнамент1»</a:t>
            </a:r>
            <a:endParaRPr lang="ru-RU" sz="4000" dirty="0">
              <a:latin typeface="Gabriola" pitchFamily="82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11560" y="4221088"/>
            <a:ext cx="5616624" cy="1368151"/>
          </a:xfrm>
          <a:custGeom>
            <a:avLst/>
            <a:gdLst>
              <a:gd name="connsiteX0" fmla="*/ 0 w 6005688"/>
              <a:gd name="connsiteY0" fmla="*/ 1281289 h 1435570"/>
              <a:gd name="connsiteX1" fmla="*/ 2596444 w 6005688"/>
              <a:gd name="connsiteY1" fmla="*/ 5644 h 1435570"/>
              <a:gd name="connsiteX2" fmla="*/ 4899378 w 6005688"/>
              <a:gd name="connsiteY2" fmla="*/ 1247422 h 1435570"/>
              <a:gd name="connsiteX3" fmla="*/ 5847644 w 6005688"/>
              <a:gd name="connsiteY3" fmla="*/ 1134533 h 1435570"/>
              <a:gd name="connsiteX4" fmla="*/ 5847644 w 6005688"/>
              <a:gd name="connsiteY4" fmla="*/ 1123244 h 14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88" h="1435570">
                <a:moveTo>
                  <a:pt x="0" y="1281289"/>
                </a:moveTo>
                <a:cubicBezTo>
                  <a:pt x="889940" y="646288"/>
                  <a:pt x="1779881" y="11288"/>
                  <a:pt x="2596444" y="5644"/>
                </a:cubicBezTo>
                <a:cubicBezTo>
                  <a:pt x="3413007" y="0"/>
                  <a:pt x="4357511" y="1059274"/>
                  <a:pt x="4899378" y="1247422"/>
                </a:cubicBezTo>
                <a:cubicBezTo>
                  <a:pt x="5441245" y="1435570"/>
                  <a:pt x="5689600" y="1155229"/>
                  <a:pt x="5847644" y="1134533"/>
                </a:cubicBezTo>
                <a:cubicBezTo>
                  <a:pt x="6005688" y="1113837"/>
                  <a:pt x="5926666" y="1118540"/>
                  <a:pt x="5847644" y="11232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усский орнамент. . Н. Симаков_Православные узоры - clipartis Jimdo-Page! . Скачать бесплатно фото, картинки, обои, рисунки, и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05163" y="-1928617"/>
            <a:ext cx="7848872" cy="10643226"/>
          </a:xfrm>
          <a:prstGeom prst="rect">
            <a:avLst/>
          </a:prstGeom>
          <a:noFill/>
        </p:spPr>
      </p:pic>
      <p:pic>
        <p:nvPicPr>
          <p:cNvPr id="5" name="Picture 4" descr="Урок по музыке и изо по теме: &quot;Фрески Софии Киевской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4" y="0"/>
            <a:ext cx="10470230" cy="71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Собор святой Софии, Киев - Фрес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800516" y="-2088547"/>
            <a:ext cx="7344815" cy="1089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9807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568952" cy="6231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abriola" pitchFamily="82" charset="0"/>
                <a:cs typeface="Andalus" pitchFamily="18" charset="-78"/>
              </a:rPr>
              <a:t>«Орнамент, - говорит композитор, - самый значительный образ. Это те чувства, которые охватывают вас, когда вы присутствуете в этом храме: это и ощущение, что здесь бывал Ярослав Мудрый, что здесь происходили центральные события, связанные с историей Киевской Руси, и мысль   - сколько раз разрушалась Киевская София, и всегда она возрождалась во всей своей красоте.»</a:t>
            </a:r>
            <a:endParaRPr lang="ru-RU" sz="4000" b="1" dirty="0">
              <a:latin typeface="Gabriola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6152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latin typeface="Gabriola" pitchFamily="82" charset="0"/>
              </a:rPr>
              <a:t> 2 Зверь нападает на всадника</a:t>
            </a:r>
            <a:endParaRPr lang="ru-RU" sz="4800" dirty="0"/>
          </a:p>
        </p:txBody>
      </p:sp>
      <p:pic>
        <p:nvPicPr>
          <p:cNvPr id="35842" name="Picture 2" descr="Единоборство конного воина с медведе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52886"/>
            <a:ext cx="8354278" cy="565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верь нападает на всадн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187624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6152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latin typeface="Gabriola" pitchFamily="82" charset="0"/>
              </a:rPr>
              <a:t> 2 Зверь нападает на всадника</a:t>
            </a:r>
            <a:endParaRPr lang="ru-RU" sz="4800" dirty="0"/>
          </a:p>
        </p:txBody>
      </p:sp>
      <p:pic>
        <p:nvPicPr>
          <p:cNvPr id="35842" name="Picture 2" descr="Единоборство конного воина с медведе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52886"/>
            <a:ext cx="8354278" cy="565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549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БЕСПОКОЙНАЯ    ТРЕВОЖНАЯ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ПОРЫВИСТАЯ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НАПРЯЖЕННАЯ         УГРОЖАЮЩАЯ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ПУГАЮЩАЯ             НАСТОРОЖЕННАЯ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abriola" pitchFamily="82" charset="0"/>
              </a:rPr>
              <a:t>АГРЕССИВНАЯ</a:t>
            </a:r>
            <a:endParaRPr lang="ru-RU" sz="48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6672"/>
            <a:ext cx="3248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latin typeface="Gabriola" pitchFamily="82" charset="0"/>
              </a:rPr>
              <a:t>3 Орнамент 2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263691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Gabriola" pitchFamily="82" charset="0"/>
              </a:rPr>
              <a:t>Что нового в музыке?</a:t>
            </a:r>
            <a:endParaRPr lang="ru-RU" sz="4400" dirty="0"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49080"/>
            <a:ext cx="9276448" cy="19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рнамент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355976" y="1916832"/>
            <a:ext cx="296416" cy="29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6672"/>
            <a:ext cx="3248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latin typeface="Gabriola" pitchFamily="82" charset="0"/>
              </a:rPr>
              <a:t>3 Орнамент 2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2448" y="4653136"/>
            <a:ext cx="9276448" cy="19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упить JUPITER 511S 511 S FLUTE &amp; CASE. OFFSET G KEY FULL FACTORY WARRANTY на eBay.com из Америки с доставкой в Россию, Украину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772816"/>
            <a:ext cx="3384376" cy="253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206084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latin typeface="Gabriola" pitchFamily="82" charset="0"/>
              </a:rPr>
              <a:t>Соло</a:t>
            </a:r>
            <a:r>
              <a:rPr lang="ru-RU" sz="4800" dirty="0" smtClean="0">
                <a:latin typeface="Gabriola" pitchFamily="82" charset="0"/>
              </a:rPr>
              <a:t> флейты - монолог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ниверситет эффективного развития. . Галерея. . Фрески Святой Софии Киевск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8661067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14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Gabriola" pitchFamily="82" charset="0"/>
              </a:rPr>
              <a:t>4 Групповой портрет дочерей Ярослава Мудрого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Тогда подобно будет Царство Небесное десяти девам, которые, взяв светильники свои, вышли навстречу жениху. </a:t>
            </a:r>
          </a:p>
          <a:p>
            <a:r>
              <a:rPr lang="ru-RU" sz="2000" dirty="0" smtClean="0"/>
              <a:t>2. Из них пять было мудрых и пять неразумных. </a:t>
            </a:r>
          </a:p>
          <a:p>
            <a:r>
              <a:rPr lang="ru-RU" sz="2000" dirty="0" smtClean="0"/>
              <a:t>3. Неразумные, взяв светильники свои, не взяли с собою масла. </a:t>
            </a:r>
          </a:p>
          <a:p>
            <a:r>
              <a:rPr lang="ru-RU" sz="2000" dirty="0" smtClean="0"/>
              <a:t>4. Мудрые же, вместе со светильниками своими, взяли масла в сосудах своих. </a:t>
            </a:r>
          </a:p>
          <a:p>
            <a:r>
              <a:rPr lang="ru-RU" sz="2000" dirty="0" smtClean="0"/>
              <a:t>5. И как жених замедлил, то задремали все и уснули. </a:t>
            </a:r>
          </a:p>
          <a:p>
            <a:r>
              <a:rPr lang="ru-RU" sz="2000" dirty="0" smtClean="0"/>
              <a:t>6. Но в полночь раздался крик: вот, жених идет, выходите навстречу ему. </a:t>
            </a:r>
          </a:p>
          <a:p>
            <a:r>
              <a:rPr lang="ru-RU" sz="2000" dirty="0" smtClean="0"/>
              <a:t>7. Тогда встали все девы те и поправили светильники свои. </a:t>
            </a:r>
          </a:p>
          <a:p>
            <a:r>
              <a:rPr lang="ru-RU" sz="2000" dirty="0" smtClean="0"/>
              <a:t>8. Неразумные же сказали мудрым: дайте нам вашего масла, потому что светильники наши гаснут. </a:t>
            </a:r>
          </a:p>
          <a:p>
            <a:r>
              <a:rPr lang="ru-RU" sz="2000" dirty="0" smtClean="0"/>
              <a:t>9. А мудрые отвечали: чтобы не случилось недостатка и у нас и у вас, пойдите лучше к продающим и купите себе. </a:t>
            </a:r>
          </a:p>
          <a:p>
            <a:r>
              <a:rPr lang="ru-RU" sz="2000" dirty="0" smtClean="0"/>
              <a:t>10. Когда же пошли они покупать, пришел жених, и готовые вошли с ним на брачный пир, и двери затворились; </a:t>
            </a:r>
          </a:p>
          <a:p>
            <a:r>
              <a:rPr lang="ru-RU" sz="2000" dirty="0" smtClean="0"/>
              <a:t>11. после приходят и прочие девы, и говорят: Господи! Господи! отвори нам. </a:t>
            </a:r>
          </a:p>
          <a:p>
            <a:r>
              <a:rPr lang="ru-RU" sz="2000" dirty="0" smtClean="0"/>
              <a:t>12. Он же сказал им в ответ: истинно говорю вам: не знаю вас. </a:t>
            </a:r>
          </a:p>
          <a:p>
            <a:r>
              <a:rPr lang="ru-RU" sz="2000" dirty="0" smtClean="0"/>
              <a:t>13. Итак, бодрствуйте, потому что не знаете ни дня, ни часа, в который </a:t>
            </a:r>
            <a:r>
              <a:rPr lang="ru-RU" sz="2000" dirty="0" err="1" smtClean="0"/>
              <a:t>приидет</a:t>
            </a:r>
            <a:r>
              <a:rPr lang="ru-RU" sz="2000" dirty="0" smtClean="0"/>
              <a:t> Сын Человеческий. </a:t>
            </a:r>
          </a:p>
          <a:p>
            <a:r>
              <a:rPr lang="ru-RU" sz="2000" dirty="0" smtClean="0"/>
              <a:t>(Св. Евангелие от Матфея 25:1-13)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8868" y="764704"/>
            <a:ext cx="2556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92896"/>
            <a:ext cx="30248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духовная</a:t>
            </a:r>
          </a:p>
          <a:p>
            <a:pPr algn="ctr"/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564904"/>
            <a:ext cx="293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светская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1772816"/>
            <a:ext cx="2160240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0032" y="1772816"/>
            <a:ext cx="2160240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ниверситет эффективного развития. . Галерея. . Фрески Святой Софии Киевск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52736"/>
            <a:ext cx="8661067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14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Gabriola" pitchFamily="82" charset="0"/>
              </a:rPr>
              <a:t>4 Групповой портрет дочерей Ярослава Мудрого</a:t>
            </a:r>
            <a:endParaRPr lang="ru-RU" sz="4000" dirty="0"/>
          </a:p>
        </p:txBody>
      </p:sp>
      <p:pic>
        <p:nvPicPr>
          <p:cNvPr id="4" name="дочери Яросла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74035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рок по музыке и изо по теме: &quot;Фрески Софии Киевской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91897"/>
            <a:ext cx="4464496" cy="652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310854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latin typeface="Gabriola" pitchFamily="82" charset="0"/>
              </a:rPr>
              <a:t>8 Скоморохи</a:t>
            </a:r>
          </a:p>
          <a:p>
            <a:r>
              <a:rPr lang="ru-RU" sz="4800" dirty="0" smtClean="0">
                <a:latin typeface="Gabriola" pitchFamily="82" charset="0"/>
              </a:rPr>
              <a:t>Бродячие </a:t>
            </a:r>
          </a:p>
          <a:p>
            <a:r>
              <a:rPr lang="ru-RU" sz="4800" dirty="0" smtClean="0">
                <a:latin typeface="Gabriola" pitchFamily="82" charset="0"/>
              </a:rPr>
              <a:t>Музыканты</a:t>
            </a:r>
          </a:p>
          <a:p>
            <a:r>
              <a:rPr lang="ru-RU" sz="4800" dirty="0" smtClean="0">
                <a:latin typeface="Gabriola" pitchFamily="82" charset="0"/>
              </a:rPr>
              <a:t>«беспечное</a:t>
            </a:r>
          </a:p>
          <a:p>
            <a:r>
              <a:rPr lang="ru-RU" sz="4800" dirty="0" smtClean="0">
                <a:latin typeface="Gabriola" pitchFamily="82" charset="0"/>
              </a:rPr>
              <a:t>племя бродяг»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45091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/>
              <a:t> </a:t>
            </a:r>
            <a:r>
              <a:rPr lang="ru-RU" dirty="0" smtClean="0">
                <a:latin typeface="Gabriola" pitchFamily="82" charset="0"/>
              </a:rPr>
              <a:t>  </a:t>
            </a:r>
            <a:r>
              <a:rPr lang="ru-RU" sz="4800" dirty="0" smtClean="0">
                <a:latin typeface="Gabriola" pitchFamily="82" charset="0"/>
              </a:rPr>
              <a:t>«Вечное движение» </a:t>
            </a:r>
          </a:p>
          <a:p>
            <a:pPr algn="ctr"/>
            <a:r>
              <a:rPr lang="ru-RU" sz="3600" dirty="0" smtClean="0">
                <a:latin typeface="Gabriola" pitchFamily="82" charset="0"/>
              </a:rPr>
              <a:t>(лат.</a:t>
            </a:r>
            <a:r>
              <a:rPr lang="vi-VN" sz="3600" dirty="0" smtClean="0"/>
              <a:t> </a:t>
            </a:r>
            <a:r>
              <a:rPr lang="en-US" sz="3600" i="1" dirty="0" err="1" smtClean="0">
                <a:latin typeface="Gabriola" pitchFamily="82" charset="0"/>
              </a:rPr>
              <a:t>Perpetuum</a:t>
            </a:r>
            <a:r>
              <a:rPr lang="en-US" sz="3600" i="1" dirty="0" smtClean="0">
                <a:latin typeface="Gabriola" pitchFamily="82" charset="0"/>
              </a:rPr>
              <a:t> Mobile</a:t>
            </a:r>
            <a:r>
              <a:rPr lang="en-US" sz="3600" dirty="0" smtClean="0">
                <a:latin typeface="Gabriola" pitchFamily="82" charset="0"/>
              </a:rPr>
              <a:t>) 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5" name="скоморох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203848" y="1556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0152" y="856357"/>
            <a:ext cx="3203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«Когда же </a:t>
            </a:r>
            <a:r>
              <a:rPr lang="ru-RU" sz="3200" dirty="0" err="1" smtClean="0">
                <a:latin typeface="Gabriola" pitchFamily="82" charset="0"/>
              </a:rPr>
              <a:t>приидет</a:t>
            </a:r>
            <a:r>
              <a:rPr lang="ru-RU" sz="3200" dirty="0" smtClean="0">
                <a:latin typeface="Gabriola" pitchFamily="82" charset="0"/>
              </a:rPr>
              <a:t> Сын Человеческий во славе Своей и все святые Ангелы с Ним, тогда сядет на престоле славы Своей,  и соберутся пред Ним все народы; и отделит одних (праведников) от других (грешников)…»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88355" y="0"/>
            <a:ext cx="3055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latin typeface="Gabriola" pitchFamily="82" charset="0"/>
              </a:rPr>
              <a:t>9 Орнамент 3 </a:t>
            </a:r>
            <a:endParaRPr lang="ru-RU" sz="4800" dirty="0"/>
          </a:p>
        </p:txBody>
      </p:sp>
      <p:pic>
        <p:nvPicPr>
          <p:cNvPr id="3" name="Picture 4" descr="Скачать бесплатно книгу: Слово об исходе души и Страшном Суд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2656"/>
            <a:ext cx="607806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В. Васнецов «Страшный суд»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6453336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itchFamily="82" charset="0"/>
              </a:rPr>
              <a:t>Евангелие от Матфея (25:31)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7" name="орнамент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164288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выяснить, имеют  ли место быть связи между искусством духовным и светским.</a:t>
            </a:r>
            <a:endParaRPr lang="ru-RU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315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0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  <a:cs typeface="Times New Roman" pitchFamily="18" charset="0"/>
              </a:rPr>
              <a:t>«Фрески Софии Киевской»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i="1" u="sng" dirty="0" smtClean="0">
                <a:latin typeface="Gabriola" pitchFamily="82" charset="0"/>
                <a:cs typeface="Times New Roman" pitchFamily="18" charset="0"/>
              </a:rPr>
              <a:t>концертная </a:t>
            </a:r>
            <a:r>
              <a:rPr lang="ru-RU" sz="3600" i="1" dirty="0" smtClean="0">
                <a:latin typeface="Gabriola" pitchFamily="82" charset="0"/>
                <a:cs typeface="Times New Roman" pitchFamily="18" charset="0"/>
              </a:rPr>
              <a:t>  </a:t>
            </a:r>
            <a:r>
              <a:rPr lang="ru-RU" sz="3600" i="1" u="sng" dirty="0" smtClean="0">
                <a:latin typeface="Gabriola" pitchFamily="82" charset="0"/>
                <a:cs typeface="Times New Roman" pitchFamily="18" charset="0"/>
              </a:rPr>
              <a:t>симфония  </a:t>
            </a:r>
          </a:p>
          <a:p>
            <a:pPr algn="ctr"/>
            <a:r>
              <a:rPr lang="ru-RU" sz="3600" dirty="0" smtClean="0">
                <a:latin typeface="Gabriola" pitchFamily="82" charset="0"/>
                <a:cs typeface="Times New Roman" pitchFamily="18" charset="0"/>
              </a:rPr>
              <a:t>для арфы с оркестром</a:t>
            </a:r>
            <a:endParaRPr lang="ru-RU" sz="3600" dirty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21506" name="Picture 2" descr="Фрески Софии Киевской - 25280/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132856"/>
            <a:ext cx="7056784" cy="448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Концерт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ит. кончерто – состязание)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 светской музыки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предназначенный для исполнения 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солирующим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инструментом и 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оркестром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Симфония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(греч. созвучие)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 светской музыки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предназначенный для исполнения симфоническим оркестром и имеющий циклическую 4-хчастную форму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  <a:t>Синтез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искусства духовного и светского: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светская музыка на религиозную (духовную) тематику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Фресковая живопись киевской Софии &quot; Dgasa - Ваш гид по архитекту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284984"/>
            <a:ext cx="6938336" cy="336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     лейтмотив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ария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синтез музыки и ИЗО     лирика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речитатив 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программность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фольклорность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камерность  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звукоизобразительность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0872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мы узнали нового.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«Василиса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Микулишна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определение характера  главной героини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какую сторону ее натуры отражает музыка лейтмотива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355976" y="0"/>
            <a:ext cx="0" cy="731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16632"/>
            <a:ext cx="4355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Духовная музыка: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Темы: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Боге, о святых, сюжеты из Священного Писания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Тексты: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молитвы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Эмоции: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строгие,                	сдержанные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Звучит: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храме, 	монастыре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5360"/>
            <a:ext cx="457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Светская музыка: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Темы: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мир чувств человека, мир природы, мир сказок и др.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Тексты: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поэтические тексты, литературные сюжеты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Эмоции: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яркие, свободные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Звучит: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быту, на праздниках, в концертных залах, театрах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165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Спасибо за внимание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выяснить, имеют  ли место быть связи между искусством духовным и светским.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0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  <a:cs typeface="Times New Roman" pitchFamily="18" charset="0"/>
              </a:rPr>
              <a:t>«</a:t>
            </a:r>
            <a:r>
              <a:rPr lang="ru-RU" sz="5400" b="1" u="sng" dirty="0" smtClean="0">
                <a:latin typeface="Gabriola" pitchFamily="82" charset="0"/>
                <a:cs typeface="Times New Roman" pitchFamily="18" charset="0"/>
              </a:rPr>
              <a:t>Фрески</a:t>
            </a:r>
            <a:r>
              <a:rPr lang="ru-RU" sz="5400" b="1" dirty="0" smtClean="0">
                <a:latin typeface="Gabriola" pitchFamily="82" charset="0"/>
                <a:cs typeface="Times New Roman" pitchFamily="18" charset="0"/>
              </a:rPr>
              <a:t> Софии Киевской»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i="1" dirty="0" smtClean="0">
                <a:latin typeface="Gabriola" pitchFamily="82" charset="0"/>
                <a:cs typeface="Times New Roman" pitchFamily="18" charset="0"/>
              </a:rPr>
              <a:t>концертная   симфония</a:t>
            </a:r>
            <a:r>
              <a:rPr lang="ru-RU" sz="3600" i="1" u="sng" dirty="0" smtClean="0">
                <a:latin typeface="Gabriola" pitchFamily="82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dirty="0" smtClean="0">
                <a:latin typeface="Gabriola" pitchFamily="82" charset="0"/>
                <a:cs typeface="Times New Roman" pitchFamily="18" charset="0"/>
              </a:rPr>
              <a:t>для арфы с оркестром</a:t>
            </a:r>
            <a:endParaRPr lang="ru-RU" sz="3600" dirty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21506" name="Picture 2" descr="Фрески Софии Киевской - 25280/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132856"/>
            <a:ext cx="7056784" cy="448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838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Gabriola" pitchFamily="82" charset="0"/>
                <a:cs typeface="Times New Roman" pitchFamily="18" charset="0"/>
              </a:rPr>
              <a:t>Фреска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роспись красками по сырой штукатурке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vlsobor.com/images/1248811692_god_wor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573016"/>
            <a:ext cx="2808312" cy="306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За Россию, Путина и Народный Фронт! &quot; Иконы ра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764704"/>
            <a:ext cx="3797527" cy="267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В Успенском соборе во Владимире из-за протечек в кровле серь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573016"/>
            <a:ext cx="4572000" cy="306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Ежемесячная газета &quot;Мир Православия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836712"/>
            <a:ext cx="388843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65253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Васнецов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А.Рублев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вославные святын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39690" cy="6372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842337"/>
            <a:ext cx="74190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briola" pitchFamily="82" charset="0"/>
              </a:rPr>
              <a:t>Собор Святой Софии в Киеве</a:t>
            </a:r>
            <a:endParaRPr lang="ru-RU" sz="6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Times New Roman" pitchFamily="18" charset="0"/>
              </a:rPr>
              <a:t>Основан</a:t>
            </a:r>
          </a:p>
          <a:p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Times New Roman" pitchFamily="18" charset="0"/>
              </a:rPr>
              <a:t> Ярославом Мудрым ок.1037г.</a:t>
            </a:r>
            <a:endParaRPr lang="ru-RU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Users\ольга\Videos\640px-Kladka_11_ve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501008"/>
            <a:ext cx="2808312" cy="315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Когда была построен Софийский собор в Киеве? ARTconservati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0928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1620688" y="0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Макет-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реконструкция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первоначального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облика собора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Истоки русского мира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9814" y="0"/>
            <a:ext cx="5584186" cy="357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6488668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фрагмент древней кладки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755</Words>
  <Application>Microsoft Office PowerPoint</Application>
  <PresentationFormat>Экран (4:3)</PresentationFormat>
  <Paragraphs>143</Paragraphs>
  <Slides>40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115</cp:revision>
  <dcterms:created xsi:type="dcterms:W3CDTF">2015-04-17T17:50:13Z</dcterms:created>
  <dcterms:modified xsi:type="dcterms:W3CDTF">2015-04-28T15:49:48Z</dcterms:modified>
</cp:coreProperties>
</file>