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5" r:id="rId5"/>
    <p:sldId id="264" r:id="rId6"/>
    <p:sldId id="261" r:id="rId7"/>
    <p:sldId id="266" r:id="rId8"/>
    <p:sldId id="271" r:id="rId9"/>
    <p:sldId id="262" r:id="rId10"/>
    <p:sldId id="259" r:id="rId11"/>
    <p:sldId id="267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00"/>
    <a:srgbClr val="66FF66"/>
    <a:srgbClr val="B1B3F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20" y="-3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BD8054-17A7-4106-951D-34084EAC69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3A5D02-903D-4249-A624-069DAD0B6A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63A7E0-D206-41B2-8934-AD479C78A2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F2F2DA-2430-4AF2-AFC8-732DB8A497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316353-7247-473C-991D-C6B636D8BF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5CC52A-C311-4E3B-A9F7-BFBA1F3D4C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601E24-37EC-484A-8C15-4309F4E659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B40607-D42E-42F5-8B32-EF9E1C2610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8FACCE-9459-4D83-BFAA-D80006C73D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6D15F8-59D7-4CC4-83E5-031F2812ED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4C6BEE-E41C-41AA-A101-990E1DF43F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2791408-4674-4351-9BFB-7B5C6CEB2B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3314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3315" name="Picture 4" descr="pleiades_gendl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WordArt 6"/>
          <p:cNvSpPr>
            <a:spLocks noChangeArrowheads="1" noChangeShapeType="1" noTextEdit="1"/>
          </p:cNvSpPr>
          <p:nvPr/>
        </p:nvSpPr>
        <p:spPr bwMode="auto">
          <a:xfrm>
            <a:off x="357188" y="0"/>
            <a:ext cx="7215187" cy="4149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rgbClr val="000080"/>
              </a:solidFill>
              <a:effectLst>
                <a:outerShdw dist="567961" dir="14606097" sx="125000" sy="125000" algn="tl" rotWithShape="0">
                  <a:schemeClr val="hlink">
                    <a:alpha val="79999"/>
                  </a:scheme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567961" dir="14606097" sx="125000" sy="125000" algn="tl" rotWithShape="0">
                    <a:schemeClr val="hlink">
                      <a:alpha val="79999"/>
                    </a:schemeClr>
                  </a:outerShdw>
                </a:effectLst>
                <a:latin typeface="Times New Roman"/>
                <a:cs typeface="Times New Roman"/>
              </a:rPr>
              <a:t>Планета</a:t>
            </a:r>
          </a:p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567961" dir="14606097" sx="125000" sy="125000" algn="tl" rotWithShape="0">
                    <a:schemeClr val="hlink">
                      <a:alpha val="79999"/>
                    </a:schemeClr>
                  </a:outerShdw>
                </a:effectLst>
                <a:latin typeface="Times New Roman"/>
                <a:cs typeface="Times New Roman"/>
              </a:rPr>
              <a:t>Уран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2531" name="Picture 4" descr="pleiades_gendl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 descr="full_tif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260350"/>
            <a:ext cx="7848600" cy="548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1476375" y="6092825"/>
            <a:ext cx="5886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chemeClr val="folHlink"/>
                </a:solidFill>
              </a:rPr>
              <a:t>Отражают лишь 3 % падающего на них света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3555" name="Picture 4" descr="pleiades_gendl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Прямоугольник 2"/>
          <p:cNvSpPr>
            <a:spLocks noChangeArrowheads="1"/>
          </p:cNvSpPr>
          <p:nvPr/>
        </p:nvSpPr>
        <p:spPr bwMode="auto">
          <a:xfrm>
            <a:off x="250825" y="200025"/>
            <a:ext cx="457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 </a:t>
            </a:r>
            <a:r>
              <a:rPr lang="ru-RU">
                <a:solidFill>
                  <a:srgbClr val="99CC00"/>
                </a:solidFill>
              </a:rPr>
              <a:t>Расстояние между Ураном и Землёй меняется от 2,7 до 2,85 млрд км</a:t>
            </a:r>
          </a:p>
        </p:txBody>
      </p:sp>
      <p:pic>
        <p:nvPicPr>
          <p:cNvPr id="23557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8138" y="1101725"/>
            <a:ext cx="6851650" cy="502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4339" name="Picture 4" descr="pleiades_gendl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 descr="img34343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5900" y="115888"/>
            <a:ext cx="4968875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107950" y="5084763"/>
            <a:ext cx="5688013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Clr>
                <a:srgbClr val="66FF66"/>
              </a:buClr>
              <a:buFont typeface="Wingdings" pitchFamily="2" charset="2"/>
              <a:buNone/>
            </a:pPr>
            <a:r>
              <a:rPr lang="ru-RU" sz="2400" b="1">
                <a:solidFill>
                  <a:schemeClr val="folHlink"/>
                </a:solidFill>
              </a:rPr>
              <a:t>Атмосфера содержит:</a:t>
            </a:r>
          </a:p>
          <a:p>
            <a:pPr marL="342900" indent="-342900">
              <a:buClr>
                <a:srgbClr val="66FF66"/>
              </a:buClr>
              <a:buFont typeface="Wingdings" pitchFamily="2" charset="2"/>
              <a:buChar char="Ш"/>
            </a:pPr>
            <a:r>
              <a:rPr lang="ru-RU" sz="2400" b="1">
                <a:solidFill>
                  <a:schemeClr val="folHlink"/>
                </a:solidFill>
              </a:rPr>
              <a:t>84 % молекулярного </a:t>
            </a:r>
            <a:r>
              <a:rPr lang="ru-RU" sz="2400" b="1">
                <a:solidFill>
                  <a:srgbClr val="99CC00"/>
                </a:solidFill>
              </a:rPr>
              <a:t>водорода</a:t>
            </a:r>
          </a:p>
          <a:p>
            <a:pPr marL="342900" indent="-342900">
              <a:buClr>
                <a:srgbClr val="66FF66"/>
              </a:buClr>
              <a:buFont typeface="Wingdings" pitchFamily="2" charset="2"/>
              <a:buChar char="Ш"/>
            </a:pPr>
            <a:r>
              <a:rPr lang="ru-RU" sz="2400" b="1">
                <a:solidFill>
                  <a:schemeClr val="folHlink"/>
                </a:solidFill>
              </a:rPr>
              <a:t>14 % гелия</a:t>
            </a:r>
          </a:p>
          <a:p>
            <a:pPr marL="342900" indent="-342900">
              <a:buClr>
                <a:srgbClr val="66FF66"/>
              </a:buClr>
              <a:buFont typeface="Wingdings" pitchFamily="2" charset="2"/>
              <a:buChar char="Ш"/>
            </a:pPr>
            <a:r>
              <a:rPr lang="ru-RU" sz="2400" b="1">
                <a:solidFill>
                  <a:schemeClr val="folHlink"/>
                </a:solidFill>
              </a:rPr>
              <a:t>2 % метана</a:t>
            </a:r>
          </a:p>
        </p:txBody>
      </p:sp>
      <p:sp>
        <p:nvSpPr>
          <p:cNvPr id="14342" name="Прямоугольник 1"/>
          <p:cNvSpPr>
            <a:spLocks noChangeArrowheads="1"/>
          </p:cNvSpPr>
          <p:nvPr/>
        </p:nvSpPr>
        <p:spPr bwMode="auto">
          <a:xfrm>
            <a:off x="5510213" y="279400"/>
            <a:ext cx="3503612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99CC00"/>
                </a:solidFill>
              </a:rPr>
              <a:t>Уран стал первой планетой, обнаруженной в Новое время и при помощи телескопа. Его открыл Уильям Гершель 13 марта 1781 года, тем самым впервые со времён античности расширив границы Солнечной системы в глазах человека. Несмотря на то, что порой Уран различим невооружённым глазом, более ранние наблюдатели принимали его за тусклую звезду.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5363" name="Picture 4" descr="pleiades_gendl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 descr="3497-fac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765175"/>
            <a:ext cx="8675688" cy="548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6387" name="Picture 4" descr="pleiades_gendl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Прямоугольник 1"/>
          <p:cNvSpPr>
            <a:spLocks noChangeArrowheads="1"/>
          </p:cNvSpPr>
          <p:nvPr/>
        </p:nvSpPr>
        <p:spPr bwMode="auto">
          <a:xfrm>
            <a:off x="179388" y="130175"/>
            <a:ext cx="8507412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99CC00"/>
                </a:solidFill>
              </a:rPr>
              <a:t>В отличие от газовых гигантов — Сатурна и Юпитера, состоящих в основном из водорода и гелия, в недрах Урана и схожего с ним Нептуна отсутствует металлический водород, но зато много льда в его высокотемпературных модификациях. По этой причине специалисты выделили эти две планеты в отдельную категорию «ледяных гигантов».</a:t>
            </a:r>
          </a:p>
        </p:txBody>
      </p:sp>
      <p:pic>
        <p:nvPicPr>
          <p:cNvPr id="16389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3988" y="1736725"/>
            <a:ext cx="3827462" cy="382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Рисунок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1392238"/>
            <a:ext cx="3048000" cy="304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Рисунок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92500" y="3641725"/>
            <a:ext cx="3308350" cy="248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7411" name="Picture 4" descr="pleiades_gendl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Прямоугольник 1"/>
          <p:cNvSpPr>
            <a:spLocks noChangeArrowheads="1"/>
          </p:cNvSpPr>
          <p:nvPr/>
        </p:nvSpPr>
        <p:spPr bwMode="auto">
          <a:xfrm>
            <a:off x="179388" y="260350"/>
            <a:ext cx="3294062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99CC00"/>
                </a:solidFill>
              </a:rPr>
              <a:t>Так же, как и у других газовых гигантов Солнечной системы, у Урана имеется система колец и магнитосфера, а кроме того, 27 спутников. Ориентация Урана в пространстве отличается от остальных планет Солнечной системы — его ось вращения лежит как бы «на боку» относительно плоскости обращения этой планеты вокруг Солнца. Вследствие этого планета бывает обращена к Солнцу попеременно то северным полюсом, то южным, то экватором, то средними широтами.</a:t>
            </a:r>
          </a:p>
        </p:txBody>
      </p:sp>
      <p:pic>
        <p:nvPicPr>
          <p:cNvPr id="17413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73450" y="117475"/>
            <a:ext cx="3028950" cy="296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Рисунок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18313" y="207963"/>
            <a:ext cx="2147887" cy="318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Рисунок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73450" y="3271838"/>
            <a:ext cx="4554538" cy="340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8435" name="Picture 4" descr="pleiades_gendl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 descr="800px-Uranian_moon_mont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846138"/>
            <a:ext cx="8686800" cy="289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323850" y="5373688"/>
            <a:ext cx="81422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chemeClr val="folHlink"/>
                </a:solidFill>
              </a:rPr>
              <a:t>Можно выделить пять основных самых крупных спутников.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9459" name="Picture 4" descr="pleiades_gendl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6" descr="0dbeda0a60ed210c6a375f8e7a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1638" y="166688"/>
            <a:ext cx="4826000" cy="371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4168775" y="4068763"/>
            <a:ext cx="4651375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chemeClr val="folHlink"/>
                </a:solidFill>
              </a:rPr>
              <a:t>В атмосфере Урана наблюдаются признаки сильных ветров, дующих параллельно экватору планеты. Скорость ветров на Уране может достигать 250 м/с (900 км/ч)</a:t>
            </a:r>
          </a:p>
        </p:txBody>
      </p:sp>
      <p:pic>
        <p:nvPicPr>
          <p:cNvPr id="19462" name="Рисунок 1"/>
          <p:cNvPicPr>
            <a:picLocks noChangeAspect="1"/>
          </p:cNvPicPr>
          <p:nvPr/>
        </p:nvPicPr>
        <p:blipFill>
          <a:blip r:embed="rId4"/>
          <a:srcRect t="3851"/>
          <a:stretch>
            <a:fillRect/>
          </a:stretch>
        </p:blipFill>
        <p:spPr bwMode="auto">
          <a:xfrm>
            <a:off x="163513" y="39688"/>
            <a:ext cx="3841750" cy="554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0483" name="Picture 4" descr="pleiades_gendl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5" descr="800px-Uranus_moon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425" y="357188"/>
            <a:ext cx="4652963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Рисунок 1"/>
          <p:cNvPicPr>
            <a:picLocks noChangeAspect="1"/>
          </p:cNvPicPr>
          <p:nvPr/>
        </p:nvPicPr>
        <p:blipFill>
          <a:blip r:embed="rId4"/>
          <a:srcRect b="40802"/>
          <a:stretch>
            <a:fillRect/>
          </a:stretch>
        </p:blipFill>
        <p:spPr bwMode="auto">
          <a:xfrm>
            <a:off x="4716463" y="192088"/>
            <a:ext cx="4427537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Рисунок 2"/>
          <p:cNvPicPr>
            <a:picLocks noChangeAspect="1"/>
          </p:cNvPicPr>
          <p:nvPr/>
        </p:nvPicPr>
        <p:blipFill>
          <a:blip r:embed="rId4"/>
          <a:srcRect l="1817" t="59245" r="-1817" b="838"/>
          <a:stretch>
            <a:fillRect/>
          </a:stretch>
        </p:blipFill>
        <p:spPr bwMode="auto">
          <a:xfrm>
            <a:off x="250825" y="4046538"/>
            <a:ext cx="4725988" cy="228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Рисунок 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5588" y="3657600"/>
            <a:ext cx="3344862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1507" name="Picture 4" descr="pleiades_gendl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Прямоугольник 3"/>
          <p:cNvSpPr>
            <a:spLocks noChangeArrowheads="1"/>
          </p:cNvSpPr>
          <p:nvPr/>
        </p:nvSpPr>
        <p:spPr bwMode="auto">
          <a:xfrm>
            <a:off x="179388" y="274638"/>
            <a:ext cx="4572000" cy="558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99CC00"/>
                </a:solidFill>
              </a:rPr>
              <a:t>  У</a:t>
            </a:r>
            <a:r>
              <a:rPr lang="en-US">
                <a:solidFill>
                  <a:srgbClr val="99CC00"/>
                </a:solidFill>
              </a:rPr>
              <a:t> </a:t>
            </a:r>
            <a:r>
              <a:rPr lang="ru-RU">
                <a:solidFill>
                  <a:srgbClr val="99CC00"/>
                </a:solidFill>
              </a:rPr>
              <a:t>Урана есть слабо выраженная система колец, состоящая из очень тёмных частиц диаметром от микрометров до долей метра[14]. Это — вторая кольцевая система, обнаруженная в Солнечной системе (первой была система колец Сатурна)[83]. На данный момент у Урана известно 13 колец, самым ярким из которых является кольцо ε (эпсилон). Кольца Урана, вероятно, весьма молоды — на это указывают промежутки между ними, а также различия в их прозрачности. Это говорит о том, что кольца не были сформированы вместе с планетой. Возможно, ранее кольца были одним из спутников Урана, который разрушился либо при столкновении с неким небесным телом, либо под действием приливных сил</a:t>
            </a:r>
          </a:p>
        </p:txBody>
      </p:sp>
      <p:pic>
        <p:nvPicPr>
          <p:cNvPr id="21509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51388" y="438150"/>
            <a:ext cx="4130675" cy="530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317</Words>
  <Application>Microsoft Office PowerPoint</Application>
  <PresentationFormat>Экран (4:3)</PresentationFormat>
  <Paragraphs>12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Wingdings</vt:lpstr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Admin</cp:lastModifiedBy>
  <cp:revision>14</cp:revision>
  <dcterms:created xsi:type="dcterms:W3CDTF">2010-02-24T07:21:23Z</dcterms:created>
  <dcterms:modified xsi:type="dcterms:W3CDTF">2015-04-28T16:09:13Z</dcterms:modified>
</cp:coreProperties>
</file>