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7" r:id="rId6"/>
    <p:sldId id="261" r:id="rId7"/>
    <p:sldId id="263" r:id="rId8"/>
    <p:sldId id="265" r:id="rId9"/>
    <p:sldId id="266" r:id="rId10"/>
    <p:sldId id="264" r:id="rId11"/>
    <p:sldId id="262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0E7A-E7D0-44A5-B6B9-10FECA675339}" type="datetimeFigureOut">
              <a:rPr lang="ru-RU" smtClean="0"/>
              <a:pPr/>
              <a:t>16.07.2014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1579-FC41-45CF-A6A2-9F90C8DB8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0E7A-E7D0-44A5-B6B9-10FECA675339}" type="datetimeFigureOut">
              <a:rPr lang="ru-RU" smtClean="0"/>
              <a:pPr/>
              <a:t>16.07.2014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1579-FC41-45CF-A6A2-9F90C8DB8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0E7A-E7D0-44A5-B6B9-10FECA675339}" type="datetimeFigureOut">
              <a:rPr lang="ru-RU" smtClean="0"/>
              <a:pPr/>
              <a:t>16.07.2014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1579-FC41-45CF-A6A2-9F90C8DB8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0E7A-E7D0-44A5-B6B9-10FECA675339}" type="datetimeFigureOut">
              <a:rPr lang="ru-RU" smtClean="0"/>
              <a:pPr/>
              <a:t>16.07.2014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1579-FC41-45CF-A6A2-9F90C8DB8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0E7A-E7D0-44A5-B6B9-10FECA675339}" type="datetimeFigureOut">
              <a:rPr lang="ru-RU" smtClean="0"/>
              <a:pPr/>
              <a:t>16.07.2014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1579-FC41-45CF-A6A2-9F90C8DB8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0E7A-E7D0-44A5-B6B9-10FECA675339}" type="datetimeFigureOut">
              <a:rPr lang="ru-RU" smtClean="0"/>
              <a:pPr/>
              <a:t>16.07.2014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1579-FC41-45CF-A6A2-9F90C8DB8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0E7A-E7D0-44A5-B6B9-10FECA675339}" type="datetimeFigureOut">
              <a:rPr lang="ru-RU" smtClean="0"/>
              <a:pPr/>
              <a:t>16.07.2014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1579-FC41-45CF-A6A2-9F90C8DB8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0E7A-E7D0-44A5-B6B9-10FECA675339}" type="datetimeFigureOut">
              <a:rPr lang="ru-RU" smtClean="0"/>
              <a:pPr/>
              <a:t>16.07.2014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1579-FC41-45CF-A6A2-9F90C8DB8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0E7A-E7D0-44A5-B6B9-10FECA675339}" type="datetimeFigureOut">
              <a:rPr lang="ru-RU" smtClean="0"/>
              <a:pPr/>
              <a:t>16.07.2014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1579-FC41-45CF-A6A2-9F90C8DB8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0E7A-E7D0-44A5-B6B9-10FECA675339}" type="datetimeFigureOut">
              <a:rPr lang="ru-RU" smtClean="0"/>
              <a:pPr/>
              <a:t>16.07.2014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1579-FC41-45CF-A6A2-9F90C8DB8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0E7A-E7D0-44A5-B6B9-10FECA675339}" type="datetimeFigureOut">
              <a:rPr lang="ru-RU" smtClean="0"/>
              <a:pPr/>
              <a:t>16.07.2014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1579-FC41-45CF-A6A2-9F90C8DB8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10E7A-E7D0-44A5-B6B9-10FECA675339}" type="datetimeFigureOut">
              <a:rPr lang="ru-RU" smtClean="0"/>
              <a:pPr/>
              <a:t>16.07.2014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31579-FC41-45CF-A6A2-9F90C8DB8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tsadclub.ru/16-vospitatelu/rabota-s-roditelyami/2627-konsultaciya-dlya-roditelej-znachenie-netradicionnyh-tehnik-risovaniya-dlya-razvitiya-tvorcheskih-sposobnostej-rebenk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iction.eksmo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046.radikal.ru/1011/66/a20ed45372b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43182"/>
            <a:ext cx="6400800" cy="299561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Воспитателя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Государственного бюджетного дошкольного учреждения детский сад №39 комбинированного вида Калининского района Санкт-Петербурга 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Блашенковой</a:t>
            </a:r>
            <a:r>
              <a:rPr lang="ru-RU" dirty="0" smtClean="0">
                <a:solidFill>
                  <a:schemeClr val="tx1"/>
                </a:solidFill>
              </a:rPr>
              <a:t> Елены Юрьевны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33" y="1571612"/>
            <a:ext cx="4857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ПОРТФОЛИО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0.liveinternet.ru/images/attach/c/8/101/703/101703966_0_d8_4c3c43b6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Мастер класс (2012г)</a:t>
            </a:r>
            <a:endParaRPr lang="ru-RU" dirty="0"/>
          </a:p>
        </p:txBody>
      </p:sp>
      <p:pic>
        <p:nvPicPr>
          <p:cNvPr id="21506" name="Picture 2" descr="J:\Блашенкова ЕЮ_мастер_класс для КМО_08_11_12\P10203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24" y="1714488"/>
            <a:ext cx="2880000" cy="2160000"/>
          </a:xfrm>
          <a:prstGeom prst="rect">
            <a:avLst/>
          </a:prstGeom>
          <a:noFill/>
        </p:spPr>
      </p:pic>
      <p:pic>
        <p:nvPicPr>
          <p:cNvPr id="21507" name="Picture 3" descr="J:\Блашенкова ЕЮ_мастер_класс для КМО_08_11_12\P102030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72132" y="1785926"/>
            <a:ext cx="2880000" cy="2160000"/>
          </a:xfrm>
          <a:prstGeom prst="rect">
            <a:avLst/>
          </a:prstGeom>
          <a:noFill/>
        </p:spPr>
      </p:pic>
      <p:pic>
        <p:nvPicPr>
          <p:cNvPr id="21508" name="Picture 4" descr="J:\Блашенкова ЕЮ_мастер_класс для КМО_08_11_12\P1020308.JPG"/>
          <p:cNvPicPr>
            <a:picLocks noChangeAspect="1" noChangeArrowheads="1"/>
          </p:cNvPicPr>
          <p:nvPr/>
        </p:nvPicPr>
        <p:blipFill>
          <a:blip r:embed="rId5" cstate="screen">
            <a:lum bright="20000"/>
          </a:blip>
          <a:srcRect/>
          <a:stretch>
            <a:fillRect/>
          </a:stretch>
        </p:blipFill>
        <p:spPr bwMode="auto">
          <a:xfrm>
            <a:off x="2786050" y="4143380"/>
            <a:ext cx="2880000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attach/c/8/101/703/101703966_0_d8_4c3c43b6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Выпускной бал 2014год</a:t>
            </a:r>
            <a:endParaRPr lang="ru-R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24" y="2000240"/>
            <a:ext cx="3286115" cy="184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 descr="D:\рис\фото вылуск\IMG_006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4929190" y="2000240"/>
            <a:ext cx="3048021" cy="1714512"/>
          </a:xfrm>
          <a:prstGeom prst="rect">
            <a:avLst/>
          </a:prstGeom>
          <a:noFill/>
        </p:spPr>
      </p:pic>
      <p:pic>
        <p:nvPicPr>
          <p:cNvPr id="18437" name="Picture 5" descr="D:\рис\фото вылуск\IMG_009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357422" y="4214818"/>
            <a:ext cx="4064028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img0.liveinternet.ru/images/attach/c/8/101/703/101703966_0_d8_4c3c43b6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3" name="Picture 3" descr="J:\Рисунки на асфальте_2014\P111028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214422"/>
            <a:ext cx="3843202" cy="2160000"/>
          </a:xfrm>
          <a:prstGeom prst="rect">
            <a:avLst/>
          </a:prstGeom>
          <a:noFill/>
        </p:spPr>
      </p:pic>
      <p:pic>
        <p:nvPicPr>
          <p:cNvPr id="25604" name="Picture 4" descr="J:\Рисунки на асфальте_2014\P111028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3504" y="1428736"/>
            <a:ext cx="3843202" cy="2160000"/>
          </a:xfrm>
          <a:prstGeom prst="rect">
            <a:avLst/>
          </a:prstGeom>
          <a:noFill/>
        </p:spPr>
      </p:pic>
      <p:pic>
        <p:nvPicPr>
          <p:cNvPr id="25605" name="Picture 5" descr="J:\Рисунки на асфальте_2014\P111029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29058" y="3500438"/>
            <a:ext cx="1213988" cy="2160000"/>
          </a:xfrm>
          <a:prstGeom prst="rect">
            <a:avLst/>
          </a:prstGeom>
          <a:noFill/>
        </p:spPr>
      </p:pic>
      <p:pic>
        <p:nvPicPr>
          <p:cNvPr id="25606" name="Picture 6" descr="J:\Рисунки на асфальте_2014\P111030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500570"/>
            <a:ext cx="3843202" cy="2160000"/>
          </a:xfrm>
          <a:prstGeom prst="rect">
            <a:avLst/>
          </a:prstGeom>
          <a:noFill/>
        </p:spPr>
      </p:pic>
      <p:pic>
        <p:nvPicPr>
          <p:cNvPr id="25607" name="Picture 7" descr="J:\Рисунки на асфальте_2014\P111030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300798" y="4429132"/>
            <a:ext cx="3843202" cy="216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«Детский рисунок на асфальте»(2014г.)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img0.liveinternet.ru/images/attach/c/8/101/703/101703966_0_d8_4c3c43b6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18" name="Picture 2" descr="C:\Documents and Settings\Admin\Мои документы\Мои сканированные изображения\2014-07 (июл)\сканирование00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217499">
            <a:off x="1470226" y="181375"/>
            <a:ext cx="2426275" cy="3240000"/>
          </a:xfrm>
          <a:prstGeom prst="rect">
            <a:avLst/>
          </a:prstGeom>
          <a:noFill/>
        </p:spPr>
      </p:pic>
      <p:pic>
        <p:nvPicPr>
          <p:cNvPr id="34819" name="Picture 3" descr="C:\Documents and Settings\Admin\Мои документы\Мои сканированные изображения\2014-07 (июл)\сканирование000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0328747">
            <a:off x="567153" y="3467407"/>
            <a:ext cx="2426438" cy="3240000"/>
          </a:xfrm>
          <a:prstGeom prst="rect">
            <a:avLst/>
          </a:prstGeom>
          <a:noFill/>
        </p:spPr>
      </p:pic>
      <p:pic>
        <p:nvPicPr>
          <p:cNvPr id="34820" name="Picture 4" descr="C:\Documents and Settings\Admin\Мои документы\Мои сканированные изображения\2014-07 (июл)\сканирование000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1704965">
            <a:off x="6022230" y="3349861"/>
            <a:ext cx="2489849" cy="3240000"/>
          </a:xfrm>
          <a:prstGeom prst="rect">
            <a:avLst/>
          </a:prstGeom>
          <a:noFill/>
        </p:spPr>
      </p:pic>
      <p:pic>
        <p:nvPicPr>
          <p:cNvPr id="34821" name="Picture 5" descr="C:\Documents and Settings\Admin\Мои документы\Мои сканированные изображения\2014-07 (июл)\сканирование000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1243756">
            <a:off x="4484676" y="142881"/>
            <a:ext cx="2429357" cy="32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img0.liveinternet.ru/images/attach/c/8/101/703/101703966_0_d8_4c3c43b6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4" name="Picture 2" descr="C:\Documents and Settings\Admin\Мои документы\Мои сканированные изображения\2014-07 (июл)\сканирование0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8755925">
            <a:off x="843229" y="3645127"/>
            <a:ext cx="2070835" cy="2880000"/>
          </a:xfrm>
          <a:prstGeom prst="rect">
            <a:avLst/>
          </a:prstGeom>
          <a:noFill/>
        </p:spPr>
      </p:pic>
      <p:pic>
        <p:nvPicPr>
          <p:cNvPr id="33795" name="Picture 3" descr="C:\Documents and Settings\Admin\Мои документы\Мои сканированные изображения\2014-07 (июл)\сканирование000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8483772">
            <a:off x="672870" y="329449"/>
            <a:ext cx="2064712" cy="2880000"/>
          </a:xfrm>
          <a:prstGeom prst="rect">
            <a:avLst/>
          </a:prstGeom>
          <a:noFill/>
        </p:spPr>
      </p:pic>
      <p:pic>
        <p:nvPicPr>
          <p:cNvPr id="33796" name="Picture 4" descr="C:\Documents and Settings\Admin\Мои документы\Мои сканированные изображения\2014-07 (июл)\сканирование000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1961666">
            <a:off x="6657594" y="261271"/>
            <a:ext cx="2067475" cy="2880000"/>
          </a:xfrm>
          <a:prstGeom prst="rect">
            <a:avLst/>
          </a:prstGeom>
          <a:noFill/>
        </p:spPr>
      </p:pic>
      <p:pic>
        <p:nvPicPr>
          <p:cNvPr id="33797" name="Picture 5" descr="C:\Documents and Settings\Admin\Мои документы\Мои сканированные изображения\2014-07 (июл)\сканирование000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1801830">
            <a:off x="6442839" y="3745090"/>
            <a:ext cx="2043928" cy="2880000"/>
          </a:xfrm>
          <a:prstGeom prst="rect">
            <a:avLst/>
          </a:prstGeom>
          <a:noFill/>
        </p:spPr>
      </p:pic>
      <p:pic>
        <p:nvPicPr>
          <p:cNvPr id="33798" name="Picture 6" descr="C:\Documents and Settings\Admin\Мои документы\Мои сканированные изображения\2014-07 (июл)\сканирование000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0800000">
            <a:off x="3374598" y="1137364"/>
            <a:ext cx="2415111" cy="3600000"/>
          </a:xfrm>
          <a:prstGeom prst="rect">
            <a:avLst/>
          </a:prstGeom>
          <a:noFill/>
        </p:spPr>
      </p:pic>
      <p:pic>
        <p:nvPicPr>
          <p:cNvPr id="33799" name="Picture 7" descr="C:\Documents and Settings\Admin\Мои документы\Мои сканированные изображения\2014-07 (июл)\сканирование0010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16200000">
            <a:off x="3838794" y="4519397"/>
            <a:ext cx="1843275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0.liveinternet.ru/images/attach/c/8/101/703/101703966_0_d8_4c3c43b6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Documents and Settings\Admin\Мои документы\Мои сканированные изображения\2013-11 (ноя)\сканирование001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785794"/>
            <a:ext cx="2486025" cy="3543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71736" y="-3966170"/>
            <a:ext cx="5572164" cy="1014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 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Блашенкова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Елена Юрьевна, окончила в 1986 году ленинградское педагогическое училище №8 по специальности «Воспитание в дошкольных учреждениях». В 2000 году окончила Российский государственный педагогический университет имени А.И.Герцена по специальности «Дошкольная педагогика и психология».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Работаю в детских садах Калининского района с 1986 года ( сначала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/с№72, а с 2003 года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/с№39)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Стаж педагогической работы 28 лет.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Я, постоянно повышаю свою квалификацию, активно участвую в педагогических советах детского сада. Делюсь практическим опытом с коллегами, участвую в открытых мероприятиях ГБДОУ, района и города.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настоящее время углубленно работаю над темой «Использование нетрадиционных форм в изобразительной деятельности с детьми старшего дошкольного возраста как средство развития детского творчества».</a:t>
            </a:r>
            <a:r>
              <a:rPr lang="ru-RU" sz="1400" dirty="0"/>
              <a:t> Опыт был представлен  на кустовом методическом объединении для воспитателей.</a:t>
            </a:r>
          </a:p>
          <a:p>
            <a:r>
              <a:rPr lang="ru-RU" sz="1400" dirty="0"/>
              <a:t>Я постоянно работаю над оснащением развивающей среды в группе. Для создания положительного эмоционального настроя в совместной деятельности с детьми используя яркий дидактический материал, разработанный и изготовленный собственноручно.</a:t>
            </a:r>
          </a:p>
          <a:p>
            <a:r>
              <a:rPr lang="ru-RU" sz="1400" dirty="0"/>
              <a:t>Я работаю в тесном контакте с родителями группы, показываю открытые мероприятия с детьми, консультирую по интересующим вопросам.</a:t>
            </a:r>
          </a:p>
          <a:p>
            <a:r>
              <a:rPr lang="ru-RU" sz="1400" dirty="0"/>
              <a:t>Принимаю активное участие в жизни коллектива</a:t>
            </a:r>
            <a:r>
              <a:rPr lang="ru-RU" sz="1100" dirty="0"/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0.liveinternet.ru/images/attach/c/8/101/703/101703966_0_d8_4c3c43b6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-3380104"/>
            <a:ext cx="8786842" cy="1037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hlinkClick r:id="rId3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hlinkClick r:id="rId3"/>
              </a:rPr>
            </a:b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  <a:hlinkClick r:id="rId3"/>
            </a:endParaRPr>
          </a:p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FF0000"/>
              </a:solidFill>
              <a:latin typeface="Tahoma" pitchFamily="34" charset="0"/>
              <a:ea typeface="Times New Roman" pitchFamily="18" charset="0"/>
              <a:cs typeface="Tahoma" pitchFamily="34" charset="0"/>
              <a:hlinkClick r:id="rId3"/>
            </a:endParaRPr>
          </a:p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  <a:hlinkClick r:id="rId3"/>
            </a:endParaRPr>
          </a:p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FF0000"/>
              </a:solidFill>
              <a:latin typeface="Tahoma" pitchFamily="34" charset="0"/>
              <a:ea typeface="Times New Roman" pitchFamily="18" charset="0"/>
              <a:cs typeface="Tahoma" pitchFamily="34" charset="0"/>
              <a:hlinkClick r:id="rId3"/>
            </a:endParaRPr>
          </a:p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  <a:hlinkClick r:id="rId3"/>
            </a:endParaRPr>
          </a:p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FF0000"/>
              </a:solidFill>
              <a:latin typeface="Tahoma" pitchFamily="34" charset="0"/>
              <a:ea typeface="Times New Roman" pitchFamily="18" charset="0"/>
              <a:cs typeface="Tahoma" pitchFamily="34" charset="0"/>
              <a:hlinkClick r:id="rId3"/>
            </a:endParaRPr>
          </a:p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  <a:hlinkClick r:id="rId3"/>
            </a:endParaRPr>
          </a:p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FF0000"/>
              </a:solidFill>
              <a:latin typeface="Tahoma" pitchFamily="34" charset="0"/>
              <a:ea typeface="Times New Roman" pitchFamily="18" charset="0"/>
              <a:cs typeface="Tahoma" pitchFamily="34" charset="0"/>
              <a:hlinkClick r:id="rId3"/>
            </a:endParaRPr>
          </a:p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  <a:hlinkClick r:id="rId3"/>
            </a:endParaRPr>
          </a:p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FF0000"/>
              </a:solidFill>
              <a:latin typeface="Tahoma" pitchFamily="34" charset="0"/>
              <a:ea typeface="Times New Roman" pitchFamily="18" charset="0"/>
              <a:cs typeface="Tahoma" pitchFamily="34" charset="0"/>
              <a:hlinkClick r:id="rId3"/>
            </a:endParaRPr>
          </a:p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  <a:hlinkClick r:id="rId3"/>
            </a:endParaRPr>
          </a:p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FF0000"/>
              </a:solidFill>
              <a:latin typeface="Tahoma" pitchFamily="34" charset="0"/>
              <a:ea typeface="Times New Roman" pitchFamily="18" charset="0"/>
              <a:cs typeface="Tahoma" pitchFamily="34" charset="0"/>
              <a:hlinkClick r:id="rId3"/>
            </a:endParaRPr>
          </a:p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  <a:hlinkClick r:id="rId3"/>
            </a:endParaRPr>
          </a:p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FF0000"/>
              </a:solidFill>
              <a:latin typeface="Tahoma" pitchFamily="34" charset="0"/>
              <a:ea typeface="Times New Roman" pitchFamily="18" charset="0"/>
              <a:cs typeface="Tahoma" pitchFamily="34" charset="0"/>
              <a:hlinkClick r:id="rId3"/>
            </a:endParaRPr>
          </a:p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  <a:hlinkClick r:id="rId3"/>
            </a:endParaRPr>
          </a:p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FF0000"/>
              </a:solidFill>
              <a:latin typeface="Tahoma" pitchFamily="34" charset="0"/>
              <a:ea typeface="Times New Roman" pitchFamily="18" charset="0"/>
              <a:cs typeface="Tahoma" pitchFamily="34" charset="0"/>
              <a:hlinkClick r:id="rId3"/>
            </a:endParaRPr>
          </a:p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  <a:hlinkClick r:id="rId3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hlinkClick r:id="rId3"/>
              </a:rPr>
              <a:t>Значение нетрадиционных техник рисования для развития творческих способностей ребёнка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  <a:hlinkClick r:id="rId3"/>
              </a:rPr>
              <a:t>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Каждый ребёнок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художник. Трудность в том, чтобы остаться художником, выйдя из детского возраста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Пабло Пикассо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Развитие творческого потенциала личности должно осуществляться с раннего детства, когда ребёнок под руководством взрослых начинает овладевать различными видами деятельности, в том числе и художественной.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Большие возможности в развитии творчества заключает в себе изобразительная деятельность и, прежде всего рисование.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Современные психолого-педагогические исследования показывают, что рисование является важным средством эстетического воспитания: оно позволяет детям выразить своё представление об окружающем мире, развивает фантазию, воображение, даёт возможность закрепить знание о цвете, форме. В процессе рисования у ребёнка совершенствуется наблюдательность, эстетическое восприятие, эстетические эмоции, художественный вкус, творческие способности, умение доступными средствами самостоятельно создавать красивое.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Нетрадиционное рисование имеет огромное значение в формировании личности ребенка. От рисования ребенок получает лишь пользу. Особенно важна связь рисования с мышлением ребёнка. При этом в работу включаются зрительные, двигательные, мускульно-осязаемые анализаторы. Кроме того, рисование развивает интеллектуальные способности детей, память, внимание, мелкую моторику, учит ребенка думать и анализировать, соизмерять и сравнивать, сочинять и воображать. Для умственного развития детей имеет большое значение постепенное расширение запаса знаний.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Опыт работы свидетельствует, чтобы привить любовь к изобразительному искусству, вызвать интерес к рисованию, начиная с младшего дошкольного возраста, надо использовать нетрадиционные способы изображения рисование пальчиками, ладошками, рисование тычками из поролона, ватными палочками, печатание листьями, картофелем, морковкой,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кляксография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с трубочкой, восковые мелки + акварель, оттиск смятой бумагой, рисование поролоном. Каждый из этих методов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это маленькая игра, которая доставляет детям радость, положительные эмоции. Эмоции, как известно, - это и процесс, и результат практической деятельности, прежде всего художественного творчества. По эмоциям можно судить о том, что в данный момент радует, интересует, повергает в уныние, волнует ребёнка, что характеризует его сущность, характер, индивидуальность.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Научившись выражать свои чувства на бумаге, ребёнок начинает лучше понимать чувства других, учится преодолевать робость, страх перед рисованием, перед тем, что ничего не получится. Он уверен, что получится, и получится красиво.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Овладение различными материалами, способами работы с ними, понимание их выразительности позволяет детям более эффективно использовать их при отражении в рисунках своих впечатлений от окружающей жизни. Для того, чтобы во время рисования усилить воображение, способствовать художественному замыслу и развитию художественных способностей, можно использовать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hlinkClick r:id="rId4"/>
              </a:rPr>
              <a:t>детскую литературу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музыкальное сопровождение, фольклорный и игровой материал. Это позволит сделать рисование доступными, содержательными и познавательными.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c/8/101/703/101703966_0_d8_4c3c43b6_X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0" y="1643050"/>
          <a:ext cx="9144000" cy="5214950"/>
        </p:xfrm>
        <a:graphic>
          <a:graphicData uri="http://schemas.openxmlformats.org/presentationml/2006/ole">
            <p:oleObj spid="_x0000_s17409" name="Диаграмма" r:id="rId4" imgW="8905951" imgH="3352800" progId="MSGraph.Chart.8">
              <p:embed/>
            </p:oleObj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Успехи детей подготовительной группы «</a:t>
            </a:r>
            <a:r>
              <a:rPr lang="ru-RU" sz="3600" dirty="0" err="1" smtClean="0"/>
              <a:t>Семицветик</a:t>
            </a:r>
            <a:r>
              <a:rPr lang="ru-RU" sz="3600" dirty="0" smtClean="0"/>
              <a:t>»</a:t>
            </a:r>
            <a:br>
              <a:rPr lang="ru-RU" sz="3600" dirty="0" smtClean="0"/>
            </a:br>
            <a:r>
              <a:rPr lang="ru-RU" sz="3600" dirty="0" smtClean="0"/>
              <a:t> за 2013-2014 </a:t>
            </a:r>
            <a:r>
              <a:rPr lang="ru-RU" sz="3600" dirty="0" err="1" smtClean="0"/>
              <a:t>уч.г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0.liveinternet.ru/images/attach/c/8/101/703/101703966_0_d8_4c3c43b6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Спектакль «Павлиний Хвост» (2011г.)</a:t>
            </a:r>
            <a:endParaRPr lang="ru-RU" dirty="0"/>
          </a:p>
        </p:txBody>
      </p:sp>
      <p:pic>
        <p:nvPicPr>
          <p:cNvPr id="24578" name="Picture 2" descr="J:\Театр 7 гр_Павлиний хвост_2012\IMG_455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1714488"/>
            <a:ext cx="2880000" cy="2160000"/>
          </a:xfrm>
          <a:prstGeom prst="rect">
            <a:avLst/>
          </a:prstGeom>
          <a:noFill/>
        </p:spPr>
      </p:pic>
      <p:pic>
        <p:nvPicPr>
          <p:cNvPr id="24579" name="Picture 3" descr="J:\Театр 7 гр_Павлиний хвост_2012\IMG_456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43240" y="1285860"/>
            <a:ext cx="2880293" cy="2160000"/>
          </a:xfrm>
          <a:prstGeom prst="rect">
            <a:avLst/>
          </a:prstGeom>
          <a:noFill/>
        </p:spPr>
      </p:pic>
      <p:pic>
        <p:nvPicPr>
          <p:cNvPr id="24580" name="Picture 4" descr="J:\Театр 7 гр_Павлиний хвост_2012\IMG_457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72198" y="2214554"/>
            <a:ext cx="2880293" cy="2160000"/>
          </a:xfrm>
          <a:prstGeom prst="rect">
            <a:avLst/>
          </a:prstGeom>
          <a:noFill/>
        </p:spPr>
      </p:pic>
      <p:pic>
        <p:nvPicPr>
          <p:cNvPr id="24581" name="Picture 5" descr="J:\Театр 7 гр_Павлиний хвост_2012\IMG_457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2910" y="4357694"/>
            <a:ext cx="2880293" cy="2160000"/>
          </a:xfrm>
          <a:prstGeom prst="rect">
            <a:avLst/>
          </a:prstGeom>
          <a:noFill/>
        </p:spPr>
      </p:pic>
      <p:pic>
        <p:nvPicPr>
          <p:cNvPr id="24582" name="Picture 6" descr="J:\Театр 7 гр_Павлиний хвост_2012\IMG_459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357686" y="4429132"/>
            <a:ext cx="2880293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0.liveinternet.ru/images/attach/c/8/101/703/101703966_0_d8_4c3c43b6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9" name="Picture 3" descr="J:\Театр 7 гр_Муха Цокотуха_2013\P10708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86116" y="785794"/>
            <a:ext cx="2880000" cy="2160000"/>
          </a:xfrm>
          <a:prstGeom prst="rect">
            <a:avLst/>
          </a:prstGeom>
          <a:noFill/>
        </p:spPr>
      </p:pic>
      <p:pic>
        <p:nvPicPr>
          <p:cNvPr id="19460" name="Picture 4" descr="J:\Театр 7 гр_Муха Цокотуха_2013\P107081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473529">
            <a:off x="6390806" y="1358033"/>
            <a:ext cx="2880000" cy="2160000"/>
          </a:xfrm>
          <a:prstGeom prst="rect">
            <a:avLst/>
          </a:prstGeom>
          <a:noFill/>
        </p:spPr>
      </p:pic>
      <p:pic>
        <p:nvPicPr>
          <p:cNvPr id="19461" name="Picture 5" descr="J:\Театр 7 гр_Муха Цокотуха_2013\P107085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0430805">
            <a:off x="277789" y="3490311"/>
            <a:ext cx="2880000" cy="2160000"/>
          </a:xfrm>
          <a:prstGeom prst="rect">
            <a:avLst/>
          </a:prstGeom>
          <a:noFill/>
        </p:spPr>
      </p:pic>
      <p:pic>
        <p:nvPicPr>
          <p:cNvPr id="19462" name="Picture 6" descr="J:\Театр 7 гр_Муха Цокотуха_2013\P107086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71802" y="2786058"/>
            <a:ext cx="2880000" cy="2160000"/>
          </a:xfrm>
          <a:prstGeom prst="rect">
            <a:avLst/>
          </a:prstGeom>
          <a:noFill/>
        </p:spPr>
      </p:pic>
      <p:pic>
        <p:nvPicPr>
          <p:cNvPr id="19463" name="Picture 7" descr="J:\Театр 7 гр_Муха Цокотуха_2013\P107088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390512">
            <a:off x="5955172" y="3479926"/>
            <a:ext cx="2880000" cy="2160000"/>
          </a:xfrm>
          <a:prstGeom prst="rect">
            <a:avLst/>
          </a:prstGeom>
          <a:noFill/>
        </p:spPr>
      </p:pic>
      <p:pic>
        <p:nvPicPr>
          <p:cNvPr id="19458" name="Picture 2" descr="J:\Театр 7 гр_Муха Цокотуха_2013\P1070805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20372944">
            <a:off x="286597" y="1006552"/>
            <a:ext cx="2880000" cy="216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Спектакль «Муха Цокотуха»(2013г)</a:t>
            </a:r>
            <a:endParaRPr lang="ru-RU" dirty="0"/>
          </a:p>
        </p:txBody>
      </p:sp>
      <p:pic>
        <p:nvPicPr>
          <p:cNvPr id="19464" name="Picture 8" descr="J:\Театр 7 гр_Муха Цокотуха_2013\P1070963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286116" y="4698000"/>
            <a:ext cx="2880000" cy="2160000"/>
          </a:xfrm>
          <a:prstGeom prst="rect">
            <a:avLst/>
          </a:prstGeom>
          <a:noFill/>
        </p:spPr>
      </p:pic>
      <p:pic>
        <p:nvPicPr>
          <p:cNvPr id="11" name="Picture 5" descr="J:\Театр 7 гр_Муха Цокотуха_2013\P107085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0430805">
            <a:off x="277790" y="3418873"/>
            <a:ext cx="2880000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0.liveinternet.ru/images/attach/c/8/101/703/101703966_0_d8_4c3c43b6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J:\Блашенкова ЕЮ и Кучина ВН_занятие для АППО_16_01_09\DSC0258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214422"/>
            <a:ext cx="2880000" cy="2160000"/>
          </a:xfrm>
          <a:prstGeom prst="rect">
            <a:avLst/>
          </a:prstGeom>
          <a:noFill/>
        </p:spPr>
      </p:pic>
      <p:pic>
        <p:nvPicPr>
          <p:cNvPr id="20483" name="Picture 3" descr="J:\Блашенкова ЕЮ_занятие для АППО_2014\P110049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00429" y="1000108"/>
            <a:ext cx="3843202" cy="2160000"/>
          </a:xfrm>
          <a:prstGeom prst="rect">
            <a:avLst/>
          </a:prstGeom>
          <a:noFill/>
        </p:spPr>
      </p:pic>
      <p:pic>
        <p:nvPicPr>
          <p:cNvPr id="20484" name="Picture 4" descr="J:\Блашенкова ЕЮ_занятие для АППО_2014\P110049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00694" y="2928934"/>
            <a:ext cx="3843202" cy="2160000"/>
          </a:xfrm>
          <a:prstGeom prst="rect">
            <a:avLst/>
          </a:prstGeom>
          <a:noFill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3786190"/>
            <a:ext cx="3843506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 descr="J:\Блашенкова ЕЮ Колосова ЮВ_КПК_03_04_13\P1040766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643306" y="4698000"/>
            <a:ext cx="3843202" cy="216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Открытые занятия для АПО</a:t>
            </a:r>
            <a:br>
              <a:rPr lang="ru-RU" dirty="0" smtClean="0"/>
            </a:br>
            <a:r>
              <a:rPr lang="ru-RU" dirty="0" smtClean="0"/>
              <a:t> с 2009 – 2014г.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0.liveinternet.ru/images/attach/c/8/101/703/101703966_0_d8_4c3c43b6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J:\Блашенкова ЕЮ_пед мастерская 11_03_10\Педагогич мастерская 11_03_10 0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285860"/>
            <a:ext cx="2879769" cy="2160000"/>
          </a:xfrm>
          <a:prstGeom prst="rect">
            <a:avLst/>
          </a:prstGeom>
          <a:noFill/>
        </p:spPr>
      </p:pic>
      <p:pic>
        <p:nvPicPr>
          <p:cNvPr id="22531" name="Picture 3" descr="J:\Блашенкова ЕЮ_пед мастерская 11_03_10\Педагогич мастерская 11_03_10 00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00364" y="1428736"/>
            <a:ext cx="2879769" cy="2160000"/>
          </a:xfrm>
          <a:prstGeom prst="rect">
            <a:avLst/>
          </a:prstGeom>
          <a:noFill/>
        </p:spPr>
      </p:pic>
      <p:pic>
        <p:nvPicPr>
          <p:cNvPr id="22532" name="Picture 4" descr="J:\Блашенкова ЕЮ_пед мастерская 11_03_10\Педагогич мастерская 11_03_10 00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00760" y="1428736"/>
            <a:ext cx="2879769" cy="2160000"/>
          </a:xfrm>
          <a:prstGeom prst="rect">
            <a:avLst/>
          </a:prstGeom>
          <a:noFill/>
        </p:spPr>
      </p:pic>
      <p:pic>
        <p:nvPicPr>
          <p:cNvPr id="22533" name="Picture 5" descr="J:\Блашенкова ЕЮ_пед мастерская 11_03_10\Педагогич мастерская 11_03_10 00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142976" y="4000504"/>
            <a:ext cx="2879769" cy="2160000"/>
          </a:xfrm>
          <a:prstGeom prst="rect">
            <a:avLst/>
          </a:prstGeom>
          <a:noFill/>
        </p:spPr>
      </p:pic>
      <p:pic>
        <p:nvPicPr>
          <p:cNvPr id="22534" name="Picture 6" descr="J:\Блашенкова ЕЮ_пед мастерская 11_03_10\Педагогич мастерская 11_03_10 009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500562" y="4000504"/>
            <a:ext cx="2879769" cy="216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Педагогическая мастерская для воспитателей </a:t>
            </a:r>
            <a:r>
              <a:rPr lang="ru-RU" dirty="0" err="1" smtClean="0"/>
              <a:t>д</a:t>
            </a:r>
            <a:r>
              <a:rPr lang="ru-RU" dirty="0" smtClean="0"/>
              <a:t>/с№39(2010г.)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0.liveinternet.ru/images/attach/c/8/101/703/101703966_0_d8_4c3c43b6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педагогического мастерства (2009г.)</a:t>
            </a:r>
            <a:endParaRPr lang="ru-RU" dirty="0"/>
          </a:p>
        </p:txBody>
      </p:sp>
      <p:pic>
        <p:nvPicPr>
          <p:cNvPr id="23554" name="Picture 2" descr="J:\Блашенкова ЕЮ_занятие для конкурса_2 тур\IMG_684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863493">
            <a:off x="285720" y="1500174"/>
            <a:ext cx="2879769" cy="2160000"/>
          </a:xfrm>
          <a:prstGeom prst="rect">
            <a:avLst/>
          </a:prstGeom>
          <a:noFill/>
        </p:spPr>
      </p:pic>
      <p:pic>
        <p:nvPicPr>
          <p:cNvPr id="23555" name="Picture 3" descr="J:\Блашенкова ЕЮ_занятие для конкурса_2 тур\IMG_685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86116" y="1643050"/>
            <a:ext cx="2879769" cy="2160000"/>
          </a:xfrm>
          <a:prstGeom prst="rect">
            <a:avLst/>
          </a:prstGeom>
          <a:noFill/>
        </p:spPr>
      </p:pic>
      <p:pic>
        <p:nvPicPr>
          <p:cNvPr id="23556" name="Picture 4" descr="J:\Блашенкова ЕЮ_занятие для конкурса_2 тур\IMG_685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0755916">
            <a:off x="790806" y="4380392"/>
            <a:ext cx="2879769" cy="2160000"/>
          </a:xfrm>
          <a:prstGeom prst="rect">
            <a:avLst/>
          </a:prstGeom>
          <a:noFill/>
        </p:spPr>
      </p:pic>
      <p:pic>
        <p:nvPicPr>
          <p:cNvPr id="23557" name="Picture 5" descr="J:\Блашенкова ЕЮ_занятие для конкурса_2 тур\IMG_686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764859">
            <a:off x="4631943" y="4406899"/>
            <a:ext cx="2879769" cy="2160000"/>
          </a:xfrm>
          <a:prstGeom prst="rect">
            <a:avLst/>
          </a:prstGeom>
          <a:noFill/>
        </p:spPr>
      </p:pic>
      <p:pic>
        <p:nvPicPr>
          <p:cNvPr id="23558" name="Picture 6" descr="J:\Блашенкова ЕЮ_занятие для конкурса_2 тур\IMG_685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993601">
            <a:off x="6320295" y="1580020"/>
            <a:ext cx="2879769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270</Words>
  <Application>Microsoft Office PowerPoint</Application>
  <PresentationFormat>Экран (4:3)</PresentationFormat>
  <Paragraphs>65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Диаграмма</vt:lpstr>
      <vt:lpstr>Слайд 1</vt:lpstr>
      <vt:lpstr>Слайд 2</vt:lpstr>
      <vt:lpstr>Слайд 3</vt:lpstr>
      <vt:lpstr>Успехи детей подготовительной группы «Семицветик»  за 2013-2014 уч.г</vt:lpstr>
      <vt:lpstr>Спектакль «Павлиний Хвост» (2011г.)</vt:lpstr>
      <vt:lpstr>Спектакль «Муха Цокотуха»(2013г)</vt:lpstr>
      <vt:lpstr>Открытые занятия для АПО  с 2009 – 2014г.</vt:lpstr>
      <vt:lpstr>Педагогическая мастерская для воспитателей д/с№39(2010г.)</vt:lpstr>
      <vt:lpstr>Конкурс педагогического мастерства (2009г.)</vt:lpstr>
      <vt:lpstr>Мастер класс (2012г)</vt:lpstr>
      <vt:lpstr>Выпускной бал 2014год</vt:lpstr>
      <vt:lpstr>Конкурс «Детский рисунок на асфальте»(2014г.)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Admin</dc:creator>
  <cp:lastModifiedBy>Admin</cp:lastModifiedBy>
  <cp:revision>17</cp:revision>
  <dcterms:created xsi:type="dcterms:W3CDTF">2014-07-10T08:01:29Z</dcterms:created>
  <dcterms:modified xsi:type="dcterms:W3CDTF">2014-07-16T15:15:03Z</dcterms:modified>
</cp:coreProperties>
</file>