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udio/unknown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9" r:id="rId3"/>
    <p:sldId id="302" r:id="rId4"/>
    <p:sldId id="301" r:id="rId5"/>
    <p:sldId id="266" r:id="rId6"/>
    <p:sldId id="269" r:id="rId7"/>
    <p:sldId id="267" r:id="rId8"/>
    <p:sldId id="283" r:id="rId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0000"/>
    <a:srgbClr val="969696"/>
    <a:srgbClr val="320000"/>
    <a:srgbClr val="000066"/>
    <a:srgbClr val="000099"/>
    <a:srgbClr val="FFFF00"/>
    <a:srgbClr val="6C0000"/>
    <a:srgbClr val="0F3D3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485" autoAdjust="0"/>
    <p:restoredTop sz="96111" autoAdjust="0"/>
  </p:normalViewPr>
  <p:slideViewPr>
    <p:cSldViewPr>
      <p:cViewPr>
        <p:scale>
          <a:sx n="40" d="100"/>
          <a:sy n="40" d="100"/>
        </p:scale>
        <p:origin x="-283" y="-3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91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D51BB6-27E2-4F55-8405-D976DAE255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340D03-D9F8-4156-9916-51B65A0E89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E6E5E1-6994-4910-BFAD-AED77CDDD5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A9545C-503B-4992-894C-1213C04FB5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0AA907-2F78-44F8-9697-0887F66054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F48628-E9E4-4BC3-86C1-252D66A5E9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EFFB07-4088-44FA-9B58-D60903A05C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48ABF9-656D-463F-9FBF-1A10C9BC4F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BB4205-39D5-47F1-8462-A7A13B5A36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968F0A-264B-452C-8294-C5FE42176A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6E8761-71A9-4268-B967-649EFFDA47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ED2391D-5112-406F-B28A-565D7760AD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WordArt 4"/>
          <p:cNvSpPr>
            <a:spLocks noChangeArrowheads="1" noChangeShapeType="1" noTextEdit="1"/>
          </p:cNvSpPr>
          <p:nvPr/>
        </p:nvSpPr>
        <p:spPr bwMode="auto">
          <a:xfrm>
            <a:off x="1357313" y="357188"/>
            <a:ext cx="6524625" cy="1485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72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5400000"/>
                </a:gradFill>
                <a:latin typeface="+mj-lt"/>
                <a:ea typeface="+mj-lt"/>
                <a:cs typeface="+mj-lt"/>
              </a:rPr>
              <a:t>Дети и война</a:t>
            </a:r>
          </a:p>
        </p:txBody>
      </p:sp>
      <p:grpSp>
        <p:nvGrpSpPr>
          <p:cNvPr id="2" name="Группа 8"/>
          <p:cNvGrpSpPr>
            <a:grpSpLocks/>
          </p:cNvGrpSpPr>
          <p:nvPr/>
        </p:nvGrpSpPr>
        <p:grpSpPr bwMode="auto">
          <a:xfrm>
            <a:off x="-71438" y="1643050"/>
            <a:ext cx="9237663" cy="5357825"/>
            <a:chOff x="-71438" y="1643049"/>
            <a:chExt cx="9237663" cy="5357851"/>
          </a:xfrm>
        </p:grpSpPr>
        <p:pic>
          <p:nvPicPr>
            <p:cNvPr id="2053" name="Рисунок 12" descr="194766399.jpg"/>
            <p:cNvPicPr>
              <a:picLocks noChangeAspect="1"/>
            </p:cNvPicPr>
            <p:nvPr/>
          </p:nvPicPr>
          <p:blipFill>
            <a:blip r:embed="rId3"/>
            <a:srcRect t="14084" r="12500"/>
            <a:stretch>
              <a:fillRect/>
            </a:stretch>
          </p:blipFill>
          <p:spPr bwMode="auto">
            <a:xfrm>
              <a:off x="0" y="1643049"/>
              <a:ext cx="9144000" cy="52149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5" name="Picture 5" descr="C:\Users\ELENA\Desktop\пламя.gif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286125" y="1643049"/>
              <a:ext cx="1071563" cy="2643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" name="Рисунок 9" descr="Изображение.png"/>
            <p:cNvPicPr>
              <a:picLocks noChangeAspect="1"/>
            </p:cNvPicPr>
            <p:nvPr/>
          </p:nvPicPr>
          <p:blipFill>
            <a:blip r:embed="rId5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rcRect l="3125" t="5138"/>
            <a:stretch>
              <a:fillRect/>
            </a:stretch>
          </p:blipFill>
          <p:spPr bwMode="auto">
            <a:xfrm>
              <a:off x="-71438" y="3786213"/>
              <a:ext cx="2214563" cy="32146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127000"/>
            </a:effectLst>
          </p:spPr>
        </p:pic>
        <p:pic>
          <p:nvPicPr>
            <p:cNvPr id="2057" name="Рисунок 28" descr="194766399.jpg"/>
            <p:cNvPicPr>
              <a:picLocks noChangeAspect="1"/>
            </p:cNvPicPr>
            <p:nvPr/>
          </p:nvPicPr>
          <p:blipFill>
            <a:blip r:embed="rId3"/>
            <a:srcRect l="61719" t="85916" r="25000"/>
            <a:stretch>
              <a:fillRect/>
            </a:stretch>
          </p:blipFill>
          <p:spPr bwMode="auto">
            <a:xfrm rot="-10571123">
              <a:off x="7951788" y="4714875"/>
              <a:ext cx="1214437" cy="714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sndAc>
      <p:stSnd>
        <p:snd r:embed="rId2" name="explod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1" descr="Освенцим10_009.jpg"/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lum bright="10000" contras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Рисунок 2" descr="Печи крематория концлагеря Нойенгамме.jpeg"/>
          <p:cNvPicPr>
            <a:picLocks noChangeAspect="1"/>
          </p:cNvPicPr>
          <p:nvPr/>
        </p:nvPicPr>
        <p:blipFill>
          <a:blip r:embed="rId3">
            <a:lum bright="20000"/>
          </a:blip>
          <a:srcRect/>
          <a:stretch>
            <a:fillRect/>
          </a:stretch>
        </p:blipFill>
        <p:spPr bwMode="auto">
          <a:xfrm>
            <a:off x="3214688" y="4071938"/>
            <a:ext cx="3000375" cy="202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Рисунок 5" descr="учетные фотокарточки детей- узников Освенцима .jpeg"/>
          <p:cNvPicPr>
            <a:picLocks noChangeAspect="1"/>
          </p:cNvPicPr>
          <p:nvPr/>
        </p:nvPicPr>
        <p:blipFill>
          <a:blip r:embed="rId4">
            <a:lum bright="10000"/>
          </a:blip>
          <a:srcRect/>
          <a:stretch>
            <a:fillRect/>
          </a:stretch>
        </p:blipFill>
        <p:spPr bwMode="auto">
          <a:xfrm>
            <a:off x="6500813" y="642938"/>
            <a:ext cx="2214562" cy="400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0_a9fd9_1b620459_XL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" y="714375"/>
            <a:ext cx="2500313" cy="350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3650052" y="500042"/>
            <a:ext cx="2402004" cy="35394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5400000" scaled="0"/>
                </a:gradFill>
              </a:rPr>
              <a:t>Дахау</a:t>
            </a:r>
          </a:p>
          <a:p>
            <a:pPr>
              <a:defRPr/>
            </a:pPr>
            <a:r>
              <a:rPr lang="ru-RU" sz="32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5400000" scaled="0"/>
                </a:gradFill>
              </a:rPr>
              <a:t>Бухенвальд</a:t>
            </a:r>
          </a:p>
          <a:p>
            <a:pPr>
              <a:defRPr/>
            </a:pPr>
            <a:r>
              <a:rPr lang="ru-RU" sz="32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5400000" scaled="0"/>
                </a:gradFill>
              </a:rPr>
              <a:t>Равенсбрюк</a:t>
            </a:r>
          </a:p>
          <a:p>
            <a:pPr>
              <a:defRPr/>
            </a:pPr>
            <a:r>
              <a:rPr lang="ru-RU" sz="32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5400000" scaled="0"/>
                </a:gradFill>
              </a:rPr>
              <a:t>Маутхаузен</a:t>
            </a:r>
          </a:p>
          <a:p>
            <a:pPr>
              <a:defRPr/>
            </a:pPr>
            <a:r>
              <a:rPr lang="ru-RU" sz="32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5400000" scaled="0"/>
                </a:gradFill>
              </a:rPr>
              <a:t>Освенцим</a:t>
            </a:r>
          </a:p>
          <a:p>
            <a:pPr>
              <a:defRPr/>
            </a:pPr>
            <a:r>
              <a:rPr lang="ru-RU" sz="32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5400000" scaled="0"/>
                </a:gradFill>
              </a:rPr>
              <a:t>Майданек </a:t>
            </a:r>
          </a:p>
          <a:p>
            <a:pPr>
              <a:defRPr/>
            </a:pPr>
            <a:r>
              <a:rPr lang="ru-RU" sz="32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5400000" scaled="0"/>
                </a:gradFill>
              </a:rPr>
              <a:t>Саласпилс</a:t>
            </a:r>
            <a:r>
              <a:rPr lang="ru-RU" sz="28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5400000" scaled="0"/>
                </a:gradFill>
              </a:rPr>
              <a:t>…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571868" y="6143644"/>
            <a:ext cx="24391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5400000" scaled="0"/>
                </a:gradFill>
              </a:rPr>
              <a:t>Печи крематория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1" descr="Освенцим10_009.jpg"/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lum bright="10000" contras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Рисунок 1" descr="Саласпилс.jpg"/>
          <p:cNvPicPr>
            <a:picLocks noChangeAspect="1"/>
          </p:cNvPicPr>
          <p:nvPr/>
        </p:nvPicPr>
        <p:blipFill>
          <a:blip r:embed="rId3">
            <a:lum bright="10000"/>
          </a:blip>
          <a:srcRect l="12231" r="12231"/>
          <a:stretch>
            <a:fillRect/>
          </a:stretch>
        </p:blipFill>
        <p:spPr bwMode="auto">
          <a:xfrm>
            <a:off x="500063" y="3500438"/>
            <a:ext cx="3935412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Рисунок 6" descr="Менгле и ребенок Освенцим .jpg"/>
          <p:cNvPicPr>
            <a:picLocks noChangeAspect="1"/>
          </p:cNvPicPr>
          <p:nvPr/>
        </p:nvPicPr>
        <p:blipFill>
          <a:blip r:embed="rId4">
            <a:lum bright="20000"/>
          </a:blip>
          <a:srcRect/>
          <a:stretch>
            <a:fillRect/>
          </a:stretch>
        </p:blipFill>
        <p:spPr bwMode="auto">
          <a:xfrm>
            <a:off x="500063" y="104775"/>
            <a:ext cx="4000500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Освенцим дети 10_039.jpg"/>
          <p:cNvPicPr>
            <a:picLocks noChangeAspect="1"/>
          </p:cNvPicPr>
          <p:nvPr/>
        </p:nvPicPr>
        <p:blipFill>
          <a:blip r:embed="rId5">
            <a:lum bright="20000"/>
          </a:blip>
          <a:srcRect l="13153" t="1418" r="26974" b="12144"/>
          <a:stretch>
            <a:fillRect/>
          </a:stretch>
        </p:blipFill>
        <p:spPr bwMode="auto">
          <a:xfrm>
            <a:off x="4857750" y="857250"/>
            <a:ext cx="3905250" cy="435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1" descr="Саласпилс- мемориал jpg.jpg"/>
          <p:cNvPicPr>
            <a:picLocks noChangeAspect="1"/>
          </p:cNvPicPr>
          <p:nvPr/>
        </p:nvPicPr>
        <p:blipFill>
          <a:blip r:embed="rId2"/>
          <a:srcRect t="12161"/>
          <a:stretch>
            <a:fillRect/>
          </a:stretch>
        </p:blipFill>
        <p:spPr bwMode="auto">
          <a:xfrm>
            <a:off x="0" y="0"/>
            <a:ext cx="9153525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071670" y="5500702"/>
            <a:ext cx="527965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0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5400000" scaled="0"/>
                </a:gradFill>
              </a:rPr>
              <a:t>Мемориал в Саласпилс</a:t>
            </a:r>
            <a:endParaRPr lang="ru-RU" sz="4000" dirty="0"/>
          </a:p>
        </p:txBody>
      </p:sp>
      <p:pic>
        <p:nvPicPr>
          <p:cNvPr id="5128" name="Picture 8" descr="C:\Users\ELENA\Desktop\МОИ ДОКУМЕНТЫ\МАССОВЫЕ МЕРОПРИЯТИЯ\Презентации\презентации рабочий вариант ДСП\УРОК МУЖЕСТВА\ПОКАЗ НА РАБОЧ. СТОЛ  УРОК МУЖЕСТВА презентация  ДСП\иллюстрации\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643050"/>
            <a:ext cx="6209442" cy="366357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4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6"/>
          <p:cNvSpPr txBox="1">
            <a:spLocks noChangeArrowheads="1"/>
          </p:cNvSpPr>
          <p:nvPr/>
        </p:nvSpPr>
        <p:spPr bwMode="auto">
          <a:xfrm rot="5400000">
            <a:off x="-2777332" y="3028157"/>
            <a:ext cx="66976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/>
              <a:t>           </a:t>
            </a:r>
            <a:endParaRPr lang="ru-RU"/>
          </a:p>
        </p:txBody>
      </p:sp>
      <p:sp>
        <p:nvSpPr>
          <p:cNvPr id="14351" name="Rectangle 15"/>
          <p:cNvSpPr>
            <a:spLocks noChangeArrowheads="1"/>
          </p:cNvSpPr>
          <p:nvPr/>
        </p:nvSpPr>
        <p:spPr bwMode="auto">
          <a:xfrm>
            <a:off x="4357688" y="1571625"/>
            <a:ext cx="4500562" cy="39401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lnSpc>
                <a:spcPct val="200000"/>
              </a:lnSpc>
            </a:pPr>
            <a:r>
              <a:rPr lang="ru-RU" sz="2000" b="1">
                <a:solidFill>
                  <a:srgbClr val="420000"/>
                </a:solidFill>
              </a:rPr>
              <a:t>Девушке обещали сохранить жизнь, если она все расскажет о партизанах. Зина молчала. Юную партизанку  фашисты приговорили к расстрелу. </a:t>
            </a:r>
          </a:p>
          <a:p>
            <a:endParaRPr lang="ru-RU" sz="1400" b="1">
              <a:solidFill>
                <a:srgbClr val="660033"/>
              </a:solidFill>
            </a:endParaRPr>
          </a:p>
          <a:p>
            <a:endParaRPr lang="ru-RU" sz="1400" b="1"/>
          </a:p>
          <a:p>
            <a:endParaRPr lang="ru-RU" sz="1400" b="1"/>
          </a:p>
          <a:p>
            <a:endParaRPr lang="ru-RU" sz="1200"/>
          </a:p>
          <a:p>
            <a:endParaRPr lang="ru-RU" sz="1200"/>
          </a:p>
          <a:p>
            <a:endParaRPr lang="ru-RU"/>
          </a:p>
        </p:txBody>
      </p:sp>
      <p:pic>
        <p:nvPicPr>
          <p:cNvPr id="8" name="Рисунок 7" descr="Зина портнова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25" y="1285875"/>
            <a:ext cx="2898775" cy="423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928662" y="500042"/>
            <a:ext cx="3071834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a typeface="+mj-lt"/>
                <a:cs typeface="+mj-lt"/>
              </a:rPr>
              <a:t>Зина Портнова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28596" y="5929330"/>
            <a:ext cx="41866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ru-RU" sz="28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a typeface="+mj-lt"/>
                <a:cs typeface="+mj-lt"/>
              </a:rPr>
              <a:t>Герой Советского Союза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2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5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Валя котик 1930- 1944.jpg"/>
          <p:cNvPicPr>
            <a:picLocks noChangeAspect="1"/>
          </p:cNvPicPr>
          <p:nvPr/>
        </p:nvPicPr>
        <p:blipFill>
          <a:blip r:embed="rId2"/>
          <a:srcRect l="8035" r="9598"/>
          <a:stretch>
            <a:fillRect/>
          </a:stretch>
        </p:blipFill>
        <p:spPr bwMode="auto">
          <a:xfrm>
            <a:off x="785813" y="785813"/>
            <a:ext cx="2928937" cy="435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214414" y="142852"/>
            <a:ext cx="20983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8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a typeface="+mj-lt"/>
                <a:cs typeface="+mj-lt"/>
              </a:rPr>
              <a:t>Валя Котик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40582" y="6072206"/>
            <a:ext cx="45457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8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a typeface="+mj-lt"/>
                <a:cs typeface="+mj-lt"/>
              </a:rPr>
              <a:t>Герой   Советского   Союза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16599" y="5214950"/>
            <a:ext cx="678429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a typeface="+mj-lt"/>
                <a:cs typeface="+mj-lt"/>
              </a:rPr>
              <a:t>Награжден орденом Отечественной войны </a:t>
            </a:r>
            <a:r>
              <a:rPr lang="en-US" sz="20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a typeface="+mj-lt"/>
                <a:cs typeface="+mj-lt"/>
              </a:rPr>
              <a:t>I </a:t>
            </a:r>
            <a:r>
              <a:rPr lang="ru-RU" sz="20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a typeface="+mj-lt"/>
                <a:cs typeface="+mj-lt"/>
              </a:rPr>
              <a:t>степени,</a:t>
            </a:r>
          </a:p>
          <a:p>
            <a:pPr>
              <a:defRPr/>
            </a:pPr>
            <a:r>
              <a:rPr lang="ru-RU" sz="20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a typeface="+mj-lt"/>
                <a:cs typeface="+mj-lt"/>
              </a:rPr>
              <a:t>медалью  «Партизану Отечественной войны» </a:t>
            </a:r>
            <a:r>
              <a:rPr lang="en-US" sz="20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a typeface="+mj-lt"/>
                <a:cs typeface="+mj-lt"/>
              </a:rPr>
              <a:t>II</a:t>
            </a:r>
            <a:r>
              <a:rPr lang="ru-RU" sz="20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a typeface="+mj-lt"/>
                <a:cs typeface="+mj-lt"/>
              </a:rPr>
              <a:t> степени.</a:t>
            </a: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3857625" y="1357313"/>
            <a:ext cx="5000625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200000"/>
              </a:lnSpc>
            </a:pPr>
            <a:r>
              <a:rPr lang="ru-RU" sz="2000" b="1">
                <a:solidFill>
                  <a:srgbClr val="420000"/>
                </a:solidFill>
              </a:rPr>
              <a:t>Когда началась война юному пионеру было 11 лет.  Валя стал подпольщиком. С началом  массовых арестов,  он ушёл в лес к партизанам.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8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8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2" name="Rectangle 12"/>
          <p:cNvSpPr>
            <a:spLocks noChangeArrowheads="1"/>
          </p:cNvSpPr>
          <p:nvPr/>
        </p:nvSpPr>
        <p:spPr bwMode="auto">
          <a:xfrm>
            <a:off x="4214813" y="1500188"/>
            <a:ext cx="4572000" cy="397033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lnSpc>
                <a:spcPct val="200000"/>
              </a:lnSpc>
            </a:pPr>
            <a:r>
              <a:rPr lang="ru-RU" sz="2000" b="1">
                <a:solidFill>
                  <a:srgbClr val="420000"/>
                </a:solidFill>
              </a:rPr>
              <a:t>В деревню, где жил Марат с мамой и  сестрой ,  ворвались    фашисты . </a:t>
            </a:r>
          </a:p>
          <a:p>
            <a:pPr>
              <a:lnSpc>
                <a:spcPct val="200000"/>
              </a:lnSpc>
            </a:pPr>
            <a:r>
              <a:rPr lang="ru-RU" sz="2000" b="1">
                <a:solidFill>
                  <a:srgbClr val="420000"/>
                </a:solidFill>
              </a:rPr>
              <a:t>Осенью ему уже не пришлось идти в  5  класс:   школьное     здание фашисты превратили в казарму.</a:t>
            </a:r>
          </a:p>
          <a:p>
            <a:pPr>
              <a:lnSpc>
                <a:spcPct val="200000"/>
              </a:lnSpc>
            </a:pPr>
            <a:endParaRPr lang="ru-RU" sz="1800" b="1">
              <a:solidFill>
                <a:srgbClr val="3A0000"/>
              </a:solidFill>
            </a:endParaRPr>
          </a:p>
          <a:p>
            <a:endParaRPr lang="ru-RU" sz="1600" b="1"/>
          </a:p>
        </p:txBody>
      </p:sp>
      <p:pic>
        <p:nvPicPr>
          <p:cNvPr id="9" name="Рисунок 8" descr="2 Марат Казей 1929 -1944.jp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428596" y="1357298"/>
            <a:ext cx="3489032" cy="419354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142976" y="428604"/>
            <a:ext cx="23731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8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cs typeface="Arial"/>
              </a:rPr>
              <a:t>Марат </a:t>
            </a:r>
            <a:r>
              <a:rPr lang="ru-RU" sz="28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cs typeface="Arial"/>
              </a:rPr>
              <a:t>Казей</a:t>
            </a:r>
            <a:r>
              <a:rPr lang="ru-RU" sz="28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cs typeface="Arial"/>
              </a:rPr>
              <a:t>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6000768"/>
            <a:ext cx="45457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8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a typeface="+mj-lt"/>
                <a:cs typeface="+mj-lt"/>
              </a:rPr>
              <a:t>Герой   Советского   Союза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FFEFD1">
                <a:alpha val="1000"/>
              </a:srgbClr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Прямоугольник 4"/>
          <p:cNvSpPr>
            <a:spLocks noChangeArrowheads="1"/>
          </p:cNvSpPr>
          <p:nvPr/>
        </p:nvSpPr>
        <p:spPr bwMode="auto">
          <a:xfrm>
            <a:off x="2428875" y="6072188"/>
            <a:ext cx="29352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420000"/>
                </a:solidFill>
              </a:rPr>
              <a:t>(</a:t>
            </a:r>
            <a:r>
              <a:rPr lang="ru-RU" sz="2000" b="1">
                <a:solidFill>
                  <a:srgbClr val="420000"/>
                </a:solidFill>
              </a:rPr>
              <a:t>Р.Рождественский)</a:t>
            </a:r>
            <a:endParaRPr lang="ru-RU" sz="2000">
              <a:solidFill>
                <a:srgbClr val="420000"/>
              </a:solidFill>
            </a:endParaRPr>
          </a:p>
        </p:txBody>
      </p:sp>
      <p:sp>
        <p:nvSpPr>
          <p:cNvPr id="19459" name="Rectangle 2"/>
          <p:cNvSpPr>
            <a:spLocks noChangeArrowheads="1"/>
          </p:cNvSpPr>
          <p:nvPr/>
        </p:nvSpPr>
        <p:spPr bwMode="auto">
          <a:xfrm>
            <a:off x="714375" y="500063"/>
            <a:ext cx="4786313" cy="59404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/>
            </a:pPr>
            <a:r>
              <a:rPr lang="ru-RU" sz="2000" b="1" dirty="0">
                <a:solidFill>
                  <a:srgbClr val="420000"/>
                </a:solidFill>
                <a:latin typeface="+mj-lt"/>
                <a:ea typeface="Times New Roman" pitchFamily="18" charset="0"/>
                <a:cs typeface="Courier New" pitchFamily="49" charset="0"/>
              </a:rPr>
              <a:t>Помните! </a:t>
            </a:r>
          </a:p>
          <a:p>
            <a:pPr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/>
            </a:pPr>
            <a:r>
              <a:rPr lang="ru-RU" sz="2000" b="1" dirty="0">
                <a:solidFill>
                  <a:srgbClr val="420000"/>
                </a:solidFill>
                <a:latin typeface="+mj-lt"/>
                <a:ea typeface="Times New Roman" pitchFamily="18" charset="0"/>
                <a:cs typeface="Courier New" pitchFamily="49" charset="0"/>
              </a:rPr>
              <a:t>Через века,</a:t>
            </a:r>
          </a:p>
          <a:p>
            <a:pPr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/>
            </a:pPr>
            <a:r>
              <a:rPr lang="ru-RU" sz="2000" b="1" dirty="0">
                <a:solidFill>
                  <a:srgbClr val="420000"/>
                </a:solidFill>
                <a:latin typeface="+mj-lt"/>
                <a:ea typeface="Times New Roman" pitchFamily="18" charset="0"/>
                <a:cs typeface="Courier New" pitchFamily="49" charset="0"/>
              </a:rPr>
              <a:t>            через года, - </a:t>
            </a:r>
          </a:p>
          <a:p>
            <a:pPr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/>
            </a:pPr>
            <a:r>
              <a:rPr lang="ru-RU" sz="2000" b="1" dirty="0">
                <a:solidFill>
                  <a:srgbClr val="420000"/>
                </a:solidFill>
                <a:latin typeface="+mj-lt"/>
                <a:ea typeface="Times New Roman" pitchFamily="18" charset="0"/>
                <a:cs typeface="Courier New" pitchFamily="49" charset="0"/>
              </a:rPr>
              <a:t>помните! </a:t>
            </a:r>
          </a:p>
          <a:p>
            <a:pPr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/>
            </a:pPr>
            <a:r>
              <a:rPr lang="ru-RU" sz="2000" b="1" dirty="0">
                <a:solidFill>
                  <a:srgbClr val="420000"/>
                </a:solidFill>
                <a:latin typeface="+mj-lt"/>
                <a:ea typeface="Times New Roman" pitchFamily="18" charset="0"/>
                <a:cs typeface="Courier New" pitchFamily="49" charset="0"/>
              </a:rPr>
              <a:t>О тех, </a:t>
            </a:r>
          </a:p>
          <a:p>
            <a:pPr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/>
            </a:pPr>
            <a:r>
              <a:rPr lang="ru-RU" sz="2000" b="1" dirty="0">
                <a:solidFill>
                  <a:srgbClr val="420000"/>
                </a:solidFill>
                <a:latin typeface="+mj-lt"/>
                <a:ea typeface="Times New Roman" pitchFamily="18" charset="0"/>
                <a:cs typeface="Courier New" pitchFamily="49" charset="0"/>
              </a:rPr>
              <a:t>кто уже не придёт </a:t>
            </a:r>
          </a:p>
          <a:p>
            <a:pPr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/>
            </a:pPr>
            <a:r>
              <a:rPr lang="ru-RU" sz="2000" b="1" dirty="0">
                <a:solidFill>
                  <a:srgbClr val="420000"/>
                </a:solidFill>
                <a:latin typeface="+mj-lt"/>
                <a:ea typeface="Times New Roman" pitchFamily="18" charset="0"/>
                <a:cs typeface="Courier New" pitchFamily="49" charset="0"/>
              </a:rPr>
              <a:t>                  никогда, - </a:t>
            </a:r>
          </a:p>
          <a:p>
            <a:pPr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/>
            </a:pPr>
            <a:r>
              <a:rPr lang="ru-RU" sz="2000" b="1" dirty="0">
                <a:solidFill>
                  <a:srgbClr val="420000"/>
                </a:solidFill>
                <a:latin typeface="+mj-lt"/>
                <a:ea typeface="Times New Roman" pitchFamily="18" charset="0"/>
                <a:cs typeface="Courier New" pitchFamily="49" charset="0"/>
              </a:rPr>
              <a:t>помните! </a:t>
            </a:r>
          </a:p>
          <a:p>
            <a:pPr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/>
            </a:pPr>
            <a:endParaRPr lang="ru-RU" sz="2000" b="1" dirty="0">
              <a:solidFill>
                <a:srgbClr val="420000"/>
              </a:solidFill>
              <a:latin typeface="+mj-lt"/>
              <a:ea typeface="Times New Roman" pitchFamily="18" charset="0"/>
              <a:cs typeface="Courier New" pitchFamily="49" charset="0"/>
            </a:endParaRPr>
          </a:p>
          <a:p>
            <a:pPr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/>
            </a:pPr>
            <a:r>
              <a:rPr lang="ru-RU" sz="2000" b="1" dirty="0">
                <a:solidFill>
                  <a:srgbClr val="420000"/>
                </a:solidFill>
                <a:latin typeface="+mj-lt"/>
                <a:ea typeface="Times New Roman" pitchFamily="18" charset="0"/>
                <a:cs typeface="Courier New" pitchFamily="49" charset="0"/>
              </a:rPr>
              <a:t>Не плачьте! </a:t>
            </a:r>
          </a:p>
          <a:p>
            <a:pPr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/>
            </a:pPr>
            <a:r>
              <a:rPr lang="ru-RU" sz="2000" b="1" dirty="0">
                <a:solidFill>
                  <a:srgbClr val="420000"/>
                </a:solidFill>
                <a:latin typeface="+mj-lt"/>
                <a:ea typeface="Times New Roman" pitchFamily="18" charset="0"/>
                <a:cs typeface="Courier New" pitchFamily="49" charset="0"/>
              </a:rPr>
              <a:t>В горле</a:t>
            </a:r>
          </a:p>
          <a:p>
            <a:pPr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/>
            </a:pPr>
            <a:r>
              <a:rPr lang="ru-RU" sz="2000" b="1" dirty="0">
                <a:solidFill>
                  <a:srgbClr val="420000"/>
                </a:solidFill>
                <a:latin typeface="+mj-lt"/>
                <a:ea typeface="Times New Roman" pitchFamily="18" charset="0"/>
                <a:cs typeface="Courier New" pitchFamily="49" charset="0"/>
              </a:rPr>
              <a:t>        сдержите стоны, </a:t>
            </a:r>
          </a:p>
          <a:p>
            <a:pPr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/>
            </a:pPr>
            <a:r>
              <a:rPr lang="ru-RU" sz="2000" b="1" dirty="0">
                <a:solidFill>
                  <a:srgbClr val="420000"/>
                </a:solidFill>
                <a:latin typeface="+mj-lt"/>
                <a:ea typeface="Times New Roman" pitchFamily="18" charset="0"/>
                <a:cs typeface="Courier New" pitchFamily="49" charset="0"/>
              </a:rPr>
              <a:t>горькие стоны. </a:t>
            </a:r>
          </a:p>
          <a:p>
            <a:pPr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/>
            </a:pPr>
            <a:r>
              <a:rPr lang="ru-RU" sz="2000" b="1" dirty="0">
                <a:solidFill>
                  <a:srgbClr val="420000"/>
                </a:solidFill>
                <a:latin typeface="+mj-lt"/>
                <a:ea typeface="Times New Roman" pitchFamily="18" charset="0"/>
                <a:cs typeface="Courier New" pitchFamily="49" charset="0"/>
              </a:rPr>
              <a:t>Памяти</a:t>
            </a:r>
          </a:p>
          <a:p>
            <a:pPr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/>
            </a:pPr>
            <a:r>
              <a:rPr lang="ru-RU" sz="2000" b="1" dirty="0">
                <a:solidFill>
                  <a:srgbClr val="420000"/>
                </a:solidFill>
                <a:latin typeface="+mj-lt"/>
                <a:ea typeface="Times New Roman" pitchFamily="18" charset="0"/>
                <a:cs typeface="Courier New" pitchFamily="49" charset="0"/>
              </a:rPr>
              <a:t>       павших</a:t>
            </a:r>
          </a:p>
          <a:p>
            <a:pPr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/>
            </a:pPr>
            <a:r>
              <a:rPr lang="ru-RU" sz="2000" b="1" dirty="0">
                <a:solidFill>
                  <a:srgbClr val="420000"/>
                </a:solidFill>
                <a:latin typeface="+mj-lt"/>
                <a:ea typeface="Times New Roman" pitchFamily="18" charset="0"/>
                <a:cs typeface="Courier New" pitchFamily="49" charset="0"/>
              </a:rPr>
              <a:t>              будьте</a:t>
            </a:r>
          </a:p>
          <a:p>
            <a:pPr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/>
            </a:pPr>
            <a:r>
              <a:rPr lang="ru-RU" sz="2000" b="1" dirty="0">
                <a:solidFill>
                  <a:srgbClr val="420000"/>
                </a:solidFill>
                <a:latin typeface="+mj-lt"/>
                <a:ea typeface="Times New Roman" pitchFamily="18" charset="0"/>
                <a:cs typeface="Courier New" pitchFamily="49" charset="0"/>
              </a:rPr>
              <a:t>                     достойны!</a:t>
            </a:r>
          </a:p>
          <a:p>
            <a:pPr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/>
            </a:pPr>
            <a:r>
              <a:rPr lang="ru-RU" sz="2000" b="1" dirty="0">
                <a:solidFill>
                  <a:srgbClr val="420000"/>
                </a:solidFill>
                <a:latin typeface="+mj-lt"/>
                <a:ea typeface="Times New Roman" pitchFamily="18" charset="0"/>
                <a:cs typeface="Courier New" pitchFamily="49" charset="0"/>
              </a:rPr>
              <a:t>Вечно </a:t>
            </a:r>
          </a:p>
          <a:p>
            <a:pPr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/>
            </a:pPr>
            <a:r>
              <a:rPr lang="ru-RU" sz="2000" b="1" dirty="0">
                <a:solidFill>
                  <a:srgbClr val="420000"/>
                </a:solidFill>
                <a:latin typeface="+mj-lt"/>
                <a:ea typeface="Times New Roman" pitchFamily="18" charset="0"/>
                <a:cs typeface="Courier New" pitchFamily="49" charset="0"/>
              </a:rPr>
              <a:t>достойны!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793328" y="214290"/>
            <a:ext cx="24220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cs typeface="Arial"/>
              </a:rPr>
              <a:t>9 МАЯ 1945 г.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643538" y="5286388"/>
            <a:ext cx="3143304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cs typeface="Arial"/>
              </a:rPr>
              <a:t>ДЕНЬ ПОБЕДЫ</a:t>
            </a:r>
            <a:endParaRPr lang="ru-RU" sz="2800" dirty="0"/>
          </a:p>
        </p:txBody>
      </p:sp>
      <p:pic>
        <p:nvPicPr>
          <p:cNvPr id="7" name="Рисунок 6" descr="слайд 8.jpg"/>
          <p:cNvPicPr>
            <a:picLocks noChangeAspect="1"/>
          </p:cNvPicPr>
          <p:nvPr/>
        </p:nvPicPr>
        <p:blipFill>
          <a:blip r:embed="rId2"/>
          <a:srcRect l="61719" t="14583" r="6250" b="26042"/>
          <a:stretch>
            <a:fillRect/>
          </a:stretch>
        </p:blipFill>
        <p:spPr>
          <a:xfrm>
            <a:off x="5572132" y="1000108"/>
            <a:ext cx="2928958" cy="4071966"/>
          </a:xfrm>
          <a:prstGeom prst="rect">
            <a:avLst/>
          </a:prstGeom>
        </p:spPr>
      </p:pic>
      <p:grpSp>
        <p:nvGrpSpPr>
          <p:cNvPr id="14" name="Группа 13"/>
          <p:cNvGrpSpPr/>
          <p:nvPr/>
        </p:nvGrpSpPr>
        <p:grpSpPr>
          <a:xfrm>
            <a:off x="5786446" y="1142984"/>
            <a:ext cx="2500330" cy="2643206"/>
            <a:chOff x="5072066" y="357166"/>
            <a:chExt cx="2405074" cy="3429024"/>
          </a:xfrm>
        </p:grpSpPr>
        <p:pic>
          <p:nvPicPr>
            <p:cNvPr id="15" name="Рисунок 14" descr="САЛЮТ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29388" y="2571744"/>
              <a:ext cx="976314" cy="1143008"/>
            </a:xfrm>
            <a:prstGeom prst="rect">
              <a:avLst/>
            </a:prstGeom>
          </p:spPr>
        </p:pic>
        <p:pic>
          <p:nvPicPr>
            <p:cNvPr id="16" name="Рисунок 15" descr="САЛЮТ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72198" y="1000108"/>
              <a:ext cx="976314" cy="1143008"/>
            </a:xfrm>
            <a:prstGeom prst="rect">
              <a:avLst/>
            </a:prstGeom>
          </p:spPr>
        </p:pic>
        <p:pic>
          <p:nvPicPr>
            <p:cNvPr id="17" name="Рисунок 16" descr="САЛЮТ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00826" y="1714488"/>
              <a:ext cx="976314" cy="1143008"/>
            </a:xfrm>
            <a:prstGeom prst="rect">
              <a:avLst/>
            </a:prstGeom>
          </p:spPr>
        </p:pic>
        <p:pic>
          <p:nvPicPr>
            <p:cNvPr id="18" name="Рисунок 17" descr="САЛЮТ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86380" y="1785926"/>
              <a:ext cx="976314" cy="1143008"/>
            </a:xfrm>
            <a:prstGeom prst="rect">
              <a:avLst/>
            </a:prstGeom>
          </p:spPr>
        </p:pic>
        <p:pic>
          <p:nvPicPr>
            <p:cNvPr id="19" name="Рисунок 18" descr="САЛЮТ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72132" y="2643182"/>
              <a:ext cx="976314" cy="1143008"/>
            </a:xfrm>
            <a:prstGeom prst="rect">
              <a:avLst/>
            </a:prstGeom>
          </p:spPr>
        </p:pic>
        <p:pic>
          <p:nvPicPr>
            <p:cNvPr id="20" name="Рисунок 19" descr="САЛЮТ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43570" y="357166"/>
              <a:ext cx="976314" cy="1143008"/>
            </a:xfrm>
            <a:prstGeom prst="rect">
              <a:avLst/>
            </a:prstGeom>
          </p:spPr>
        </p:pic>
        <p:pic>
          <p:nvPicPr>
            <p:cNvPr id="21" name="Рисунок 20" descr="САЛЮТ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72066" y="1000108"/>
              <a:ext cx="976314" cy="1143008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9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Другая 7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E3FF93"/>
      </a:accent1>
      <a:accent2>
        <a:srgbClr val="AFDC7E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1"/>
        </a:solidFill>
        <a:ln w="19050" cap="flat" cmpd="sng" algn="ctr">
          <a:solidFill>
            <a:srgbClr val="99CC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1"/>
        </a:solidFill>
        <a:ln w="19050" cap="flat" cmpd="sng" algn="ctr">
          <a:solidFill>
            <a:srgbClr val="99CC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8592</TotalTime>
  <Words>184</Words>
  <Application>Microsoft Office PowerPoint</Application>
  <PresentationFormat>Экран (4:3)</PresentationFormat>
  <Paragraphs>49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Times New Roman</vt:lpstr>
      <vt:lpstr>Arial</vt:lpstr>
      <vt:lpstr>Calibri</vt:lpstr>
      <vt:lpstr>Courier New</vt:lpstr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ELENA</dc:creator>
  <cp:lastModifiedBy>ELENA</cp:lastModifiedBy>
  <cp:revision>667</cp:revision>
  <dcterms:created xsi:type="dcterms:W3CDTF">1601-01-01T00:00:00Z</dcterms:created>
  <dcterms:modified xsi:type="dcterms:W3CDTF">2015-04-27T04:14:27Z</dcterms:modified>
</cp:coreProperties>
</file>