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_2007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Уровень развития волевой сферы у детей подготовительной группы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Уровень развития волевой сферы у детей подготовительной группы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Уровень развития волевой сферы у детей подготовительной группы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0.3000000000000001</c:v>
                </c:pt>
              </c:numCache>
            </c:numRef>
          </c:val>
        </c:ser>
        <c:axId val="73774592"/>
        <c:axId val="73776128"/>
      </c:barChart>
      <c:catAx>
        <c:axId val="73774592"/>
        <c:scaling>
          <c:orientation val="minMax"/>
        </c:scaling>
        <c:axPos val="b"/>
        <c:tickLblPos val="nextTo"/>
        <c:txPr>
          <a:bodyPr/>
          <a:lstStyle/>
          <a:p>
            <a:pPr>
              <a:defRPr i="1"/>
            </a:pPr>
            <a:endParaRPr lang="ru-RU"/>
          </a:p>
        </c:txPr>
        <c:crossAx val="73776128"/>
        <c:crosses val="autoZero"/>
        <c:auto val="1"/>
        <c:lblAlgn val="ctr"/>
        <c:lblOffset val="100"/>
      </c:catAx>
      <c:valAx>
        <c:axId val="73776128"/>
        <c:scaling>
          <c:orientation val="minMax"/>
        </c:scaling>
        <c:axPos val="l"/>
        <c:majorGridlines/>
        <c:numFmt formatCode="0%" sourceLinked="1"/>
        <c:tickLblPos val="nextTo"/>
        <c:crossAx val="737745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Сформирована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Уровень сформированности школьной позиции у детей подготовительной группы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0.70000000000000018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сформирована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Уровень сформированности школьной позиции у детей подготовительной группы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0.3000000000000001</c:v>
                </c:pt>
              </c:numCache>
            </c:numRef>
          </c:val>
        </c:ser>
        <c:axId val="72057600"/>
        <c:axId val="72059136"/>
      </c:barChart>
      <c:catAx>
        <c:axId val="72057600"/>
        <c:scaling>
          <c:orientation val="minMax"/>
        </c:scaling>
        <c:axPos val="b"/>
        <c:tickLblPos val="nextTo"/>
        <c:txPr>
          <a:bodyPr/>
          <a:lstStyle/>
          <a:p>
            <a:pPr>
              <a:defRPr i="1"/>
            </a:pPr>
            <a:endParaRPr lang="ru-RU"/>
          </a:p>
        </c:txPr>
        <c:crossAx val="72059136"/>
        <c:crosses val="autoZero"/>
        <c:auto val="1"/>
        <c:lblAlgn val="ctr"/>
        <c:lblOffset val="100"/>
      </c:catAx>
      <c:valAx>
        <c:axId val="72059136"/>
        <c:scaling>
          <c:orientation val="minMax"/>
        </c:scaling>
        <c:axPos val="l"/>
        <c:majorGridlines/>
        <c:numFmt formatCode="0%" sourceLinked="1"/>
        <c:tickLblPos val="nextTo"/>
        <c:crossAx val="72057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Уровень развития познавательной сферы у детей подготовительной группы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0.60000000000000009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Уровень развития познавательной сферы у детей подготовительной группы</c:v>
                </c:pt>
              </c:strCache>
            </c:strRef>
          </c:cat>
          <c:val>
            <c:numRef>
              <c:f>Лист1!$C$2</c:f>
              <c:numCache>
                <c:formatCode>0%</c:formatCode>
                <c:ptCount val="1"/>
                <c:pt idx="0">
                  <c:v>0.30000000000000004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Низкий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Уровень развития познавательной сферы у детей подготовительной группы</c:v>
                </c:pt>
              </c:strCache>
            </c:strRef>
          </c:cat>
          <c:val>
            <c:numRef>
              <c:f>Лист1!$D$2</c:f>
              <c:numCache>
                <c:formatCode>0%</c:formatCode>
                <c:ptCount val="1"/>
                <c:pt idx="0">
                  <c:v>0.1</c:v>
                </c:pt>
              </c:numCache>
            </c:numRef>
          </c:val>
        </c:ser>
        <c:axId val="79008896"/>
        <c:axId val="79010432"/>
      </c:barChart>
      <c:catAx>
        <c:axId val="79008896"/>
        <c:scaling>
          <c:orientation val="minMax"/>
        </c:scaling>
        <c:axPos val="b"/>
        <c:tickLblPos val="nextTo"/>
        <c:txPr>
          <a:bodyPr/>
          <a:lstStyle/>
          <a:p>
            <a:pPr>
              <a:defRPr i="1"/>
            </a:pPr>
            <a:endParaRPr lang="ru-RU"/>
          </a:p>
        </c:txPr>
        <c:crossAx val="79010432"/>
        <c:crosses val="autoZero"/>
        <c:auto val="1"/>
        <c:lblAlgn val="ctr"/>
        <c:lblOffset val="100"/>
      </c:catAx>
      <c:valAx>
        <c:axId val="79010432"/>
        <c:scaling>
          <c:orientation val="minMax"/>
        </c:scaling>
        <c:axPos val="l"/>
        <c:majorGridlines/>
        <c:numFmt formatCode="0%" sourceLinked="1"/>
        <c:tickLblPos val="nextTo"/>
        <c:crossAx val="790088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B9957-3B8C-4FFC-BF24-E9EB0CB0A258}" type="datetimeFigureOut">
              <a:rPr lang="ru-RU" smtClean="0"/>
              <a:pPr/>
              <a:t>26.03.2014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B96E6-27B3-475A-9102-663851C77F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24EFB-6E5E-499F-AF23-20D3405363DD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24EFB-6E5E-499F-AF23-20D3405363DD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24EFB-6E5E-499F-AF23-20D3405363DD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24EFB-6E5E-499F-AF23-20D3405363D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8FC8-CB33-41B8-BAE5-1FD8B5B7C5D4}" type="datetimeFigureOut">
              <a:rPr lang="ru-RU" smtClean="0"/>
              <a:pPr/>
              <a:t>26.03.2014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718E-C515-4447-9AE0-DF622C0D0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8FC8-CB33-41B8-BAE5-1FD8B5B7C5D4}" type="datetimeFigureOut">
              <a:rPr lang="ru-RU" smtClean="0"/>
              <a:pPr/>
              <a:t>26.03.2014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718E-C515-4447-9AE0-DF622C0D0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8FC8-CB33-41B8-BAE5-1FD8B5B7C5D4}" type="datetimeFigureOut">
              <a:rPr lang="ru-RU" smtClean="0"/>
              <a:pPr/>
              <a:t>26.03.2014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718E-C515-4447-9AE0-DF622C0D0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8FC8-CB33-41B8-BAE5-1FD8B5B7C5D4}" type="datetimeFigureOut">
              <a:rPr lang="ru-RU" smtClean="0"/>
              <a:pPr/>
              <a:t>26.03.2014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718E-C515-4447-9AE0-DF622C0D0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8FC8-CB33-41B8-BAE5-1FD8B5B7C5D4}" type="datetimeFigureOut">
              <a:rPr lang="ru-RU" smtClean="0"/>
              <a:pPr/>
              <a:t>26.03.2014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718E-C515-4447-9AE0-DF622C0D0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8FC8-CB33-41B8-BAE5-1FD8B5B7C5D4}" type="datetimeFigureOut">
              <a:rPr lang="ru-RU" smtClean="0"/>
              <a:pPr/>
              <a:t>26.03.2014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718E-C515-4447-9AE0-DF622C0D0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8FC8-CB33-41B8-BAE5-1FD8B5B7C5D4}" type="datetimeFigureOut">
              <a:rPr lang="ru-RU" smtClean="0"/>
              <a:pPr/>
              <a:t>26.03.2014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718E-C515-4447-9AE0-DF622C0D0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8FC8-CB33-41B8-BAE5-1FD8B5B7C5D4}" type="datetimeFigureOut">
              <a:rPr lang="ru-RU" smtClean="0"/>
              <a:pPr/>
              <a:t>26.03.2014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718E-C515-4447-9AE0-DF622C0D0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8FC8-CB33-41B8-BAE5-1FD8B5B7C5D4}" type="datetimeFigureOut">
              <a:rPr lang="ru-RU" smtClean="0"/>
              <a:pPr/>
              <a:t>26.03.2014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718E-C515-4447-9AE0-DF622C0D0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8FC8-CB33-41B8-BAE5-1FD8B5B7C5D4}" type="datetimeFigureOut">
              <a:rPr lang="ru-RU" smtClean="0"/>
              <a:pPr/>
              <a:t>26.03.2014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718E-C515-4447-9AE0-DF622C0D0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8FC8-CB33-41B8-BAE5-1FD8B5B7C5D4}" type="datetimeFigureOut">
              <a:rPr lang="ru-RU" smtClean="0"/>
              <a:pPr/>
              <a:t>26.03.2014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718E-C515-4447-9AE0-DF622C0D0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8FC8-CB33-41B8-BAE5-1FD8B5B7C5D4}" type="datetimeFigureOut">
              <a:rPr lang="ru-RU" smtClean="0"/>
              <a:pPr/>
              <a:t>26.03.2014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B718E-C515-4447-9AE0-DF622C0D07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Cj033517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-1251520"/>
            <a:ext cx="9144000" cy="810952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293096"/>
            <a:ext cx="7772400" cy="2376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ОТОВНОСТЬ ДЕТЕЙ К ОБУЧЕНИЮ В ШКОЛЕ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324544" y="2996952"/>
            <a:ext cx="6400800" cy="182460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</a:t>
            </a:r>
          </a:p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тему: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187624" y="908720"/>
            <a:ext cx="6696744" cy="10801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Психологическая готовность ребёнка к обучению в школе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9512" y="3140968"/>
            <a:ext cx="2411760" cy="8374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Познавательная сфера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699792" y="3140968"/>
            <a:ext cx="2376264" cy="8640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Мотивационная сфера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220072" y="3140968"/>
            <a:ext cx="1296144" cy="8640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Волевая сфера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660232" y="3140968"/>
            <a:ext cx="2304256" cy="8640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Эмоциональная сфера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419872" y="2060848"/>
            <a:ext cx="936104" cy="10081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499992" y="2060848"/>
            <a:ext cx="1008112" cy="93610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1403648" y="2060848"/>
            <a:ext cx="2736304" cy="10081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4008" y="2060848"/>
            <a:ext cx="2808312" cy="10081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29" grpId="0" animBg="1"/>
      <p:bldP spid="10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03648" y="1916832"/>
            <a:ext cx="6438301" cy="830997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1050" algn="l"/>
              </a:tabLst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Эмоциональная сфера</a:t>
            </a:r>
            <a:endParaRPr kumimoji="0" lang="ru-RU" sz="6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67544" y="3356992"/>
            <a:ext cx="82809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81050" algn="l"/>
              </a:tabLst>
            </a:pPr>
            <a:r>
              <a:rPr kumimoji="0" lang="ru-RU" sz="2800" b="0" i="1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Эмоции и чувства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переживание человеком сво-его отношения к людям, к поступкам и явлениям.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5013176"/>
            <a:ext cx="2376264" cy="1578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Почему у ребёнка могут возникнуть негативные эмоции по отношению к будущему обучению в школе?</a:t>
            </a:r>
            <a:endParaRPr lang="ru-RU" sz="36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628800"/>
            <a:ext cx="87849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810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Занимаясь с ребенком, родители не всегда могут правильно выбрать темп, объём работы, и, переутомившись, малыш боится предстоящей нагрузки, отказывается заниматься.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2708920"/>
            <a:ext cx="889248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810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 многих семьях очень часто ведутся разговоры о предстоящем обучении, что вызывает у ребёнка тревогу и неуверенность в своих силах.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573016"/>
            <a:ext cx="882047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810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Зачастую родители, отчаявшись сделать из своего непоседы прилежного и послушного будущего первоклассника, сами провоцируют негативное отношение не только к школе, но и к учителю.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4653136"/>
            <a:ext cx="87484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810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Родители, идущие на поводу у ребёнка, завышают тем самым им самооценку. И в школе дети сталкиваются с ситуацией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когда их оценка может быть плохой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дети разочаровываются в учёбе.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5823938"/>
            <a:ext cx="882047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7810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Многие родители игнорируют тот факт, что ведущим видом деятельности дошкольников является игра, и резко меняют её на учебную.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20482" grpId="0"/>
      <p:bldP spid="20483" grpId="0"/>
      <p:bldP spid="20484" grpId="0"/>
      <p:bldP spid="204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87624" y="980728"/>
            <a:ext cx="6354264" cy="830997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Волевая сфера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5328" y="0"/>
            <a:ext cx="1638672" cy="2127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Диаграмма 4"/>
          <p:cNvGraphicFramePr/>
          <p:nvPr/>
        </p:nvGraphicFramePr>
        <p:xfrm>
          <a:off x="467544" y="2348880"/>
          <a:ext cx="8496944" cy="420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332656"/>
            <a:ext cx="7416824" cy="830997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Мотивационная сфера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23528" y="2348880"/>
          <a:ext cx="8496944" cy="4208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1520" y="620688"/>
            <a:ext cx="8712968" cy="2187243"/>
            <a:chOff x="1515" y="9845"/>
            <a:chExt cx="9120" cy="2187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21507" name="Oval 3"/>
            <p:cNvSpPr>
              <a:spLocks noChangeArrowheads="1"/>
            </p:cNvSpPr>
            <p:nvPr/>
          </p:nvSpPr>
          <p:spPr bwMode="auto">
            <a:xfrm>
              <a:off x="1515" y="10460"/>
              <a:ext cx="2412" cy="1329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Ощущение и восприятие</a:t>
              </a:r>
              <a:endPara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8" name="Oval 4"/>
            <p:cNvSpPr>
              <a:spLocks noChangeArrowheads="1"/>
            </p:cNvSpPr>
            <p:nvPr/>
          </p:nvSpPr>
          <p:spPr bwMode="auto">
            <a:xfrm>
              <a:off x="4078" y="10997"/>
              <a:ext cx="1995" cy="1035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Внимание</a:t>
              </a:r>
              <a:endPara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509" name="AutoShape 5"/>
            <p:cNvCxnSpPr>
              <a:cxnSpLocks noChangeShapeType="1"/>
            </p:cNvCxnSpPr>
            <p:nvPr/>
          </p:nvCxnSpPr>
          <p:spPr bwMode="auto">
            <a:xfrm flipH="1">
              <a:off x="3405" y="9845"/>
              <a:ext cx="1485" cy="720"/>
            </a:xfrm>
            <a:prstGeom prst="straightConnector1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6150" y="10970"/>
              <a:ext cx="1995" cy="1035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Память</a:t>
              </a:r>
              <a:endPara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8449" y="10580"/>
              <a:ext cx="2186" cy="1035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Мышление</a:t>
              </a:r>
              <a:endPara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512" name="AutoShape 8"/>
            <p:cNvCxnSpPr>
              <a:cxnSpLocks noChangeShapeType="1"/>
            </p:cNvCxnSpPr>
            <p:nvPr/>
          </p:nvCxnSpPr>
          <p:spPr bwMode="auto">
            <a:xfrm flipH="1">
              <a:off x="5100" y="9935"/>
              <a:ext cx="405" cy="870"/>
            </a:xfrm>
            <a:prstGeom prst="straightConnector1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513" name="AutoShape 9"/>
            <p:cNvCxnSpPr>
              <a:cxnSpLocks noChangeShapeType="1"/>
            </p:cNvCxnSpPr>
            <p:nvPr/>
          </p:nvCxnSpPr>
          <p:spPr bwMode="auto">
            <a:xfrm>
              <a:off x="6585" y="9935"/>
              <a:ext cx="345" cy="870"/>
            </a:xfrm>
            <a:prstGeom prst="straightConnector1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1514" name="AutoShape 10"/>
            <p:cNvCxnSpPr>
              <a:cxnSpLocks noChangeShapeType="1"/>
            </p:cNvCxnSpPr>
            <p:nvPr/>
          </p:nvCxnSpPr>
          <p:spPr bwMode="auto">
            <a:xfrm>
              <a:off x="7620" y="9845"/>
              <a:ext cx="1050" cy="870"/>
            </a:xfrm>
            <a:prstGeom prst="straightConnector1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971600" y="260648"/>
            <a:ext cx="7416824" cy="830997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4800" b="1" i="1" dirty="0">
                <a:latin typeface="Times New Roman" pitchFamily="18" charset="0"/>
                <a:cs typeface="Times New Roman" pitchFamily="18" charset="0"/>
              </a:rPr>
              <a:t>Познавательная сфера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467544" y="2996952"/>
          <a:ext cx="8496944" cy="3559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209</Words>
  <Application>Microsoft Office PowerPoint</Application>
  <PresentationFormat>Экран (4:3)</PresentationFormat>
  <Paragraphs>27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ГОТОВНОСТЬ ДЕТЕЙ К ОБУЧЕНИЮ В ШКОЛЕ</vt:lpstr>
      <vt:lpstr>Слайд 2</vt:lpstr>
      <vt:lpstr>Слайд 3</vt:lpstr>
      <vt:lpstr>Почему у ребёнка могут возникнуть негативные эмоции по отношению к будущему обучению в школе?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ГОТОВНОСТЬ ДЕТЕЙ К ОБУЧЕНИЮ В ШКОЛЕ</dc:title>
  <dc:creator>user</dc:creator>
  <cp:lastModifiedBy>Admin</cp:lastModifiedBy>
  <cp:revision>15</cp:revision>
  <dcterms:created xsi:type="dcterms:W3CDTF">2013-05-15T00:52:35Z</dcterms:created>
  <dcterms:modified xsi:type="dcterms:W3CDTF">2014-03-26T04:56:26Z</dcterms:modified>
</cp:coreProperties>
</file>