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2" r:id="rId7"/>
    <p:sldId id="283" r:id="rId8"/>
    <p:sldId id="296" r:id="rId9"/>
    <p:sldId id="297" r:id="rId10"/>
    <p:sldId id="322" r:id="rId11"/>
    <p:sldId id="323" r:id="rId12"/>
    <p:sldId id="324" r:id="rId13"/>
    <p:sldId id="325" r:id="rId14"/>
    <p:sldId id="270" r:id="rId15"/>
    <p:sldId id="274" r:id="rId16"/>
    <p:sldId id="293" r:id="rId17"/>
    <p:sldId id="294" r:id="rId18"/>
    <p:sldId id="295" r:id="rId19"/>
    <p:sldId id="271" r:id="rId20"/>
    <p:sldId id="306" r:id="rId21"/>
    <p:sldId id="268" r:id="rId22"/>
    <p:sldId id="307" r:id="rId23"/>
    <p:sldId id="292" r:id="rId24"/>
    <p:sldId id="308" r:id="rId25"/>
    <p:sldId id="320" r:id="rId26"/>
    <p:sldId id="269" r:id="rId27"/>
    <p:sldId id="272" r:id="rId28"/>
    <p:sldId id="321" r:id="rId29"/>
    <p:sldId id="273" r:id="rId30"/>
    <p:sldId id="31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CC"/>
    <a:srgbClr val="9900FF"/>
    <a:srgbClr val="FFFFCC"/>
    <a:srgbClr val="FFFF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 varScale="1">
        <p:scale>
          <a:sx n="61" d="100"/>
          <a:sy n="61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93FD-8563-4C16-BF35-272EA91ACB2A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DABD-914D-42A0-8EC0-9BE462F3F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99;%20&#1082;%20&#1087;&#1088;&#1077;&#1079;&#1077;&#1085;&#1090;&#1072;&#1094;&#1080;&#1080;/&#1055;&#1088;&#1077;&#1079;&#1077;&#1085;&#1090;&#1072;&#1094;&#1080;&#1103;%20&#1088;&#1072;&#1073;&#1086;&#1095;&#1077;&#1081;%20&#1087;&#1088;&#1086;&#1075;&#1088;&#1072;&#1084;&#1084;&#1099;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99;%20&#1082;%20&#1087;&#1088;&#1077;&#1079;&#1077;&#1085;&#1090;&#1072;&#1094;&#1080;&#1080;/&#1058;&#1077;&#1082;&#1089;&#1090;%20&#1074;&#1099;&#1089;&#1090;&#1091;&#1087;&#1083;&#1077;&#1085;&#1080;&#1103;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44;&#1086;&#1082;&#1091;&#1084;&#1077;&#1085;&#1090;&#1099;%20&#1082;%20&#1087;&#1088;&#1077;&#1079;&#1077;&#1085;&#1090;&#1072;&#1094;&#1080;&#1080;/&#1052;&#1072;&#1089;&#1090;&#1077;&#1088;-&#1082;&#1083;&#1072;&#1089;&#1089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99;%20&#1082;%20&#1087;&#1088;&#1077;&#1079;&#1077;&#1085;&#1090;&#1072;&#1094;&#1080;&#1080;/img20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hyperlink" Target="&#1044;&#1086;&#1082;&#1091;&#1084;&#1077;&#1085;&#1090;&#1099;%20&#1082;%20&#1087;&#1088;&#1077;&#1079;&#1077;&#1085;&#1090;&#1072;&#1094;&#1080;&#1080;/&#1059;&#1076;&#1080;&#1074;&#1080;&#1090;&#1077;&#1083;&#1100;&#1085;&#1099;&#1077;%20&#1087;&#1088;&#1077;&#1074;&#1088;&#1072;&#1097;&#1077;&#1085;&#1080;&#1103;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hyperlink" Target="&#1044;&#1086;&#1082;&#1091;&#1084;&#1077;&#1085;&#1090;&#1099;%20&#1082;%20&#1087;&#1088;&#1077;&#1079;&#1077;&#1085;&#1090;&#1072;&#1094;&#1080;&#1080;/&#1050;%20&#1079;&#1076;&#1086;&#1088;&#1086;&#1074;&#1100;&#1102;%20&#1073;&#1077;&#1079;%20&#1083;&#1077;&#1082;&#1072;&#1088;&#1089;&#1090;&#1074;" TargetMode="Externa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&#1099;%20&#1082;%20&#1087;&#1088;&#1077;&#1079;&#1077;&#1085;&#1090;&#1072;&#1094;&#1080;&#1080;/2010-04-16%20sherta%20&#1050;&#1090;&#1086;%20&#1087;&#1086;&#1084;&#1086;&#1075;%20&#1089;&#1086;&#1083;&#1076;&#1072;&#1090;&#1072;&#1084;%20&#1087;&#1086;&#1073;&#1077;&#1076;&#1080;&#1090;&#1100;.pptx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&#1044;&#1086;&#1082;&#1091;&#1084;&#1077;&#1085;&#1090;&#1099;%20&#1082;%20&#1087;&#1088;&#1077;&#1079;&#1077;&#1085;&#1090;&#1072;&#1094;&#1080;&#1080;/img21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&#1099;%20&#1082;%20&#1087;&#1088;&#1077;&#1079;&#1077;&#1085;&#1090;&#1072;&#1094;&#1080;&#1080;/img198.jpg" TargetMode="External"/><Relationship Id="rId2" Type="http://schemas.openxmlformats.org/officeDocument/2006/relationships/hyperlink" Target="&#1044;&#1086;&#1082;&#1091;&#1084;&#1077;&#1085;&#1090;&#1099;%20&#1082;%20&#1087;&#1088;&#1077;&#1079;&#1077;&#1085;&#1090;&#1072;&#1094;&#1080;&#1080;/img199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&#1044;&#1086;&#1082;&#1091;&#1084;&#1077;&#1085;&#1090;&#1099;%20&#1082;%20&#1087;&#1088;&#1077;&#1079;&#1077;&#1085;&#1090;&#1072;&#1094;&#1080;&#1080;/img2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99;%20&#1082;%20&#1087;&#1088;&#1077;&#1079;&#1077;&#1085;&#1090;&#1072;&#1094;&#1080;&#1080;/&#1040;&#1085;&#1072;&#1083;&#1080;&#1090;&#1080;&#1095;&#1077;&#1089;&#1082;&#1080;&#1081;%20&#1086;&#1090;&#1095;&#1077;&#1090;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4340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FF"/>
                </a:solidFill>
              </a:rPr>
              <a:t>                       </a:t>
            </a:r>
            <a:r>
              <a:rPr lang="ru-RU" sz="3200" b="1" dirty="0" smtClean="0">
                <a:solidFill>
                  <a:srgbClr val="9900CC"/>
                </a:solidFill>
              </a:rPr>
              <a:t>Аттестационное </a:t>
            </a:r>
            <a:r>
              <a:rPr lang="ru-RU" sz="3200" b="1" dirty="0" err="1" smtClean="0">
                <a:solidFill>
                  <a:srgbClr val="9900CC"/>
                </a:solidFill>
              </a:rPr>
              <a:t>портфолио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196752"/>
            <a:ext cx="4752528" cy="3096344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rgbClr val="800080"/>
                </a:solidFill>
              </a:rPr>
              <a:t>Шершнёва Татьяна Александровна </a:t>
            </a:r>
            <a:r>
              <a:rPr lang="ru-RU" b="1" dirty="0" smtClean="0">
                <a:solidFill>
                  <a:srgbClr val="800080"/>
                </a:solidFill>
              </a:rPr>
              <a:t>воспитатель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92906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филиала муниципального бюджетного дошкольного образовательного учреждения – детского  сада комбинированного вида «Надежда»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детский сад № 436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698976" cy="5112567"/>
          </a:xfrm>
        </p:spPr>
        <p:txBody>
          <a:bodyPr>
            <a:normAutofit fontScale="62500" lnSpcReduction="20000"/>
          </a:bodyPr>
          <a:lstStyle/>
          <a:p>
            <a:pPr marL="1166813" indent="0">
              <a:buNone/>
            </a:pPr>
            <a:r>
              <a:rPr lang="ru-RU" b="1" dirty="0">
                <a:solidFill>
                  <a:srgbClr val="9900CC"/>
                </a:solidFill>
              </a:rPr>
              <a:t>1. Физическое направление: </a:t>
            </a:r>
            <a:endParaRPr lang="ru-RU" dirty="0">
              <a:solidFill>
                <a:srgbClr val="9900CC"/>
              </a:solidFill>
            </a:endParaRPr>
          </a:p>
          <a:p>
            <a:pPr marL="1166813" lvl="1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Занимательная физкультура в детском саду для детей 5-7 лет  / К.К. Утробина М; «Издательство ГНОМ и Д», 2009  </a:t>
            </a:r>
            <a:endParaRPr lang="ru-RU" sz="1800" b="1" dirty="0">
              <a:solidFill>
                <a:srgbClr val="800080"/>
              </a:solidFill>
            </a:endParaRPr>
          </a:p>
          <a:p>
            <a:pPr marL="1166813" lvl="1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Физкультурные занятия с детьми 5 – 6 лет Л.И. </a:t>
            </a:r>
            <a:r>
              <a:rPr lang="ru-RU" b="1" dirty="0" err="1">
                <a:solidFill>
                  <a:srgbClr val="800080"/>
                </a:solidFill>
              </a:rPr>
              <a:t>Пензулаева</a:t>
            </a:r>
            <a:r>
              <a:rPr lang="ru-RU" b="1" dirty="0">
                <a:solidFill>
                  <a:srgbClr val="800080"/>
                </a:solidFill>
              </a:rPr>
              <a:t> М.: МОЗАИКА-СИНТЕЗ, 2009 </a:t>
            </a:r>
            <a:endParaRPr lang="ru-RU" sz="1800" b="1" dirty="0">
              <a:solidFill>
                <a:srgbClr val="80008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Познавательные физкультурные занятия /Т.Б. Сидорова; Волгоград; Издательство «Учитель», 2011 </a:t>
            </a:r>
            <a:endParaRPr lang="ru-RU" sz="1800" b="1" dirty="0">
              <a:solidFill>
                <a:srgbClr val="80008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Развитие основных видов движений у детей 3 – 7 лет/ Е.Н. Вавилова; Москва, Скрипторий , 2007</a:t>
            </a:r>
            <a:endParaRPr lang="ru-RU" sz="1800" b="1" dirty="0">
              <a:solidFill>
                <a:srgbClr val="80008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Физкультурные праздники в детском саду/ В.Н. </a:t>
            </a:r>
            <a:r>
              <a:rPr lang="ru-RU" b="1" dirty="0" err="1">
                <a:solidFill>
                  <a:srgbClr val="800080"/>
                </a:solidFill>
              </a:rPr>
              <a:t>Шебеко</a:t>
            </a:r>
            <a:r>
              <a:rPr lang="ru-RU" b="1" dirty="0">
                <a:solidFill>
                  <a:srgbClr val="800080"/>
                </a:solidFill>
              </a:rPr>
              <a:t>; Москва; Просвещение, 2000</a:t>
            </a:r>
            <a:endParaRPr lang="ru-RU" sz="1800" b="1" dirty="0">
              <a:solidFill>
                <a:srgbClr val="80008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Спортивные мероприятия для дошкольников/ М.А. Давыдова; Москва; </a:t>
            </a:r>
            <a:r>
              <a:rPr lang="ru-RU" b="1" dirty="0" err="1">
                <a:solidFill>
                  <a:srgbClr val="800080"/>
                </a:solidFill>
              </a:rPr>
              <a:t>ВАКО</a:t>
            </a:r>
            <a:r>
              <a:rPr lang="ru-RU" b="1" dirty="0">
                <a:solidFill>
                  <a:srgbClr val="800080"/>
                </a:solidFill>
              </a:rPr>
              <a:t>, 2007</a:t>
            </a:r>
            <a:endParaRPr lang="ru-RU" sz="1800" b="1" dirty="0">
              <a:solidFill>
                <a:srgbClr val="800080"/>
              </a:solidFill>
            </a:endParaRPr>
          </a:p>
          <a:p>
            <a:endParaRPr lang="ru-RU" b="1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002"/>
            <a:ext cx="78592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38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ea typeface="Times New Roman" pitchFamily="18" charset="0"/>
              </a:rPr>
              <a:t>                    Методические пособия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ea typeface="Times New Roman" pitchFamily="18" charset="0"/>
              </a:rPr>
            </a:br>
            <a:r>
              <a:rPr lang="ru-RU" sz="3600" b="1" dirty="0">
                <a:solidFill>
                  <a:srgbClr val="9900CC"/>
                </a:solidFill>
                <a:ea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900CC"/>
                </a:solidFill>
                <a:ea typeface="Times New Roman" pitchFamily="18" charset="0"/>
              </a:rPr>
              <a:t>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ea typeface="Times New Roman" pitchFamily="18" charset="0"/>
              </a:rPr>
              <a:t>и технологии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3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user\Рабочий стол\Методлитература\Утроб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55861">
            <a:off x="7104224" y="553328"/>
            <a:ext cx="1613655" cy="226857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етодлитература\Пензулае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13600">
            <a:off x="6338295" y="1501990"/>
            <a:ext cx="1656374" cy="2364655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Методлитература\Вавил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8424">
            <a:off x="7366174" y="2565165"/>
            <a:ext cx="1543050" cy="226695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Методлитература\Шебек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27442">
            <a:off x="6209349" y="3883481"/>
            <a:ext cx="1694439" cy="246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5410944" cy="6192688"/>
          </a:xfrm>
        </p:spPr>
        <p:txBody>
          <a:bodyPr>
            <a:normAutofit fontScale="55000" lnSpcReduction="20000"/>
          </a:bodyPr>
          <a:lstStyle/>
          <a:p>
            <a:pPr marL="1709738" indent="0">
              <a:buNone/>
            </a:pPr>
            <a:r>
              <a:rPr lang="ru-RU" b="1" dirty="0">
                <a:solidFill>
                  <a:srgbClr val="9900CC"/>
                </a:solidFill>
              </a:rPr>
              <a:t>2. Социально-личностное направление: </a:t>
            </a:r>
            <a:endParaRPr lang="ru-RU" dirty="0">
              <a:solidFill>
                <a:srgbClr val="9900CC"/>
              </a:solidFill>
            </a:endParaRPr>
          </a:p>
          <a:p>
            <a:pPr marL="1709738" lvl="0" indent="0">
              <a:buFont typeface="Wingdings" pitchFamily="2" charset="2"/>
              <a:buChar char="q"/>
            </a:pPr>
            <a:r>
              <a:rPr lang="ru-RU" i="1" dirty="0"/>
              <a:t>  </a:t>
            </a:r>
            <a:r>
              <a:rPr lang="ru-RU" b="1" dirty="0">
                <a:solidFill>
                  <a:srgbClr val="800080"/>
                </a:solidFill>
              </a:rPr>
              <a:t>Ознакомление дошкольников с окружающим и социальной действительностью / Н. В. Алёшина. - М.: </a:t>
            </a:r>
            <a:r>
              <a:rPr lang="ru-RU" b="1" dirty="0" err="1">
                <a:solidFill>
                  <a:srgbClr val="800080"/>
                </a:solidFill>
              </a:rPr>
              <a:t>ЦГЛ</a:t>
            </a:r>
            <a:r>
              <a:rPr lang="ru-RU" b="1" dirty="0">
                <a:solidFill>
                  <a:srgbClr val="800080"/>
                </a:solidFill>
              </a:rPr>
              <a:t>, 2004.</a:t>
            </a:r>
          </a:p>
          <a:p>
            <a:pPr marL="1258888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Патриотическое воспитание дошкольников / Н.В. Алешина М.; «</a:t>
            </a:r>
            <a:r>
              <a:rPr lang="ru-RU" b="1" dirty="0" err="1">
                <a:solidFill>
                  <a:srgbClr val="800080"/>
                </a:solidFill>
              </a:rPr>
              <a:t>ЦГЛ</a:t>
            </a:r>
            <a:r>
              <a:rPr lang="ru-RU" b="1" dirty="0">
                <a:solidFill>
                  <a:srgbClr val="800080"/>
                </a:solidFill>
              </a:rPr>
              <a:t>»2005</a:t>
            </a:r>
          </a:p>
          <a:p>
            <a:pPr marL="1258888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Культура Урала. Рабочая программа педагога дошкольного образовательного учреждения / Сост. Смирнова З.И., Толстикова О.В. – Екатеринбург: </a:t>
            </a:r>
            <a:r>
              <a:rPr lang="ru-RU" b="1" dirty="0" err="1">
                <a:solidFill>
                  <a:srgbClr val="800080"/>
                </a:solidFill>
              </a:rPr>
              <a:t>ИРРО</a:t>
            </a:r>
            <a:r>
              <a:rPr lang="ru-RU" b="1" dirty="0">
                <a:solidFill>
                  <a:srgbClr val="800080"/>
                </a:solidFill>
              </a:rPr>
              <a:t>, 2003.</a:t>
            </a:r>
          </a:p>
          <a:p>
            <a:pPr marL="542925" lvl="0" indent="0">
              <a:buFont typeface="Wingdings" pitchFamily="2" charset="2"/>
              <a:buChar char="q"/>
            </a:pPr>
            <a:r>
              <a:rPr lang="ru-RU" b="1" dirty="0" err="1">
                <a:solidFill>
                  <a:srgbClr val="800080"/>
                </a:solidFill>
              </a:rPr>
              <a:t>Истоковедение</a:t>
            </a:r>
            <a:r>
              <a:rPr lang="ru-RU" b="1" dirty="0">
                <a:solidFill>
                  <a:srgbClr val="800080"/>
                </a:solidFill>
              </a:rPr>
              <a:t>/ Москва; Издательский дом «Истоки», 2005</a:t>
            </a:r>
          </a:p>
          <a:p>
            <a:pPr marL="542925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Разноцветные игры/ К.Ю. Белая; Москва; </a:t>
            </a:r>
            <a:r>
              <a:rPr lang="ru-RU" b="1" dirty="0" err="1">
                <a:solidFill>
                  <a:srgbClr val="800080"/>
                </a:solidFill>
              </a:rPr>
              <a:t>Линка-Пресс</a:t>
            </a:r>
            <a:r>
              <a:rPr lang="ru-RU" b="1" dirty="0">
                <a:solidFill>
                  <a:srgbClr val="800080"/>
                </a:solidFill>
              </a:rPr>
              <a:t>, 2007</a:t>
            </a:r>
          </a:p>
          <a:p>
            <a:pPr marL="542925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Я – ребенок, и я …. И я имею право/ Н.Г. </a:t>
            </a:r>
            <a:r>
              <a:rPr lang="ru-RU" b="1" dirty="0" err="1">
                <a:solidFill>
                  <a:srgbClr val="800080"/>
                </a:solidFill>
              </a:rPr>
              <a:t>Зеленова</a:t>
            </a:r>
            <a:r>
              <a:rPr lang="ru-RU" b="1" dirty="0">
                <a:solidFill>
                  <a:srgbClr val="800080"/>
                </a:solidFill>
              </a:rPr>
              <a:t>; Москва; Скрипторий, </a:t>
            </a:r>
            <a:r>
              <a:rPr lang="ru-RU" b="1" dirty="0" smtClean="0">
                <a:solidFill>
                  <a:srgbClr val="800080"/>
                </a:solidFill>
              </a:rPr>
              <a:t>2007</a:t>
            </a:r>
          </a:p>
          <a:p>
            <a:pPr marL="542925" indent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Я, ты, мы. Социально-эмоциональное развитие детей 3-6 лет./ О.Л. Князева, Р.Б. </a:t>
            </a:r>
            <a:r>
              <a:rPr lang="ru-RU" b="1" dirty="0" err="1" smtClean="0">
                <a:solidFill>
                  <a:srgbClr val="800080"/>
                </a:solidFill>
              </a:rPr>
              <a:t>Стеркина</a:t>
            </a:r>
            <a:r>
              <a:rPr lang="ru-RU" b="1" dirty="0" smtClean="0">
                <a:solidFill>
                  <a:srgbClr val="800080"/>
                </a:solidFill>
              </a:rPr>
              <a:t>. – </a:t>
            </a:r>
            <a:r>
              <a:rPr lang="ru-RU" b="1" dirty="0" err="1" smtClean="0">
                <a:solidFill>
                  <a:srgbClr val="800080"/>
                </a:solidFill>
              </a:rPr>
              <a:t>М.;Просвещение</a:t>
            </a:r>
            <a:r>
              <a:rPr lang="ru-RU" b="1" dirty="0" smtClean="0">
                <a:solidFill>
                  <a:srgbClr val="800080"/>
                </a:solidFill>
              </a:rPr>
              <a:t>, 2003</a:t>
            </a:r>
          </a:p>
          <a:p>
            <a:pPr marL="542925" lvl="0" indent="0">
              <a:buFont typeface="Wingdings" pitchFamily="2" charset="2"/>
              <a:buChar char="q"/>
            </a:pPr>
            <a:endParaRPr lang="ru-RU" b="1" dirty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Documents and Settings\user\Рабочий стол\Методлитература\Алеш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51763">
            <a:off x="5848527" y="480791"/>
            <a:ext cx="1503964" cy="237626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Методлитература\Алешина па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2682">
            <a:off x="6975212" y="1467464"/>
            <a:ext cx="1299079" cy="2141339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Методлитература\Бел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15180">
            <a:off x="5787720" y="2352334"/>
            <a:ext cx="1328629" cy="2119163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Методлитература\Зеленков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18621">
            <a:off x="7139635" y="3446666"/>
            <a:ext cx="1408068" cy="201419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Методлитература\Князев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43354">
            <a:off x="5680920" y="4303875"/>
            <a:ext cx="1310922" cy="216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5410944" cy="6381328"/>
          </a:xfrm>
        </p:spPr>
        <p:txBody>
          <a:bodyPr>
            <a:normAutofit fontScale="62500" lnSpcReduction="20000"/>
          </a:bodyPr>
          <a:lstStyle/>
          <a:p>
            <a:pPr marL="1974850" indent="0">
              <a:buNone/>
              <a:tabLst>
                <a:tab pos="1974850" algn="l"/>
              </a:tabLst>
            </a:pPr>
            <a:r>
              <a:rPr lang="ru-RU" b="1" dirty="0">
                <a:solidFill>
                  <a:srgbClr val="9900CC"/>
                </a:solidFill>
              </a:rPr>
              <a:t>3. Познавательно-речевое направление</a:t>
            </a:r>
            <a:r>
              <a:rPr lang="ru-RU" b="1" dirty="0">
                <a:solidFill>
                  <a:srgbClr val="800080"/>
                </a:solidFill>
              </a:rPr>
              <a:t>: </a:t>
            </a:r>
            <a:endParaRPr lang="ru-RU" dirty="0">
              <a:solidFill>
                <a:srgbClr val="800080"/>
              </a:solidFill>
            </a:endParaRPr>
          </a:p>
          <a:p>
            <a:pPr marL="1974850" lvl="0" indent="0">
              <a:buFont typeface="Wingdings" pitchFamily="2" charset="2"/>
              <a:buChar char="q"/>
              <a:tabLst>
                <a:tab pos="1974850" algn="l"/>
              </a:tabLst>
            </a:pPr>
            <a:r>
              <a:rPr lang="ru-RU" dirty="0">
                <a:solidFill>
                  <a:srgbClr val="800080"/>
                </a:solidFill>
              </a:rPr>
              <a:t> </a:t>
            </a:r>
            <a:r>
              <a:rPr lang="ru-RU" b="1" dirty="0">
                <a:solidFill>
                  <a:srgbClr val="800080"/>
                </a:solidFill>
              </a:rPr>
              <a:t>Занятия  по развитию речи  в  старшей  группе детского сада  / В. В. </a:t>
            </a:r>
            <a:r>
              <a:rPr lang="ru-RU" b="1" dirty="0" err="1">
                <a:solidFill>
                  <a:srgbClr val="800080"/>
                </a:solidFill>
              </a:rPr>
              <a:t>Гербова</a:t>
            </a:r>
            <a:r>
              <a:rPr lang="ru-RU" b="1" dirty="0">
                <a:solidFill>
                  <a:srgbClr val="800080"/>
                </a:solidFill>
              </a:rPr>
              <a:t>.- М.: МОЗАИКА-СИНТЕЗ, 2010</a:t>
            </a:r>
          </a:p>
          <a:p>
            <a:pPr marL="1338263" lvl="0" indent="0">
              <a:buFont typeface="Wingdings" pitchFamily="2" charset="2"/>
              <a:buChar char="q"/>
              <a:tabLst>
                <a:tab pos="1974850" algn="l"/>
              </a:tabLst>
            </a:pPr>
            <a:r>
              <a:rPr lang="ru-RU" b="1" dirty="0">
                <a:solidFill>
                  <a:srgbClr val="800080"/>
                </a:solidFill>
              </a:rPr>
              <a:t>. Математика в детском саду Старшая  группа / Л.В. </a:t>
            </a:r>
            <a:r>
              <a:rPr lang="ru-RU" b="1" dirty="0" err="1">
                <a:solidFill>
                  <a:srgbClr val="800080"/>
                </a:solidFill>
              </a:rPr>
              <a:t>Минкевич</a:t>
            </a:r>
            <a:r>
              <a:rPr lang="ru-RU" b="1" dirty="0">
                <a:solidFill>
                  <a:srgbClr val="800080"/>
                </a:solidFill>
              </a:rPr>
              <a:t> М; «Скрипторий 2003» 2010</a:t>
            </a:r>
          </a:p>
          <a:p>
            <a:pPr marL="622300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Методика экологического воспитания в детском саду : работа с детьми сред, и ст. групп дет. сада : кн. для воспитателей дет. сада / С. Н. Николаева. - 3-е изд. - М. : Про­свещение, 2001.</a:t>
            </a:r>
          </a:p>
          <a:p>
            <a:pPr marL="450850" lvl="0" indent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Занятия по развитию речи для детей 5-7 лет  / О.С. Ушакова М; «Сфера» 2010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Знакомим с литературой  детей 5-7 лет  / О.С. Ушакова М; «Сфера» 2010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 </a:t>
            </a:r>
            <a:r>
              <a:rPr lang="ru-RU" b="1" dirty="0" err="1">
                <a:solidFill>
                  <a:srgbClr val="800080"/>
                </a:solidFill>
              </a:rPr>
              <a:t>Логоритмические</a:t>
            </a:r>
            <a:r>
              <a:rPr lang="ru-RU" b="1" dirty="0">
                <a:solidFill>
                  <a:srgbClr val="800080"/>
                </a:solidFill>
              </a:rPr>
              <a:t> занятия в детском саду  / М. Ю. </a:t>
            </a:r>
            <a:r>
              <a:rPr lang="ru-RU" b="1" dirty="0" err="1">
                <a:solidFill>
                  <a:srgbClr val="800080"/>
                </a:solidFill>
              </a:rPr>
              <a:t>Картушина</a:t>
            </a:r>
            <a:r>
              <a:rPr lang="ru-RU" b="1" dirty="0">
                <a:solidFill>
                  <a:srgbClr val="800080"/>
                </a:solidFill>
              </a:rPr>
              <a:t>. - М., 2005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>
                <a:solidFill>
                  <a:srgbClr val="800080"/>
                </a:solidFill>
              </a:rPr>
              <a:t>Здравствуй мир / А.А. Вахрушев, Е.Е. </a:t>
            </a:r>
            <a:r>
              <a:rPr lang="ru-RU" b="1" dirty="0" err="1">
                <a:solidFill>
                  <a:srgbClr val="800080"/>
                </a:solidFill>
              </a:rPr>
              <a:t>Кочемасова</a:t>
            </a:r>
            <a:r>
              <a:rPr lang="ru-RU" b="1" dirty="0">
                <a:solidFill>
                  <a:srgbClr val="800080"/>
                </a:solidFill>
              </a:rPr>
              <a:t> М.; «</a:t>
            </a:r>
            <a:r>
              <a:rPr lang="ru-RU" b="1" dirty="0" err="1">
                <a:solidFill>
                  <a:srgbClr val="800080"/>
                </a:solidFill>
              </a:rPr>
              <a:t>Баласс</a:t>
            </a:r>
            <a:r>
              <a:rPr lang="ru-RU" b="1" dirty="0">
                <a:solidFill>
                  <a:srgbClr val="800080"/>
                </a:solidFill>
              </a:rPr>
              <a:t>»2003</a:t>
            </a:r>
          </a:p>
          <a:p>
            <a:endParaRPr lang="ru-RU" dirty="0"/>
          </a:p>
        </p:txBody>
      </p:sp>
      <p:pic>
        <p:nvPicPr>
          <p:cNvPr id="4098" name="Picture 2" descr="C:\Documents and Settings\user\Рабочий стол\Методлитература\Герб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70491">
            <a:off x="5751354" y="321780"/>
            <a:ext cx="1437016" cy="212325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Методлитература\Минкевич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0036">
            <a:off x="6962417" y="835691"/>
            <a:ext cx="1411306" cy="2036936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Методлитература\Николае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44732">
            <a:off x="5994377" y="1709569"/>
            <a:ext cx="1428715" cy="2189327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Методлитература\Ушакова Р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2522">
            <a:off x="7081354" y="2511155"/>
            <a:ext cx="1486579" cy="2215004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Методлитература\Вахруше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999522">
            <a:off x="5882950" y="3248990"/>
            <a:ext cx="1599622" cy="2346987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Методлитература\Ушакова ХЛ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68117">
            <a:off x="6634397" y="4370539"/>
            <a:ext cx="1370555" cy="208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5616624" cy="64533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00CC"/>
                </a:solidFill>
              </a:rPr>
              <a:t>                            </a:t>
            </a:r>
            <a:r>
              <a:rPr lang="ru-RU" sz="4200" b="1" dirty="0" smtClean="0">
                <a:solidFill>
                  <a:srgbClr val="9900CC"/>
                </a:solidFill>
              </a:rPr>
              <a:t>4 </a:t>
            </a:r>
            <a:r>
              <a:rPr lang="ru-RU" sz="4200" b="1" dirty="0">
                <a:solidFill>
                  <a:srgbClr val="9900CC"/>
                </a:solidFill>
              </a:rPr>
              <a:t>.Художественно-эстетическое </a:t>
            </a:r>
            <a:endParaRPr lang="ru-RU" sz="4200" b="1" dirty="0" smtClean="0">
              <a:solidFill>
                <a:srgbClr val="9900CC"/>
              </a:solidFill>
            </a:endParaRPr>
          </a:p>
          <a:p>
            <a:pPr>
              <a:buNone/>
            </a:pPr>
            <a:r>
              <a:rPr lang="ru-RU" sz="4200" b="1" dirty="0">
                <a:solidFill>
                  <a:srgbClr val="9900CC"/>
                </a:solidFill>
              </a:rPr>
              <a:t> </a:t>
            </a:r>
            <a:r>
              <a:rPr lang="ru-RU" sz="4200" b="1" dirty="0" smtClean="0">
                <a:solidFill>
                  <a:srgbClr val="9900CC"/>
                </a:solidFill>
              </a:rPr>
              <a:t>                    направление</a:t>
            </a:r>
            <a:r>
              <a:rPr lang="ru-RU" sz="4200" b="1" dirty="0">
                <a:solidFill>
                  <a:srgbClr val="9900CC"/>
                </a:solidFill>
              </a:rPr>
              <a:t>:</a:t>
            </a:r>
            <a:endParaRPr lang="ru-RU" sz="4200" dirty="0">
              <a:solidFill>
                <a:srgbClr val="800080"/>
              </a:solidFill>
            </a:endParaRPr>
          </a:p>
          <a:p>
            <a:pPr marL="1616075" lvl="0" indent="0">
              <a:buFont typeface="Wingdings" pitchFamily="2" charset="2"/>
              <a:buChar char="q"/>
            </a:pPr>
            <a:r>
              <a:rPr lang="ru-RU" sz="4200" i="1" dirty="0">
                <a:solidFill>
                  <a:srgbClr val="800080"/>
                </a:solidFill>
              </a:rPr>
              <a:t> </a:t>
            </a:r>
            <a:r>
              <a:rPr lang="ru-RU" sz="4200" b="1" dirty="0">
                <a:solidFill>
                  <a:srgbClr val="800080"/>
                </a:solidFill>
              </a:rPr>
              <a:t>Занятия по изобразительной деятельности в детском саду /Т. С. Комарова. -М.: МОЗАИКА-СИНТЕЗ, 2010.</a:t>
            </a:r>
          </a:p>
          <a:p>
            <a:pPr marL="981075" lvl="0" indent="0">
              <a:buFont typeface="Wingdings" pitchFamily="2" charset="2"/>
              <a:buChar char="q"/>
            </a:pPr>
            <a:r>
              <a:rPr lang="ru-RU" sz="4200" b="1" dirty="0">
                <a:solidFill>
                  <a:srgbClr val="800080"/>
                </a:solidFill>
              </a:rPr>
              <a:t> Конструирование и художественный труд в детском саду /  Л.В. </a:t>
            </a:r>
            <a:r>
              <a:rPr lang="ru-RU" sz="4200" b="1" dirty="0" err="1">
                <a:solidFill>
                  <a:srgbClr val="800080"/>
                </a:solidFill>
              </a:rPr>
              <a:t>Куцакова</a:t>
            </a:r>
            <a:r>
              <a:rPr lang="ru-RU" sz="4200" b="1" dirty="0">
                <a:solidFill>
                  <a:srgbClr val="800080"/>
                </a:solidFill>
              </a:rPr>
              <a:t> М.; «Сфера» 2005</a:t>
            </a:r>
          </a:p>
          <a:p>
            <a:pPr marL="901700" lvl="0" indent="0">
              <a:buFont typeface="Wingdings" pitchFamily="2" charset="2"/>
              <a:buChar char="q"/>
            </a:pPr>
            <a:r>
              <a:rPr lang="ru-RU" sz="4200" b="1" dirty="0">
                <a:solidFill>
                  <a:srgbClr val="800080"/>
                </a:solidFill>
              </a:rPr>
              <a:t> Изобразительная деятельность в детском саду. Старшая группа /  И.А. Лыкова М.; «Сфера» 2006</a:t>
            </a:r>
          </a:p>
          <a:p>
            <a:pPr lvl="0">
              <a:buFont typeface="Wingdings" pitchFamily="2" charset="2"/>
              <a:buChar char="q"/>
            </a:pPr>
            <a:r>
              <a:rPr lang="ru-RU" sz="4200" b="1" dirty="0">
                <a:solidFill>
                  <a:srgbClr val="800080"/>
                </a:solidFill>
              </a:rPr>
              <a:t> Знакомство детей с русским народным декоративно-прикладным искусством  / О.А. </a:t>
            </a:r>
            <a:r>
              <a:rPr lang="ru-RU" sz="4200" b="1" dirty="0" err="1">
                <a:solidFill>
                  <a:srgbClr val="800080"/>
                </a:solidFill>
              </a:rPr>
              <a:t>Скоролупова</a:t>
            </a:r>
            <a:r>
              <a:rPr lang="ru-RU" sz="4200" b="1" dirty="0">
                <a:solidFill>
                  <a:srgbClr val="800080"/>
                </a:solidFill>
              </a:rPr>
              <a:t> М.; «Скрипторий»2005 </a:t>
            </a:r>
          </a:p>
          <a:p>
            <a:pPr lvl="0">
              <a:buFont typeface="Wingdings" pitchFamily="2" charset="2"/>
              <a:buChar char="q"/>
            </a:pPr>
            <a:r>
              <a:rPr lang="ru-RU" sz="4200" b="1" dirty="0">
                <a:solidFill>
                  <a:srgbClr val="800080"/>
                </a:solidFill>
              </a:rPr>
              <a:t> Увлекательное рисование методом тычка с детьми 3-7 лет / К.К. Утробина Г.Ф. Утробин М.; «Издательство ГНОМ и Д» 200</a:t>
            </a:r>
          </a:p>
          <a:p>
            <a:pPr>
              <a:buFont typeface="Wingdings" pitchFamily="2" charset="2"/>
              <a:buChar char="q"/>
            </a:pPr>
            <a:r>
              <a:rPr lang="ru-RU" sz="4200" b="1" dirty="0">
                <a:solidFill>
                  <a:srgbClr val="800080"/>
                </a:solidFill>
              </a:rPr>
              <a:t>5.  Комплексные занятия по программе «От рождения до школы» под редакцией Н.Е. </a:t>
            </a:r>
            <a:r>
              <a:rPr lang="ru-RU" sz="4200" b="1" dirty="0" err="1">
                <a:solidFill>
                  <a:srgbClr val="800080"/>
                </a:solidFill>
              </a:rPr>
              <a:t>Вераксы</a:t>
            </a:r>
            <a:r>
              <a:rPr lang="ru-RU" sz="4200" b="1" dirty="0">
                <a:solidFill>
                  <a:srgbClr val="800080"/>
                </a:solidFill>
              </a:rPr>
              <a:t>, Т.С. Комаровой, М.А. Васильевой  Старшая группа / авт. Сост. Н.В. </a:t>
            </a:r>
            <a:r>
              <a:rPr lang="ru-RU" sz="4200" b="1" dirty="0" err="1">
                <a:solidFill>
                  <a:srgbClr val="800080"/>
                </a:solidFill>
              </a:rPr>
              <a:t>Лободина</a:t>
            </a:r>
            <a:r>
              <a:rPr lang="ru-RU" sz="4200" b="1" dirty="0">
                <a:solidFill>
                  <a:srgbClr val="800080"/>
                </a:solidFill>
              </a:rPr>
              <a:t> – Волгоград: Учитель, 2011</a:t>
            </a:r>
          </a:p>
        </p:txBody>
      </p:sp>
      <p:pic>
        <p:nvPicPr>
          <p:cNvPr id="5122" name="Picture 2" descr="C:\Documents and Settings\user\Рабочий стол\Методлитература\Комар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46186">
            <a:off x="6588976" y="363524"/>
            <a:ext cx="1498066" cy="215721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Методлитература\Куцак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1026">
            <a:off x="7100922" y="1648913"/>
            <a:ext cx="1443284" cy="2149893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Методлитература\Лык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64951">
            <a:off x="6290595" y="2526711"/>
            <a:ext cx="1396902" cy="1913464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Методлитература\Скоролупов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82196">
            <a:off x="7173738" y="3550560"/>
            <a:ext cx="1129423" cy="1854920"/>
          </a:xfrm>
          <a:prstGeom prst="rect">
            <a:avLst/>
          </a:prstGeom>
          <a:noFill/>
        </p:spPr>
      </p:pic>
      <p:pic>
        <p:nvPicPr>
          <p:cNvPr id="5126" name="Picture 6" descr="C:\Documents and Settings\user\Рабочий стол\Методлитература\Угробина ИЗ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36014">
            <a:off x="6252848" y="4175162"/>
            <a:ext cx="1539112" cy="200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04665"/>
            <a:ext cx="6563072" cy="2088232"/>
          </a:xfrm>
        </p:spPr>
        <p:txBody>
          <a:bodyPr>
            <a:normAutofit lnSpcReduction="10000"/>
          </a:bodyPr>
          <a:lstStyle/>
          <a:p>
            <a:pPr indent="-77788">
              <a:buNone/>
            </a:pPr>
            <a:r>
              <a:rPr lang="ru-RU" sz="2800" b="1" dirty="0" smtClean="0">
                <a:solidFill>
                  <a:srgbClr val="800080"/>
                </a:solidFill>
                <a:hlinkClick r:id="rId2" action="ppaction://hlinkfile"/>
              </a:rPr>
              <a:t>Презентация </a:t>
            </a:r>
            <a:r>
              <a:rPr lang="ru-RU" sz="2800" b="1" dirty="0">
                <a:solidFill>
                  <a:srgbClr val="800080"/>
                </a:solidFill>
                <a:hlinkClick r:id="rId2" action="ppaction://hlinkfile"/>
              </a:rPr>
              <a:t>рабочей программы  </a:t>
            </a:r>
            <a:r>
              <a:rPr lang="ru-RU" sz="2800" b="1" dirty="0">
                <a:solidFill>
                  <a:srgbClr val="800080"/>
                </a:solidFill>
              </a:rPr>
              <a:t>«Формирование правового сознания у старших дошкольников» для педагогического сообщества </a:t>
            </a:r>
            <a:r>
              <a:rPr lang="ru-RU" sz="2800" b="1" dirty="0" smtClean="0">
                <a:solidFill>
                  <a:srgbClr val="800080"/>
                </a:solidFill>
              </a:rPr>
              <a:t>района 2007 г.</a:t>
            </a:r>
            <a:endParaRPr lang="ru-RU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04665"/>
            <a:ext cx="6995120" cy="2448271"/>
          </a:xfrm>
        </p:spPr>
        <p:txBody>
          <a:bodyPr>
            <a:normAutofit fontScale="92500" lnSpcReduction="20000"/>
          </a:bodyPr>
          <a:lstStyle/>
          <a:p>
            <a:pPr indent="-77788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Участие </a:t>
            </a:r>
            <a:r>
              <a:rPr lang="ru-RU" sz="2800" b="1" dirty="0">
                <a:solidFill>
                  <a:srgbClr val="800080"/>
                </a:solidFill>
              </a:rPr>
              <a:t>в </a:t>
            </a:r>
            <a:r>
              <a:rPr lang="en-US" sz="2800" b="1" dirty="0" smtClean="0">
                <a:solidFill>
                  <a:srgbClr val="800080"/>
                </a:solidFill>
              </a:rPr>
              <a:t>XIII</a:t>
            </a:r>
            <a:r>
              <a:rPr lang="ru-RU" sz="2800" b="1" dirty="0" smtClean="0">
                <a:solidFill>
                  <a:srgbClr val="800080"/>
                </a:solidFill>
              </a:rPr>
              <a:t> </a:t>
            </a:r>
            <a:r>
              <a:rPr lang="ru-RU" sz="2800" b="1" dirty="0">
                <a:solidFill>
                  <a:srgbClr val="800080"/>
                </a:solidFill>
              </a:rPr>
              <a:t>городских педагогических </a:t>
            </a:r>
            <a:r>
              <a:rPr lang="ru-RU" sz="2800" b="1" dirty="0" smtClean="0">
                <a:solidFill>
                  <a:srgbClr val="800080"/>
                </a:solidFill>
              </a:rPr>
              <a:t>чтениях работников системы образования </a:t>
            </a:r>
            <a:r>
              <a:rPr lang="ru-RU" sz="2800" b="1" dirty="0" smtClean="0">
                <a:solidFill>
                  <a:srgbClr val="800080"/>
                </a:solidFill>
                <a:hlinkClick r:id="rId2" action="ppaction://hlinkfile"/>
              </a:rPr>
              <a:t>«Я – гражданин Екатеринбурга»</a:t>
            </a:r>
            <a:r>
              <a:rPr lang="ru-RU" sz="2800" b="1" dirty="0" smtClean="0">
                <a:solidFill>
                  <a:srgbClr val="800080"/>
                </a:solidFill>
              </a:rPr>
              <a:t>: проблемы и опыт реализации </a:t>
            </a:r>
            <a:r>
              <a:rPr lang="ru-RU" sz="2800" b="1" dirty="0" err="1" smtClean="0">
                <a:solidFill>
                  <a:srgbClr val="800080"/>
                </a:solidFill>
              </a:rPr>
              <a:t>компетентностного</a:t>
            </a:r>
            <a:r>
              <a:rPr lang="ru-RU" sz="2800" b="1" dirty="0" smtClean="0">
                <a:solidFill>
                  <a:srgbClr val="800080"/>
                </a:solidFill>
              </a:rPr>
              <a:t> подхода в образовании. Аспект формирования социальной компетентности личности                                                2007 г.</a:t>
            </a:r>
            <a:endParaRPr lang="ru-RU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33265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</a:rPr>
              <a:t>Виды деятельности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908720"/>
            <a:ext cx="2232248" cy="648072"/>
          </a:xfrm>
          <a:prstGeom prst="wedgeRoundRectCallout">
            <a:avLst>
              <a:gd name="adj1" fmla="val 91577"/>
              <a:gd name="adj2" fmla="val -7705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Игровая</a:t>
            </a:r>
            <a:endParaRPr lang="ru-RU" sz="1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67544" y="1844824"/>
            <a:ext cx="2232248" cy="648072"/>
          </a:xfrm>
          <a:prstGeom prst="wedgeRoundRectCallout">
            <a:avLst>
              <a:gd name="adj1" fmla="val 80622"/>
              <a:gd name="adj2" fmla="val -18370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Коммуникативная</a:t>
            </a:r>
            <a:endParaRPr lang="ru-RU" sz="16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3068960"/>
            <a:ext cx="2232248" cy="648072"/>
          </a:xfrm>
          <a:prstGeom prst="wedgeRoundRectCallout">
            <a:avLst>
              <a:gd name="adj1" fmla="val 79193"/>
              <a:gd name="adj2" fmla="val -34284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Трудовая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59632" y="4221088"/>
            <a:ext cx="2232248" cy="648072"/>
          </a:xfrm>
          <a:prstGeom prst="wedgeRoundRectCallout">
            <a:avLst>
              <a:gd name="adj1" fmla="val 66808"/>
              <a:gd name="adj2" fmla="val -45440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Познавательно-исследовательская</a:t>
            </a:r>
            <a:endParaRPr lang="ru-RU" sz="1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627784" y="5229200"/>
            <a:ext cx="2232248" cy="648072"/>
          </a:xfrm>
          <a:prstGeom prst="wedgeRoundRectCallout">
            <a:avLst>
              <a:gd name="adj1" fmla="val 24417"/>
              <a:gd name="adj2" fmla="val -59878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Продуктивная  </a:t>
            </a:r>
            <a:endParaRPr lang="ru-RU" sz="16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355976" y="4149080"/>
            <a:ext cx="2232248" cy="648072"/>
          </a:xfrm>
          <a:prstGeom prst="wedgeRoundRectCallout">
            <a:avLst>
              <a:gd name="adj1" fmla="val -32742"/>
              <a:gd name="adj2" fmla="val -45440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Проектная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04048" y="3068960"/>
            <a:ext cx="2232248" cy="648072"/>
          </a:xfrm>
          <a:prstGeom prst="wedgeRoundRectCallout">
            <a:avLst>
              <a:gd name="adj1" fmla="val -48936"/>
              <a:gd name="adj2" fmla="val -3789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Музыкально-художественная</a:t>
            </a:r>
            <a:endParaRPr lang="ru-RU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580112" y="2060848"/>
            <a:ext cx="2376264" cy="720080"/>
          </a:xfrm>
          <a:prstGeom prst="wedgeRoundRectCallout">
            <a:avLst>
              <a:gd name="adj1" fmla="val -65131"/>
              <a:gd name="adj2" fmla="val -22127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Чтение художественной литературы</a:t>
            </a:r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12160" y="1124744"/>
            <a:ext cx="2232248" cy="648072"/>
          </a:xfrm>
          <a:prstGeom prst="wedgeRoundRectCallout">
            <a:avLst>
              <a:gd name="adj1" fmla="val -82278"/>
              <a:gd name="adj2" fmla="val -1164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Двигательная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332656"/>
            <a:ext cx="2686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</a:rPr>
              <a:t>Методы и приёмы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528" y="1916832"/>
            <a:ext cx="2952328" cy="1512168"/>
          </a:xfrm>
          <a:prstGeom prst="wedgeRoundRectCallout">
            <a:avLst>
              <a:gd name="adj1" fmla="val 67311"/>
              <a:gd name="adj2" fmla="val -12840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Наглядные методы позволяли формировать у дошкольников знания об окружающей действительности</a:t>
            </a:r>
            <a:endParaRPr lang="ru-RU" sz="1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907704" y="4293096"/>
            <a:ext cx="3240360" cy="1224136"/>
          </a:xfrm>
          <a:prstGeom prst="wedgeRoundRectCallout">
            <a:avLst>
              <a:gd name="adj1" fmla="val 29879"/>
              <a:gd name="adj2" fmla="val -33955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Практические методы являются связующим звеном между содержанием знаний и организацией деятельности</a:t>
            </a:r>
          </a:p>
          <a:p>
            <a:pPr algn="ctr"/>
            <a:endParaRPr lang="ru-RU" sz="1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92080" y="1700808"/>
            <a:ext cx="3456384" cy="2160240"/>
          </a:xfrm>
          <a:prstGeom prst="wedgeRoundRectCallout">
            <a:avLst>
              <a:gd name="adj1" fmla="val -52418"/>
              <a:gd name="adj2" fmla="val -9239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</a:rPr>
              <a:t>Словесные методы</a:t>
            </a:r>
            <a:r>
              <a:rPr lang="ru-RU" sz="1600" b="1" i="1" dirty="0" smtClean="0">
                <a:solidFill>
                  <a:srgbClr val="800080"/>
                </a:solidFill>
              </a:rPr>
              <a:t> </a:t>
            </a:r>
            <a:r>
              <a:rPr lang="ru-RU" sz="1600" b="1" dirty="0" smtClean="0">
                <a:solidFill>
                  <a:srgbClr val="800080"/>
                </a:solidFill>
              </a:rPr>
              <a:t>заставляют ребёнка задуматься и прочувствовать то, что затруднительно и невозможно для него в повседневной жизни, помогают достичь понимания значимости самого себя в обществе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/>
                <a:ea typeface="Times New Roman"/>
              </a:rPr>
              <a:t>Организация развивающей среды 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5720" y="1357298"/>
            <a:ext cx="3391216" cy="4945182"/>
          </a:xfrm>
          <a:prstGeom prst="wedgeRoundRectCallout">
            <a:avLst>
              <a:gd name="adj1" fmla="val 49929"/>
              <a:gd name="adj2" fmla="val -6610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</a:p>
          <a:p>
            <a:pPr lvl="0" algn="ctr"/>
            <a:r>
              <a:rPr lang="ru-RU" sz="2400" b="1" dirty="0" smtClean="0">
                <a:solidFill>
                  <a:srgbClr val="9900CC"/>
                </a:solidFill>
              </a:rPr>
              <a:t>Мини-музей «Народная кукла»</a:t>
            </a:r>
          </a:p>
          <a:p>
            <a:pPr algn="ctr"/>
            <a:endParaRPr lang="ru-RU" b="1" dirty="0" smtClean="0">
              <a:solidFill>
                <a:srgbClr val="800080"/>
              </a:solidFill>
            </a:endParaRPr>
          </a:p>
          <a:p>
            <a:pPr algn="ctr"/>
            <a:r>
              <a:rPr lang="ru-RU" b="1" dirty="0" smtClean="0">
                <a:solidFill>
                  <a:srgbClr val="800080"/>
                </a:solidFill>
                <a:ea typeface="Times New Roman"/>
              </a:rPr>
              <a:t>С помощью экспонатов происходит приобщение ребёнка к культуре своего народа.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Деятельность детей в мини-музее включает знакомство с устным народным творчеством, декоративно-прикладным искусством, несложные народные тряпичные игрушки дети делают сами, затем используют их в своих играх.</a:t>
            </a:r>
          </a:p>
          <a:p>
            <a:pPr algn="ctr"/>
            <a:endParaRPr lang="ru-RU" sz="1400" b="1" dirty="0">
              <a:solidFill>
                <a:srgbClr val="800080"/>
              </a:solidFill>
            </a:endParaRPr>
          </a:p>
        </p:txBody>
      </p:sp>
      <p:pic>
        <p:nvPicPr>
          <p:cNvPr id="8" name="Рисунок 7" descr="CIMG8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73262">
            <a:off x="3708298" y="832014"/>
            <a:ext cx="3203848" cy="2402886"/>
          </a:xfrm>
          <a:prstGeom prst="rect">
            <a:avLst/>
          </a:prstGeom>
        </p:spPr>
      </p:pic>
      <p:pic>
        <p:nvPicPr>
          <p:cNvPr id="9" name="Рисунок 8" descr="CIMG8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22143">
            <a:off x="4331443" y="1875384"/>
            <a:ext cx="3059832" cy="2294874"/>
          </a:xfrm>
          <a:prstGeom prst="rect">
            <a:avLst/>
          </a:prstGeom>
        </p:spPr>
      </p:pic>
      <p:pic>
        <p:nvPicPr>
          <p:cNvPr id="10" name="Рисунок 9" descr="CIMG80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03046">
            <a:off x="5285812" y="2913234"/>
            <a:ext cx="2915816" cy="2186862"/>
          </a:xfrm>
          <a:prstGeom prst="rect">
            <a:avLst/>
          </a:prstGeom>
        </p:spPr>
      </p:pic>
      <p:pic>
        <p:nvPicPr>
          <p:cNvPr id="11" name="Рисунок 10" descr="CIMG80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002619">
            <a:off x="5674667" y="4031489"/>
            <a:ext cx="3035829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440160"/>
          </a:xfrm>
        </p:spPr>
        <p:txBody>
          <a:bodyPr>
            <a:normAutofit fontScale="92500" lnSpcReduction="20000"/>
          </a:bodyPr>
          <a:lstStyle/>
          <a:p>
            <a:pPr marL="1881188" indent="0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Проведение </a:t>
            </a:r>
            <a:r>
              <a:rPr lang="ru-RU" sz="2800" b="1" dirty="0">
                <a:solidFill>
                  <a:srgbClr val="800080"/>
                </a:solidFill>
              </a:rPr>
              <a:t>мастер-класса  для педагогического сообщества района </a:t>
            </a:r>
            <a:r>
              <a:rPr lang="ru-RU" sz="2800" b="1" dirty="0">
                <a:solidFill>
                  <a:srgbClr val="800080"/>
                </a:solidFill>
                <a:hlinkClick r:id="rId2" action="ppaction://hlinkfile"/>
              </a:rPr>
              <a:t>«Народная кукла</a:t>
            </a:r>
            <a:r>
              <a:rPr lang="ru-RU" sz="2800" b="1" dirty="0" smtClean="0">
                <a:solidFill>
                  <a:srgbClr val="800080"/>
                </a:solidFill>
                <a:hlinkClick r:id="rId2" action="ppaction://hlinkfile"/>
              </a:rPr>
              <a:t>»</a:t>
            </a:r>
            <a:r>
              <a:rPr lang="ru-RU" sz="2800" b="1" dirty="0" smtClean="0">
                <a:solidFill>
                  <a:srgbClr val="800080"/>
                </a:solidFill>
              </a:rPr>
              <a:t> в рамках «Недели игры и игрушек» 2010 г.</a:t>
            </a:r>
            <a:endParaRPr lang="ru-RU" sz="2800" b="1" dirty="0">
              <a:solidFill>
                <a:srgbClr val="800080"/>
              </a:solidFill>
            </a:endParaRPr>
          </a:p>
        </p:txBody>
      </p:sp>
      <p:pic>
        <p:nvPicPr>
          <p:cNvPr id="25603" name="Picture 3" descr="C:\Documents and Settings\user\Рабочий стол\Документы к презентации\img2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44680">
            <a:off x="473922" y="2884804"/>
            <a:ext cx="1406433" cy="3242147"/>
          </a:xfrm>
          <a:prstGeom prst="rect">
            <a:avLst/>
          </a:prstGeom>
          <a:noFill/>
        </p:spPr>
      </p:pic>
      <p:pic>
        <p:nvPicPr>
          <p:cNvPr id="25604" name="Picture 4" descr="G:\Форум 7 гномов\Выставлено на 7 гномах\Мастер-класс Народная кукла\Буклеты скрины\ScreenHunter_02 Mar. 22 21.46.gif"/>
          <p:cNvPicPr>
            <a:picLocks noChangeAspect="1" noChangeArrowheads="1"/>
          </p:cNvPicPr>
          <p:nvPr/>
        </p:nvPicPr>
        <p:blipFill>
          <a:blip r:embed="rId4" cstate="screen"/>
          <a:srcRect l="66409"/>
          <a:stretch>
            <a:fillRect/>
          </a:stretch>
        </p:blipFill>
        <p:spPr bwMode="auto">
          <a:xfrm>
            <a:off x="1763688" y="1988840"/>
            <a:ext cx="1585303" cy="3346755"/>
          </a:xfrm>
          <a:prstGeom prst="rect">
            <a:avLst/>
          </a:prstGeom>
          <a:noFill/>
        </p:spPr>
      </p:pic>
      <p:pic>
        <p:nvPicPr>
          <p:cNvPr id="25605" name="Picture 5" descr="G:\Форум 7 гномов\Выставлено на 7 гномах\Мастер-класс Народная кукла\Буклеты скрины\ScreenHunter_04 Mar. 22 22.03.gif"/>
          <p:cNvPicPr>
            <a:picLocks noChangeAspect="1" noChangeArrowheads="1"/>
          </p:cNvPicPr>
          <p:nvPr/>
        </p:nvPicPr>
        <p:blipFill>
          <a:blip r:embed="rId5" cstate="screen"/>
          <a:srcRect l="65761"/>
          <a:stretch>
            <a:fillRect/>
          </a:stretch>
        </p:blipFill>
        <p:spPr bwMode="auto">
          <a:xfrm rot="834258">
            <a:off x="2787701" y="3212890"/>
            <a:ext cx="1603284" cy="3324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Портрет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4968552" cy="5112568"/>
          </a:xfrm>
        </p:spPr>
        <p:txBody>
          <a:bodyPr>
            <a:normAutofit fontScale="77500" lnSpcReduction="20000"/>
          </a:bodyPr>
          <a:lstStyle/>
          <a:p>
            <a:pPr marL="1166813" indent="-358775">
              <a:buNone/>
            </a:pPr>
            <a:r>
              <a:rPr lang="ru-RU" b="1" dirty="0" smtClean="0">
                <a:solidFill>
                  <a:srgbClr val="9900CC"/>
                </a:solidFill>
              </a:rPr>
              <a:t>1. Образование: </a:t>
            </a:r>
            <a:r>
              <a:rPr lang="ru-RU" b="1" dirty="0" smtClean="0">
                <a:solidFill>
                  <a:srgbClr val="800080"/>
                </a:solidFill>
              </a:rPr>
              <a:t>высшее</a:t>
            </a:r>
          </a:p>
          <a:p>
            <a:pPr marL="1166813" indent="-358775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окончила </a:t>
            </a:r>
            <a:r>
              <a:rPr lang="ru-RU" b="1" dirty="0" smtClean="0">
                <a:solidFill>
                  <a:srgbClr val="800080"/>
                </a:solidFill>
                <a:hlinkClick r:id="rId2" action="ppaction://hlinkfile"/>
              </a:rPr>
              <a:t>Уральский </a:t>
            </a:r>
          </a:p>
          <a:p>
            <a:pPr marL="808038" indent="0">
              <a:buNone/>
            </a:pPr>
            <a:r>
              <a:rPr lang="ru-RU" b="1" dirty="0" smtClean="0">
                <a:solidFill>
                  <a:srgbClr val="800080"/>
                </a:solidFill>
                <a:hlinkClick r:id="rId2" action="ppaction://hlinkfile"/>
              </a:rPr>
              <a:t>государственный педагогический</a:t>
            </a:r>
          </a:p>
          <a:p>
            <a:pPr marL="1166813" indent="-358775">
              <a:buNone/>
            </a:pPr>
            <a:r>
              <a:rPr lang="ru-RU" b="1" dirty="0" smtClean="0">
                <a:solidFill>
                  <a:srgbClr val="800080"/>
                </a:solidFill>
                <a:hlinkClick r:id="rId2" action="ppaction://hlinkfile"/>
              </a:rPr>
              <a:t>университет</a:t>
            </a:r>
            <a:r>
              <a:rPr lang="ru-RU" b="1" dirty="0" smtClean="0">
                <a:solidFill>
                  <a:srgbClr val="800080"/>
                </a:solidFill>
              </a:rPr>
              <a:t> в 2004 году </a:t>
            </a:r>
          </a:p>
          <a:p>
            <a:pPr marL="808038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квалификация «Учитель биологии»</a:t>
            </a:r>
          </a:p>
          <a:p>
            <a:pPr marL="1166813" indent="-358775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специальность «Биология»</a:t>
            </a:r>
          </a:p>
          <a:p>
            <a:pPr>
              <a:buNone/>
            </a:pPr>
            <a:r>
              <a:rPr lang="ru-RU" b="1" dirty="0" smtClean="0">
                <a:solidFill>
                  <a:srgbClr val="9900CC"/>
                </a:solidFill>
              </a:rPr>
              <a:t>2. Стаж: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общий трудовой стаж 15 лет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педагогический стаж 15 лет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стаж работы в данном ДОУ 5 лет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должность воспитатель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</a:rPr>
              <a:t>Центр экспериментирования</a:t>
            </a:r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Для коллаж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61281">
            <a:off x="3940785" y="1174038"/>
            <a:ext cx="4313913" cy="323543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8596" y="1357298"/>
            <a:ext cx="3143272" cy="4886854"/>
          </a:xfrm>
          <a:prstGeom prst="wedgeRoundRectCallout">
            <a:avLst>
              <a:gd name="adj1" fmla="val 36984"/>
              <a:gd name="adj2" fmla="val -6169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В группе создан мини-центр экспериментальной деятельности..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ea typeface="Times New Roman"/>
              </a:rPr>
              <a:t>В плане развития социально-личностных качеств  рождает и закрепляет умение работать подгруппой и в парах, умение договариваться и координировать свои действия с действиями партнеров – будь то взрослый или сверстник.</a:t>
            </a:r>
          </a:p>
          <a:p>
            <a:pPr algn="ctr"/>
            <a:endParaRPr lang="ru-RU" sz="1400" b="1" dirty="0">
              <a:solidFill>
                <a:srgbClr val="800080"/>
              </a:solidFill>
            </a:endParaRPr>
          </a:p>
        </p:txBody>
      </p:sp>
      <p:pic>
        <p:nvPicPr>
          <p:cNvPr id="4" name="Рисунок 3" descr="Для коллажа лу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22675">
            <a:off x="4419626" y="3310530"/>
            <a:ext cx="4349564" cy="326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К аттестации\Документы к презентации\Скрины\ScreenHunter_03 Jan. 10 21.49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76040">
            <a:off x="3531307" y="3331192"/>
            <a:ext cx="1406033" cy="3085360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Документы к презентации\img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36602">
            <a:off x="955438" y="3252426"/>
            <a:ext cx="1390721" cy="33179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28604"/>
            <a:ext cx="6480720" cy="2424333"/>
          </a:xfrm>
        </p:spPr>
        <p:txBody>
          <a:bodyPr>
            <a:normAutofit fontScale="92500" lnSpcReduction="20000"/>
          </a:bodyPr>
          <a:lstStyle/>
          <a:p>
            <a:pPr indent="-77788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Проведение открытого занятия – экспериментирования с детьми 7 года жизни в рамках Недели здоровья «Быть здоровыми хотим»  на тему </a:t>
            </a:r>
            <a:r>
              <a:rPr lang="ru-RU" b="1" dirty="0" smtClean="0">
                <a:solidFill>
                  <a:srgbClr val="800080"/>
                </a:solidFill>
                <a:hlinkClick r:id="rId4" action="ppaction://hlinkfile"/>
              </a:rPr>
              <a:t>«Удивительные превращения» </a:t>
            </a:r>
            <a:r>
              <a:rPr lang="ru-RU" b="1" dirty="0" smtClean="0">
                <a:solidFill>
                  <a:srgbClr val="800080"/>
                </a:solidFill>
              </a:rPr>
              <a:t>2011 г.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6146" name="Picture 2" descr="C:\Documents and Settings\user\Рабочий стол\К аттестации\Документы к презентации\Скрины\ScreenHunter_02 Jan. 10 21.49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426797">
            <a:off x="2130422" y="3177175"/>
            <a:ext cx="1517634" cy="316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</a:rPr>
              <a:t>«</a:t>
            </a:r>
            <a:r>
              <a:rPr lang="ru-RU" sz="2800" b="1" dirty="0" err="1" smtClean="0">
                <a:solidFill>
                  <a:srgbClr val="9900CC"/>
                </a:solidFill>
              </a:rPr>
              <a:t>Фитоогород</a:t>
            </a:r>
            <a:r>
              <a:rPr lang="ru-RU" sz="2800" b="1" dirty="0" smtClean="0">
                <a:solidFill>
                  <a:srgbClr val="9900CC"/>
                </a:solidFill>
              </a:rPr>
              <a:t>»</a:t>
            </a:r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CIMG9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03969">
            <a:off x="3783151" y="1142702"/>
            <a:ext cx="4499992" cy="3374994"/>
          </a:xfrm>
          <a:prstGeom prst="rect">
            <a:avLst/>
          </a:prstGeom>
        </p:spPr>
      </p:pic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214282" y="1556792"/>
            <a:ext cx="3357586" cy="4569371"/>
          </a:xfrm>
          <a:prstGeom prst="wedgeRoundRectCallout">
            <a:avLst>
              <a:gd name="adj1" fmla="val 52035"/>
              <a:gd name="adj2" fmla="val -675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800080"/>
                </a:solidFill>
                <a:ea typeface="Times New Roman"/>
              </a:rPr>
              <a:t>С целью воспитания любви к своей малой родине на территории детского сада создан и оформлен «</a:t>
            </a:r>
            <a:r>
              <a:rPr lang="ru-RU" sz="1800" b="1" dirty="0" err="1" smtClean="0">
                <a:solidFill>
                  <a:srgbClr val="800080"/>
                </a:solidFill>
                <a:ea typeface="Times New Roman"/>
              </a:rPr>
              <a:t>Фитоогород</a:t>
            </a:r>
            <a:r>
              <a:rPr lang="ru-RU" sz="1800" b="1" dirty="0" smtClean="0">
                <a:solidFill>
                  <a:srgbClr val="800080"/>
                </a:solidFill>
                <a:ea typeface="Times New Roman"/>
              </a:rPr>
              <a:t>»  и разработан план создания экологической тропы. В результате дети получают представление о ценности каждой частички  окружающей природы, учатся беречь окружающий мир. </a:t>
            </a:r>
            <a:endParaRPr lang="ru-RU" sz="1800" b="1" dirty="0">
              <a:solidFill>
                <a:srgbClr val="800080"/>
              </a:solidFill>
            </a:endParaRPr>
          </a:p>
        </p:txBody>
      </p:sp>
      <p:pic>
        <p:nvPicPr>
          <p:cNvPr id="4" name="Рисунок 3" descr="CIMG98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53395">
            <a:off x="4483110" y="3055902"/>
            <a:ext cx="4462886" cy="334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оя папка\1. Материалы для работы\Фотографии\Территория\Детский сад  территориялето 2009\CIMG6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40032">
            <a:off x="1020117" y="2842882"/>
            <a:ext cx="4006887" cy="30051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32657"/>
            <a:ext cx="6563072" cy="21602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sz="2800" b="1" dirty="0" smtClean="0">
                <a:solidFill>
                  <a:srgbClr val="800080"/>
                </a:solidFill>
              </a:rPr>
              <a:t>II</a:t>
            </a:r>
            <a:r>
              <a:rPr lang="ru-RU" sz="2800" b="1" dirty="0" smtClean="0">
                <a:solidFill>
                  <a:srgbClr val="800080"/>
                </a:solidFill>
              </a:rPr>
              <a:t> место в районном смотре-конкурсе на лучшее благоустройство, озеленение, цветочное оформление территории дошкольного учреждения.                               2009 г.</a:t>
            </a:r>
            <a:endParaRPr lang="ru-RU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</a:rPr>
              <a:t>Новые формы организации образовательной деятельности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528" y="1700808"/>
            <a:ext cx="2952328" cy="2520280"/>
          </a:xfrm>
          <a:prstGeom prst="wedgeRoundRectCallout">
            <a:avLst>
              <a:gd name="adj1" fmla="val 48944"/>
              <a:gd name="adj2" fmla="val -8200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  <a:ea typeface="Times New Roman"/>
              </a:rPr>
              <a:t>Проектная деятельность: «Мой город и область, в которой я живу», «Россия – Родина моя», «Моя семья», «</a:t>
            </a:r>
            <a:r>
              <a:rPr lang="ru-RU" sz="1600" b="1" dirty="0" err="1" smtClean="0">
                <a:solidFill>
                  <a:srgbClr val="800080"/>
                </a:solidFill>
                <a:ea typeface="Times New Roman"/>
              </a:rPr>
              <a:t>Земелюшка</a:t>
            </a:r>
            <a:r>
              <a:rPr lang="ru-RU" sz="1600" b="1" dirty="0" smtClean="0">
                <a:solidFill>
                  <a:srgbClr val="800080"/>
                </a:solidFill>
                <a:ea typeface="Times New Roman"/>
              </a:rPr>
              <a:t> - земля», «Источник жизни», «Лучи солнца»,  «Кто помог солдатам победить», «Золотая осень», «Чтобы не было беды»,  «Травник»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14414" y="4357694"/>
            <a:ext cx="2952328" cy="1368152"/>
          </a:xfrm>
          <a:prstGeom prst="wedgeRoundRectCallout">
            <a:avLst>
              <a:gd name="adj1" fmla="val 44018"/>
              <a:gd name="adj2" fmla="val -2833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800080"/>
              </a:solidFill>
              <a:ea typeface="Times New Roman"/>
              <a:cs typeface="Times New Roman"/>
            </a:endParaRPr>
          </a:p>
          <a:p>
            <a:pPr lvl="0" algn="ctr"/>
            <a:r>
              <a:rPr lang="ru-RU" sz="1400" b="1" dirty="0" smtClean="0">
                <a:solidFill>
                  <a:srgbClr val="800080"/>
                </a:solidFill>
                <a:ea typeface="Times New Roman"/>
                <a:cs typeface="Times New Roman"/>
              </a:rPr>
              <a:t>Экологические акции, направленные на эколого-социальное развитие детей:  «Сохрани елочку», «Зеленые друзья», «Покормите птиц зимой». </a:t>
            </a:r>
          </a:p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29058" y="5072074"/>
            <a:ext cx="2952328" cy="1080120"/>
          </a:xfrm>
          <a:prstGeom prst="wedgeRoundRectCallout">
            <a:avLst>
              <a:gd name="adj1" fmla="val -29567"/>
              <a:gd name="adj2" fmla="val -3898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  <a:ea typeface="Times New Roman"/>
              </a:rPr>
              <a:t>Виртуальная галерея демонстрационных материалов</a:t>
            </a:r>
            <a:endParaRPr lang="ru-RU" sz="16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14942" y="3429000"/>
            <a:ext cx="2952328" cy="1785950"/>
          </a:xfrm>
          <a:prstGeom prst="wedgeRoundRectCallout">
            <a:avLst>
              <a:gd name="adj1" fmla="val -57017"/>
              <a:gd name="adj2" fmla="val -17076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800080"/>
              </a:solidFill>
              <a:ea typeface="Times New Roman"/>
            </a:endParaRPr>
          </a:p>
          <a:p>
            <a:pPr algn="ctr"/>
            <a:r>
              <a:rPr lang="ru-RU" sz="1600" b="1" dirty="0" err="1" smtClean="0">
                <a:solidFill>
                  <a:srgbClr val="800080"/>
                </a:solidFill>
                <a:ea typeface="Times New Roman"/>
              </a:rPr>
              <a:t>Видеолекторий</a:t>
            </a:r>
            <a:r>
              <a:rPr lang="ru-RU" sz="1600" b="1" dirty="0" smtClean="0">
                <a:solidFill>
                  <a:srgbClr val="800080"/>
                </a:solidFill>
                <a:ea typeface="Times New Roman"/>
              </a:rPr>
              <a:t> – организационная  форма досуга с использованием специально подготовленного видеоматериала и игровых заданий</a:t>
            </a:r>
            <a:endParaRPr lang="ru-RU" sz="1600" b="1" dirty="0" smtClean="0">
              <a:solidFill>
                <a:srgbClr val="800080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91672" y="1643050"/>
            <a:ext cx="2738046" cy="1726482"/>
          </a:xfrm>
          <a:prstGeom prst="wedgeRoundRectCallout">
            <a:avLst>
              <a:gd name="adj1" fmla="val -63435"/>
              <a:gd name="adj2" fmla="val -9249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80"/>
                </a:solidFill>
                <a:ea typeface="Times New Roman"/>
              </a:rPr>
              <a:t>Виртуальные экскурсии по историческим и по современным достопримечательностям города Екатеринбурга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  </a:t>
            </a:r>
            <a:r>
              <a:rPr lang="ru-RU" sz="2800" b="1" dirty="0" smtClean="0">
                <a:solidFill>
                  <a:srgbClr val="9900CC"/>
                </a:solidFill>
              </a:rPr>
              <a:t>Информационно-коммуникативные технологии в образовательном процессе </a:t>
            </a:r>
            <a:endParaRPr lang="ru-RU" sz="28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240360"/>
          </a:xfrm>
        </p:spPr>
        <p:txBody>
          <a:bodyPr>
            <a:normAutofit fontScale="40000" lnSpcReduction="20000"/>
          </a:bodyPr>
          <a:lstStyle/>
          <a:p>
            <a:pPr marL="0" lvl="0" indent="432000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solidFill>
                <a:srgbClr val="800080"/>
              </a:solidFill>
            </a:endParaRPr>
          </a:p>
          <a:p>
            <a:pPr marL="0" indent="432000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800080"/>
                </a:solidFill>
              </a:rPr>
              <a:t>Проектирование дидактических материалов средствами ИКТ.</a:t>
            </a:r>
          </a:p>
          <a:p>
            <a:pPr marL="0" lvl="0" indent="432000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800080"/>
                </a:solidFill>
              </a:rPr>
              <a:t>Проведение непосредственной образовательной и других видов детской деятельности.</a:t>
            </a:r>
          </a:p>
          <a:p>
            <a:pPr marL="0" lvl="0" indent="432000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800080"/>
                </a:solidFill>
              </a:rPr>
              <a:t>Работа с педагогическими кадрами .</a:t>
            </a:r>
          </a:p>
          <a:p>
            <a:pPr marL="0" lvl="0" indent="432000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800080"/>
                </a:solidFill>
              </a:rPr>
              <a:t>Работа с родителями .</a:t>
            </a:r>
          </a:p>
          <a:p>
            <a:pPr marL="0" lvl="0" indent="432000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800080"/>
                </a:solidFill>
              </a:rPr>
              <a:t>Организация самостоятельной деятельности детей в вечернее время.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</a:pPr>
            <a:endParaRPr lang="ru-RU" sz="5600" b="1" dirty="0" smtClean="0">
              <a:solidFill>
                <a:srgbClr val="800080"/>
              </a:solidFill>
            </a:endParaRP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/>
          </a:p>
        </p:txBody>
      </p:sp>
      <p:pic>
        <p:nvPicPr>
          <p:cNvPr id="5122" name="Picture 2" descr="G:\Моя папка\1. Материалы для работы\Фотографии\Мастер класс Народная кукла\Мастер-класс на район\CIMG88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21892">
            <a:off x="5007865" y="3955831"/>
            <a:ext cx="3145815" cy="2426771"/>
          </a:xfrm>
          <a:prstGeom prst="rect">
            <a:avLst/>
          </a:prstGeom>
          <a:noFill/>
        </p:spPr>
      </p:pic>
      <p:pic>
        <p:nvPicPr>
          <p:cNvPr id="5123" name="Picture 3" descr="G:\Моя папка\1. Материалы для работы\Фотографии\Мастер класс Народная кукла\CIMG8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8334">
            <a:off x="1385692" y="3962840"/>
            <a:ext cx="3357664" cy="251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G:\Моя папка\1. Материалы для работы\Материалы для воспитателей\Конкурс\Ширма для родителей Ароматерапия\7 стр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60950">
            <a:off x="4611167" y="2373394"/>
            <a:ext cx="1661963" cy="2295059"/>
          </a:xfrm>
          <a:prstGeom prst="rect">
            <a:avLst/>
          </a:prstGeom>
          <a:noFill/>
        </p:spPr>
      </p:pic>
      <p:pic>
        <p:nvPicPr>
          <p:cNvPr id="23558" name="Picture 6" descr="G:\Моя папка\1. Материалы для работы\Материалы для воспитателей\Конкурс\Ширма для родителей Ароматерапия\4 стр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916832"/>
            <a:ext cx="1759764" cy="2430116"/>
          </a:xfrm>
          <a:prstGeom prst="rect">
            <a:avLst/>
          </a:prstGeom>
          <a:noFill/>
        </p:spPr>
      </p:pic>
      <p:pic>
        <p:nvPicPr>
          <p:cNvPr id="23557" name="Picture 5" descr="G:\Моя папка\1. Материалы для работы\Материалы для воспитателей\Конкурс\Ширма для родителей Ароматерапия\3 стр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22477">
            <a:off x="1904632" y="2102573"/>
            <a:ext cx="1770931" cy="24455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368152"/>
          </a:xfrm>
        </p:spPr>
        <p:txBody>
          <a:bodyPr>
            <a:noAutofit/>
          </a:bodyPr>
          <a:lstStyle/>
          <a:p>
            <a:pPr marL="1881188" indent="0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1 место в конкурсе информационных материалов и газет </a:t>
            </a:r>
            <a:r>
              <a:rPr lang="ru-RU" sz="2800" b="1" dirty="0" smtClean="0">
                <a:solidFill>
                  <a:srgbClr val="800080"/>
                </a:solidFill>
                <a:hlinkClick r:id="rId5" action="ppaction://hlinkfile"/>
              </a:rPr>
              <a:t>«К здоровью – без лекарств»</a:t>
            </a:r>
            <a:r>
              <a:rPr lang="ru-RU" sz="2800" b="1" dirty="0" smtClean="0">
                <a:solidFill>
                  <a:srgbClr val="800080"/>
                </a:solidFill>
              </a:rPr>
              <a:t> 2011 г.</a:t>
            </a:r>
            <a:endParaRPr lang="ru-RU" sz="2800" b="1" dirty="0">
              <a:solidFill>
                <a:srgbClr val="800080"/>
              </a:solidFill>
            </a:endParaRPr>
          </a:p>
        </p:txBody>
      </p:sp>
      <p:pic>
        <p:nvPicPr>
          <p:cNvPr id="23554" name="Picture 2" descr="C:\Documents and Settings\user\Рабочий стол\ScreenHunter_01 Jan. 08 00.0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916539">
            <a:off x="673291" y="3119602"/>
            <a:ext cx="1541979" cy="3355076"/>
          </a:xfrm>
          <a:prstGeom prst="rect">
            <a:avLst/>
          </a:prstGeom>
          <a:noFill/>
        </p:spPr>
      </p:pic>
      <p:pic>
        <p:nvPicPr>
          <p:cNvPr id="23556" name="Picture 4" descr="G:\Моя папка\1. Материалы для работы\Материалы для воспитателей\Конкурс\Ширма для родителей Ароматерапия\1 ст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86035">
            <a:off x="3113719" y="3558279"/>
            <a:ext cx="2197828" cy="303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Hunter_04 Jan. 08 00.4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96940">
            <a:off x="587392" y="2720273"/>
            <a:ext cx="4557205" cy="34245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944216"/>
          </a:xfrm>
        </p:spPr>
        <p:txBody>
          <a:bodyPr>
            <a:normAutofit/>
          </a:bodyPr>
          <a:lstStyle/>
          <a:p>
            <a:pPr marL="1789113" indent="0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Участие в конкурсе методических разработок, посвященных 65-летию Победы  с презентацией </a:t>
            </a:r>
            <a:r>
              <a:rPr lang="ru-RU" sz="2800" b="1" dirty="0" smtClean="0">
                <a:solidFill>
                  <a:srgbClr val="800080"/>
                </a:solidFill>
                <a:hlinkClick r:id="rId3" action="ppaction://hlinkpres?slideindex=1&amp;slidetitle="/>
              </a:rPr>
              <a:t>«Кто помог солдатам победить»</a:t>
            </a:r>
            <a:r>
              <a:rPr lang="ru-RU" sz="2800" b="1" dirty="0" smtClean="0">
                <a:solidFill>
                  <a:srgbClr val="800080"/>
                </a:solidFill>
              </a:rPr>
              <a:t> 2011 г.</a:t>
            </a:r>
            <a:endParaRPr lang="ru-RU" sz="2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Documents and Settings\user\Рабочий стол\3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789040"/>
            <a:ext cx="1747125" cy="2522166"/>
          </a:xfrm>
          <a:prstGeom prst="rect">
            <a:avLst/>
          </a:prstGeom>
          <a:noFill/>
        </p:spPr>
      </p:pic>
      <p:pic>
        <p:nvPicPr>
          <p:cNvPr id="116737" name="Picture 1" descr="C:\Documents and Settings\user\Рабочий стол\img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17438">
            <a:off x="6199911" y="2320765"/>
            <a:ext cx="1323144" cy="1950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marL="1616075"/>
            <a:r>
              <a:rPr lang="ru-RU" sz="3200" b="1" dirty="0" smtClean="0">
                <a:solidFill>
                  <a:srgbClr val="9900CC"/>
                </a:solidFill>
              </a:rPr>
              <a:t>Средства педагогической диагностики для оценки образовательных результатов</a:t>
            </a:r>
            <a:endParaRPr lang="ru-RU" sz="32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556792"/>
            <a:ext cx="6923112" cy="2376264"/>
          </a:xfrm>
        </p:spPr>
        <p:txBody>
          <a:bodyPr>
            <a:normAutofit fontScale="55000" lnSpcReduction="20000"/>
          </a:bodyPr>
          <a:lstStyle/>
          <a:p>
            <a:pPr marL="0" indent="358775" algn="just">
              <a:buNone/>
            </a:pPr>
            <a:r>
              <a:rPr lang="ru-RU" sz="3300" b="1" dirty="0" smtClean="0">
                <a:solidFill>
                  <a:srgbClr val="800080"/>
                </a:solidFill>
              </a:rPr>
              <a:t>Эффективность работы подтверждается результатами мониторинга, которые используются для углубления и расширения знаний о детях.</a:t>
            </a:r>
          </a:p>
          <a:p>
            <a:pPr>
              <a:buFontTx/>
              <a:buChar char="-"/>
            </a:pPr>
            <a:r>
              <a:rPr lang="ru-RU" sz="3300" b="1" dirty="0" smtClean="0">
                <a:solidFill>
                  <a:srgbClr val="800080"/>
                </a:solidFill>
              </a:rPr>
              <a:t>изучение документальных источников; </a:t>
            </a:r>
          </a:p>
          <a:p>
            <a:pPr>
              <a:buFontTx/>
              <a:buChar char="-"/>
            </a:pPr>
            <a:r>
              <a:rPr lang="ru-RU" sz="3300" b="1" dirty="0" smtClean="0">
                <a:solidFill>
                  <a:srgbClr val="800080"/>
                </a:solidFill>
              </a:rPr>
              <a:t>наблюдение; </a:t>
            </a:r>
          </a:p>
          <a:p>
            <a:pPr>
              <a:buFontTx/>
              <a:buChar char="-"/>
            </a:pPr>
            <a:r>
              <a:rPr lang="ru-RU" sz="3300" b="1" dirty="0" smtClean="0">
                <a:solidFill>
                  <a:srgbClr val="800080"/>
                </a:solidFill>
              </a:rPr>
              <a:t>тестирование; </a:t>
            </a:r>
          </a:p>
          <a:p>
            <a:pPr>
              <a:buFontTx/>
              <a:buChar char="-"/>
            </a:pPr>
            <a:r>
              <a:rPr lang="ru-RU" sz="3300" b="1" dirty="0" smtClean="0">
                <a:solidFill>
                  <a:srgbClr val="800080"/>
                </a:solidFill>
              </a:rPr>
              <a:t>анализ продуктов деятельности; </a:t>
            </a:r>
          </a:p>
          <a:p>
            <a:pPr>
              <a:buFontTx/>
              <a:buChar char="-"/>
            </a:pPr>
            <a:r>
              <a:rPr lang="ru-RU" sz="3300" b="1" dirty="0" smtClean="0">
                <a:solidFill>
                  <a:srgbClr val="800080"/>
                </a:solidFill>
              </a:rPr>
              <a:t>игра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G:\Моя папка\1. Материалы для работы\Фотографии\Выпуск 2011 года\Старшая группа 2009-2010\1. ст. гр Зима 2009-2010\CIMG74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69505">
            <a:off x="726405" y="3899203"/>
            <a:ext cx="3010472" cy="2257854"/>
          </a:xfrm>
          <a:prstGeom prst="rect">
            <a:avLst/>
          </a:prstGeom>
          <a:noFill/>
        </p:spPr>
      </p:pic>
      <p:pic>
        <p:nvPicPr>
          <p:cNvPr id="6148" name="Picture 4" descr="G:\Моя папка\1. Материалы для работы\Фотографии\Выпуск 2011 года\Старшая группа 2009-2010\3. Ст гр Зима-весна\CIMG7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28487">
            <a:off x="5892884" y="3666247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04665"/>
            <a:ext cx="6707088" cy="1368152"/>
          </a:xfrm>
        </p:spPr>
        <p:txBody>
          <a:bodyPr>
            <a:normAutofit lnSpcReduction="10000"/>
          </a:bodyPr>
          <a:lstStyle/>
          <a:p>
            <a:pPr indent="-77788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Участие в конкурсе детских творческих работ, посвященному 20-летию МЧС России                                 2010 г.</a:t>
            </a:r>
            <a:endParaRPr lang="ru-RU" sz="2800" b="1" dirty="0">
              <a:solidFill>
                <a:srgbClr val="800080"/>
              </a:solidFill>
            </a:endParaRPr>
          </a:p>
        </p:txBody>
      </p:sp>
      <p:pic>
        <p:nvPicPr>
          <p:cNvPr id="7170" name="Picture 2" descr="C:\Documents and Settings\user\Рабочий стол\К аттестации\Документы к презентации\Скрины\img21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5261">
            <a:off x="3487381" y="1616708"/>
            <a:ext cx="3291423" cy="470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04856" cy="3960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003399"/>
                </a:solidFill>
              </a:rPr>
              <a:t>                      </a:t>
            </a:r>
            <a:r>
              <a:rPr lang="ru-RU" sz="4600" b="1" dirty="0" smtClean="0">
                <a:solidFill>
                  <a:srgbClr val="9900CC"/>
                </a:solidFill>
              </a:rPr>
              <a:t>3. Повышение квалификации: </a:t>
            </a:r>
            <a:endParaRPr lang="ru-RU" sz="4600" b="1" dirty="0" smtClean="0">
              <a:solidFill>
                <a:srgbClr val="800080"/>
              </a:solidFill>
            </a:endParaRPr>
          </a:p>
          <a:p>
            <a:pPr marL="1349375" indent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 Учреждение: Государственное бюджетное образовательное учреждение дополнительного профессионального образования Свердловской области </a:t>
            </a:r>
            <a:r>
              <a:rPr lang="ru-RU" b="1" dirty="0" smtClean="0">
                <a:solidFill>
                  <a:srgbClr val="800080"/>
                </a:solidFill>
                <a:hlinkClick r:id="rId2" action="ppaction://hlinkfile"/>
              </a:rPr>
              <a:t>«Институт развития образования»</a:t>
            </a:r>
            <a:endParaRPr lang="ru-RU" b="1" dirty="0" smtClean="0">
              <a:solidFill>
                <a:srgbClr val="800080"/>
              </a:solidFill>
            </a:endParaRPr>
          </a:p>
          <a:p>
            <a:pPr marL="1349375" indent="0">
              <a:buNone/>
            </a:pPr>
            <a:r>
              <a:rPr lang="ru-RU" b="1" dirty="0">
                <a:solidFill>
                  <a:srgbClr val="800080"/>
                </a:solidFill>
              </a:rPr>
              <a:t>Д</a:t>
            </a:r>
            <a:r>
              <a:rPr lang="ru-RU" b="1" dirty="0" smtClean="0">
                <a:solidFill>
                  <a:srgbClr val="800080"/>
                </a:solidFill>
              </a:rPr>
              <a:t>ата: с 11 октября 2010 г. по 12 ноября 2010 г.</a:t>
            </a:r>
          </a:p>
          <a:p>
            <a:pPr marL="1349375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Тема курса: «Психолого-педагогические условия развития образования периода детства»</a:t>
            </a:r>
          </a:p>
          <a:p>
            <a:pPr marL="1349375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Объем 120 часов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  <a:hlinkClick r:id="rId3" action="ppaction://hlinkfile"/>
              </a:rPr>
              <a:t>Авторская школа </a:t>
            </a:r>
            <a:r>
              <a:rPr lang="ru-RU" b="1" dirty="0" smtClean="0">
                <a:solidFill>
                  <a:srgbClr val="800080"/>
                </a:solidFill>
              </a:rPr>
              <a:t>«Диагностика готовности к школе. Программы </a:t>
            </a:r>
            <a:r>
              <a:rPr lang="ru-RU" b="1" dirty="0" err="1" smtClean="0">
                <a:solidFill>
                  <a:srgbClr val="800080"/>
                </a:solidFill>
              </a:rPr>
              <a:t>предшкольного</a:t>
            </a:r>
            <a:r>
              <a:rPr lang="ru-RU" b="1" dirty="0" smtClean="0">
                <a:solidFill>
                  <a:srgbClr val="800080"/>
                </a:solidFill>
              </a:rPr>
              <a:t> образования»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    Объем 8 часов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6421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</a:rPr>
              <a:t>Перспективное направление деятельности на следующий </a:t>
            </a:r>
            <a:r>
              <a:rPr lang="ru-RU" sz="3200" b="1" dirty="0" err="1" smtClean="0">
                <a:solidFill>
                  <a:srgbClr val="9900CC"/>
                </a:solidFill>
              </a:rPr>
              <a:t>межаттестационный</a:t>
            </a:r>
            <a:r>
              <a:rPr lang="ru-RU" sz="3200" b="1" dirty="0" smtClean="0">
                <a:solidFill>
                  <a:srgbClr val="9900CC"/>
                </a:solidFill>
              </a:rPr>
              <a:t> период.</a:t>
            </a:r>
            <a:r>
              <a:rPr lang="ru-RU" sz="3200" dirty="0" smtClean="0">
                <a:solidFill>
                  <a:srgbClr val="9900CC"/>
                </a:solidFill>
              </a:rPr>
              <a:t/>
            </a:r>
            <a:br>
              <a:rPr lang="ru-RU" sz="3200" dirty="0" smtClean="0">
                <a:solidFill>
                  <a:srgbClr val="9900CC"/>
                </a:solidFill>
              </a:rPr>
            </a:br>
            <a:endParaRPr lang="ru-RU" sz="32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62500" lnSpcReduction="20000"/>
          </a:bodyPr>
          <a:lstStyle/>
          <a:p>
            <a:pPr marL="0" indent="46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800080"/>
                </a:solidFill>
              </a:rPr>
              <a:t>Обеспечить условия для интеграции образовательных областей «Социализация», «Труд», «Безопасность», «Познание».</a:t>
            </a:r>
          </a:p>
          <a:p>
            <a:pPr marL="0" indent="46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800080"/>
                </a:solidFill>
              </a:rPr>
              <a:t>Повысить собственную педагогическую компетентность  в разработке и ведении мониторинга качества образования.</a:t>
            </a:r>
          </a:p>
          <a:p>
            <a:pPr marL="0" indent="46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800080"/>
                </a:solidFill>
              </a:rPr>
              <a:t>Комплектовать пакет развивающих </a:t>
            </a:r>
            <a:r>
              <a:rPr lang="ru-RU" sz="4500" b="1" dirty="0" err="1" smtClean="0">
                <a:solidFill>
                  <a:srgbClr val="800080"/>
                </a:solidFill>
              </a:rPr>
              <a:t>медиаигр</a:t>
            </a:r>
            <a:r>
              <a:rPr lang="ru-RU" sz="4500" b="1" dirty="0" smtClean="0">
                <a:solidFill>
                  <a:srgbClr val="800080"/>
                </a:solidFill>
              </a:rPr>
              <a:t>, подобрать методики использования их в образовательной деятельности. </a:t>
            </a:r>
          </a:p>
          <a:p>
            <a:pPr marL="0" indent="46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800080"/>
                </a:solidFill>
              </a:rPr>
              <a:t>Создать в сети интернет дневник группы, создать группу для родителей в социальных сетях.</a:t>
            </a:r>
          </a:p>
          <a:p>
            <a:pPr marL="0" indent="468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Аттестация:</a:t>
            </a:r>
            <a:br>
              <a:rPr lang="ru-RU" b="1" dirty="0" smtClean="0">
                <a:solidFill>
                  <a:srgbClr val="99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5194920" cy="4608512"/>
          </a:xfrm>
        </p:spPr>
        <p:txBody>
          <a:bodyPr>
            <a:normAutofit fontScale="70000" lnSpcReduction="20000"/>
          </a:bodyPr>
          <a:lstStyle/>
          <a:p>
            <a:pPr marL="1616075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Дата аттестация 22 февраля    2007 г.</a:t>
            </a:r>
          </a:p>
          <a:p>
            <a:pPr marL="1073150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 </a:t>
            </a:r>
            <a:r>
              <a:rPr lang="ru-RU" b="1" dirty="0" smtClean="0">
                <a:solidFill>
                  <a:srgbClr val="800080"/>
                </a:solidFill>
                <a:hlinkClick r:id="rId2" action="ppaction://hlinkfile"/>
              </a:rPr>
              <a:t>Присвоена первая квалификационная категория</a:t>
            </a:r>
            <a:endParaRPr lang="ru-RU" b="1" dirty="0" smtClean="0">
              <a:solidFill>
                <a:srgbClr val="800080"/>
              </a:solidFill>
            </a:endParaRPr>
          </a:p>
          <a:p>
            <a:pPr marL="1073150" indent="0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сроком на 5 лет с 22.02.2007 г. по 22.02.2012 г.</a:t>
            </a:r>
          </a:p>
          <a:p>
            <a:pPr indent="14288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распоряжение № 1051-а от 22.02.2007 г.</a:t>
            </a:r>
          </a:p>
          <a:p>
            <a:pPr indent="14288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Рекомендации экспертной комиссии: </a:t>
            </a:r>
          </a:p>
          <a:p>
            <a:pPr indent="14288">
              <a:buNone/>
            </a:pPr>
            <a:r>
              <a:rPr lang="ru-RU" b="1" dirty="0" smtClean="0">
                <a:solidFill>
                  <a:srgbClr val="800080"/>
                </a:solidFill>
              </a:rPr>
              <a:t>«Доработать рабочую программу по направлению «Формирование правового сознания у детей старшего дошкольного возраста»  </a:t>
            </a:r>
          </a:p>
          <a:p>
            <a:endParaRPr lang="ru-RU" dirty="0"/>
          </a:p>
        </p:txBody>
      </p:sp>
      <p:pic>
        <p:nvPicPr>
          <p:cNvPr id="5" name="Picture 2" descr="C:\Users\777\Desktop\все для презентаций\Анимашки - Школа\41.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471" y="4618768"/>
            <a:ext cx="2013072" cy="188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9900CC"/>
                </a:solidFill>
              </a:rPr>
              <a:t/>
            </a:r>
            <a:br>
              <a:rPr lang="ru-RU" sz="3100" b="1" dirty="0" smtClean="0">
                <a:solidFill>
                  <a:srgbClr val="9900CC"/>
                </a:solidFill>
              </a:rPr>
            </a:br>
            <a:r>
              <a:rPr lang="ru-RU" sz="3100" b="1" dirty="0" smtClean="0">
                <a:solidFill>
                  <a:srgbClr val="9900CC"/>
                </a:solidFill>
                <a:hlinkClick r:id="rId2" action="ppaction://hlinkfile"/>
              </a:rPr>
              <a:t>Анализ деятельности</a:t>
            </a:r>
            <a:br>
              <a:rPr lang="ru-RU" sz="3100" b="1" dirty="0" smtClean="0">
                <a:solidFill>
                  <a:srgbClr val="9900CC"/>
                </a:solidFill>
                <a:hlinkClick r:id="rId2" action="ppaction://hlinkfile"/>
              </a:rPr>
            </a:br>
            <a:r>
              <a:rPr lang="ru-RU" sz="3100" b="1" dirty="0" smtClean="0">
                <a:solidFill>
                  <a:srgbClr val="9900CC"/>
                </a:solidFill>
                <a:hlinkClick r:id="rId2" action="ppaction://hlinkfile"/>
              </a:rPr>
              <a:t>за 2007 - 2011 образовательный период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indent="457200" algn="just">
              <a:buNone/>
            </a:pPr>
            <a:r>
              <a:rPr lang="ru-RU" b="1" dirty="0" smtClean="0">
                <a:solidFill>
                  <a:srgbClr val="800080"/>
                </a:solidFill>
              </a:rPr>
              <a:t>Современное общество требует инициативных молодых людей, способных найти "себя" и своё место в жизни. Основные структуры личности закладываются в первые годы жизни, а значит, на семью и дошкольные учреждения возлагается особая ответственность по воспитанию таких качеств у подрастающего поколения.</a:t>
            </a:r>
          </a:p>
          <a:p>
            <a:pPr indent="457200" algn="just">
              <a:buNone/>
            </a:pPr>
            <a:r>
              <a:rPr lang="ru-RU" b="1" dirty="0" smtClean="0">
                <a:solidFill>
                  <a:srgbClr val="800080"/>
                </a:solidFill>
              </a:rPr>
              <a:t>В связи с этим проблема социально-личностного развития - развитие ребёнка во взаимодействии с окружающим его миром - становится особо актуальной на данном современном этапе.</a:t>
            </a:r>
          </a:p>
          <a:p>
            <a:pPr indent="457200" algn="just">
              <a:buNone/>
            </a:pPr>
            <a:r>
              <a:rPr lang="ru-RU" b="1" dirty="0" smtClean="0">
                <a:solidFill>
                  <a:srgbClr val="800080"/>
                </a:solidFill>
              </a:rPr>
              <a:t> Однако педагоги часто испытывают трудности в реализации именно направления социально-личностного развития детей. </a:t>
            </a:r>
          </a:p>
          <a:p>
            <a:pPr indent="11113" algn="just">
              <a:buNone/>
            </a:pPr>
            <a:endParaRPr lang="ru-RU" b="1" dirty="0" smtClean="0">
              <a:solidFill>
                <a:srgbClr val="800080"/>
              </a:solidFill>
            </a:endParaRPr>
          </a:p>
          <a:p>
            <a:pPr indent="11113">
              <a:buNone/>
            </a:pPr>
            <a:endParaRPr lang="ru-RU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332657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</a:rPr>
              <a:t>Возникло противоречие</a:t>
            </a:r>
            <a:r>
              <a:rPr lang="ru-RU" sz="3200" b="1" dirty="0" smtClean="0">
                <a:solidFill>
                  <a:srgbClr val="9900CC"/>
                </a:solidFill>
              </a:rPr>
              <a:t>: 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576" y="980728"/>
            <a:ext cx="3528392" cy="122413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в образовании на всех уровнях провозглашены приоритеты социально-личностного воспитания детей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32040" y="980728"/>
            <a:ext cx="3528392" cy="122413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реальные психолого-педагогические условия не в полной мере соответствуют принятой идеологии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283968" y="1340768"/>
            <a:ext cx="648072" cy="432048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47664" y="2564904"/>
            <a:ext cx="5616624" cy="129614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800080"/>
                </a:solidFill>
              </a:rPr>
              <a:t>Проблема:</a:t>
            </a:r>
            <a:r>
              <a:rPr lang="ru-RU" b="1" dirty="0" smtClean="0">
                <a:solidFill>
                  <a:srgbClr val="80008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Какие психолого-педагогические условия будут обеспечивать развитие социально-личностных качеств детей старшего дошкольного возраста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861048"/>
            <a:ext cx="216024" cy="360040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4221088"/>
            <a:ext cx="6480720" cy="1872208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800080"/>
                </a:solidFill>
              </a:rPr>
              <a:t>Цель:</a:t>
            </a:r>
            <a:r>
              <a:rPr lang="ru-RU" b="1" dirty="0" smtClean="0">
                <a:solidFill>
                  <a:srgbClr val="80008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определить, систематизировать и реализовать на практике оптимальные психолого-педагогические условия для развития социально-личностных качеств  детей старшего дошкольного возраста.</a:t>
            </a:r>
            <a:endParaRPr lang="ru-RU" b="1" u="sng" dirty="0" smtClean="0">
              <a:solidFill>
                <a:srgbClr val="80008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499992" y="1844824"/>
            <a:ext cx="216024" cy="720080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60648"/>
            <a:ext cx="309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</a:rPr>
              <a:t>Направления  работы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11560" y="836712"/>
            <a:ext cx="3168352" cy="1224136"/>
          </a:xfrm>
          <a:prstGeom prst="wedgeRoundRectCallout">
            <a:avLst>
              <a:gd name="adj1" fmla="val 78848"/>
              <a:gd name="adj2" fmla="val -6013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Осуществление  интегративного подхода  в реализации </a:t>
            </a:r>
            <a:r>
              <a:rPr lang="ru-RU" b="1" dirty="0" err="1" smtClean="0">
                <a:solidFill>
                  <a:srgbClr val="800080"/>
                </a:solidFill>
              </a:rPr>
              <a:t>ОО</a:t>
            </a:r>
            <a:r>
              <a:rPr lang="ru-RU" b="1" dirty="0" smtClean="0">
                <a:solidFill>
                  <a:srgbClr val="800080"/>
                </a:solidFill>
              </a:rPr>
              <a:t> «Социализация»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5508104" y="836712"/>
            <a:ext cx="3168352" cy="1224136"/>
          </a:xfrm>
          <a:prstGeom prst="wedgeRoundRectCallout">
            <a:avLst>
              <a:gd name="adj1" fmla="val 75828"/>
              <a:gd name="adj2" fmla="val -6186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Внедрение ИКТ в образовательную деятельность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204864"/>
            <a:ext cx="1317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</a:rPr>
              <a:t>Задачи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7544" y="2708920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1. Анализ концептуальных и нормативно-правовых документов как основы для определения целей и ценностей в области  социально-личностного воспитания. 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44008" y="2708920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2. Анализ программно-методических материалов,  систематизация оптимальных подходов, методов, приёмов и содержания социально-личностного воспитания детей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67544" y="3789040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3.  Построение предметно – развивающей среды группы и территории детского сада, способствующей социально-личностному воспитанию детей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644008" y="3789040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4. Внедрение инновационных технологий для осуществления интегративного подхода в реализации образовательной  области «Социализация».</a:t>
            </a:r>
          </a:p>
          <a:p>
            <a:pPr algn="ctr"/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7544" y="4869160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5.  Использование ИКТ в практической профессиональной деятельности.</a:t>
            </a:r>
          </a:p>
          <a:p>
            <a:pPr algn="ctr"/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644008" y="4797152"/>
            <a:ext cx="3744416" cy="93610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</a:rPr>
              <a:t>6. Разработка и реализация модели взаимодействия с родителями, привлечение их к активному участию в проектной деятельности.</a:t>
            </a: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99992" y="2636912"/>
            <a:ext cx="133474" cy="510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3"/>
          </p:cNvCxnSpPr>
          <p:nvPr/>
        </p:nvCxnSpPr>
        <p:spPr>
          <a:xfrm flipH="1">
            <a:off x="4211960" y="2636912"/>
            <a:ext cx="144016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211960" y="2708920"/>
            <a:ext cx="2160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27984" y="2780928"/>
            <a:ext cx="21602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4" idx="3"/>
          </p:cNvCxnSpPr>
          <p:nvPr/>
        </p:nvCxnSpPr>
        <p:spPr>
          <a:xfrm flipH="1">
            <a:off x="4211960" y="2852936"/>
            <a:ext cx="216024" cy="2484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5" idx="1"/>
          </p:cNvCxnSpPr>
          <p:nvPr/>
        </p:nvCxnSpPr>
        <p:spPr>
          <a:xfrm>
            <a:off x="4427984" y="2924944"/>
            <a:ext cx="216024" cy="234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rabass\Рабочий стол\презентация мдоу\IMG_8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03224">
            <a:off x="4824113" y="1610408"/>
            <a:ext cx="3713932" cy="22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990099"/>
                </a:solidFill>
              </a:rPr>
              <a:t>               </a:t>
            </a:r>
            <a:r>
              <a:rPr lang="ru-RU" sz="2800" b="1" dirty="0" smtClean="0">
                <a:solidFill>
                  <a:srgbClr val="9900CC"/>
                </a:solidFill>
              </a:rPr>
              <a:t>Нормативно-правовые документы</a:t>
            </a:r>
            <a:r>
              <a:rPr lang="ru-RU" sz="2800" b="1" dirty="0" smtClean="0">
                <a:solidFill>
                  <a:srgbClr val="990099"/>
                </a:solidFill>
              </a:rPr>
              <a:t>:</a:t>
            </a:r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990099"/>
                </a:solidFill>
              </a:rPr>
              <a:t> </a:t>
            </a:r>
            <a:r>
              <a:rPr lang="ru-RU" b="1" dirty="0" smtClean="0">
                <a:solidFill>
                  <a:srgbClr val="800080"/>
                </a:solidFill>
              </a:rPr>
              <a:t>Закон Российской Федерации «Об образовании»;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Указы Президента Российской Федерации;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 Постановления и распоряжения Правительства Российской Федерации;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Нормативно-правовые акты органов государственной власти и органов местного самоуправления  муниципального образования «город  Екатеринбург»;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 Типовое положение о дошкольном образовательном учреждении;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 Настоящий Устав;</a:t>
            </a: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800080"/>
                </a:solidFill>
              </a:rPr>
              <a:t>ФГТ</a:t>
            </a:r>
            <a:r>
              <a:rPr lang="ru-RU" b="1" dirty="0" smtClean="0">
                <a:solidFill>
                  <a:srgbClr val="800080"/>
                </a:solidFill>
              </a:rPr>
              <a:t> (Приказ №655 от 23 ноября 2009 года);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Требования </a:t>
            </a:r>
            <a:r>
              <a:rPr lang="ru-RU" b="1" dirty="0" err="1" smtClean="0">
                <a:solidFill>
                  <a:srgbClr val="800080"/>
                </a:solidFill>
              </a:rPr>
              <a:t>СанПиН</a:t>
            </a:r>
            <a:r>
              <a:rPr lang="ru-RU" b="1" dirty="0" smtClean="0">
                <a:solidFill>
                  <a:srgbClr val="800080"/>
                </a:solidFill>
              </a:rPr>
              <a:t> 2.4.1.1.2731-10;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endParaRPr lang="ru-RU" b="1" dirty="0" smtClean="0">
              <a:solidFill>
                <a:srgbClr val="80008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80"/>
                </a:solidFill>
              </a:rPr>
              <a:t> Должностные инструкции и  инструкции по охране труда воспитателя.</a:t>
            </a:r>
          </a:p>
          <a:p>
            <a:endParaRPr lang="ru-RU" dirty="0"/>
          </a:p>
        </p:txBody>
      </p:sp>
      <p:pic>
        <p:nvPicPr>
          <p:cNvPr id="5" name="Рисунок 4" descr="47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4797152"/>
            <a:ext cx="196581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</a:rPr>
              <a:t>Программы ДОУ</a:t>
            </a:r>
            <a:endParaRPr lang="ru-RU" sz="36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4320480" cy="5472608"/>
          </a:xfrm>
        </p:spPr>
        <p:txBody>
          <a:bodyPr>
            <a:normAutofit fontScale="70000" lnSpcReduction="20000"/>
          </a:bodyPr>
          <a:lstStyle/>
          <a:p>
            <a:pPr marL="1258888" indent="0">
              <a:buNone/>
            </a:pPr>
            <a:r>
              <a:rPr lang="ru-RU" b="1" dirty="0" smtClean="0">
                <a:solidFill>
                  <a:srgbClr val="990099"/>
                </a:solidFill>
              </a:rPr>
              <a:t>Основная общеобразовательная программа  филиала </a:t>
            </a:r>
            <a:r>
              <a:rPr lang="ru-RU" b="1" dirty="0" err="1" smtClean="0">
                <a:solidFill>
                  <a:srgbClr val="990099"/>
                </a:solidFill>
              </a:rPr>
              <a:t>МБДОУ</a:t>
            </a:r>
            <a:r>
              <a:rPr lang="ru-RU" b="1" dirty="0" smtClean="0">
                <a:solidFill>
                  <a:srgbClr val="990099"/>
                </a:solidFill>
              </a:rPr>
              <a:t> – детского сада комбинированного вида «Надежда» детский сад № 436</a:t>
            </a:r>
          </a:p>
          <a:p>
            <a:pPr marL="622300" indent="0">
              <a:buNone/>
            </a:pPr>
            <a:endParaRPr lang="ru-RU" b="1" dirty="0" smtClean="0">
              <a:solidFill>
                <a:srgbClr val="990099"/>
              </a:solidFill>
            </a:endParaRPr>
          </a:p>
          <a:p>
            <a:pPr marL="622300" indent="0">
              <a:buNone/>
            </a:pPr>
            <a:r>
              <a:rPr lang="ru-RU" b="1" dirty="0" smtClean="0">
                <a:solidFill>
                  <a:srgbClr val="990099"/>
                </a:solidFill>
              </a:rPr>
              <a:t> Примерная основная общеобразовательная </a:t>
            </a:r>
          </a:p>
          <a:p>
            <a:pPr indent="279400">
              <a:buNone/>
            </a:pPr>
            <a:r>
              <a:rPr lang="ru-RU" b="1" dirty="0" smtClean="0">
                <a:solidFill>
                  <a:srgbClr val="990099"/>
                </a:solidFill>
              </a:rPr>
              <a:t>программа дошкольного образования</a:t>
            </a:r>
          </a:p>
          <a:p>
            <a:pPr marL="622300" indent="0">
              <a:buNone/>
            </a:pPr>
            <a:r>
              <a:rPr lang="ru-RU" b="1" dirty="0" smtClean="0">
                <a:solidFill>
                  <a:srgbClr val="990099"/>
                </a:solidFill>
              </a:rPr>
              <a:t>«От рождения до школы»</a:t>
            </a:r>
            <a:r>
              <a:rPr lang="ru-RU" dirty="0" smtClean="0">
                <a:solidFill>
                  <a:srgbClr val="990099"/>
                </a:solidFill>
              </a:rPr>
              <a:t>/Под ред. Н.Е. </a:t>
            </a:r>
            <a:r>
              <a:rPr lang="ru-RU" dirty="0" err="1" smtClean="0">
                <a:solidFill>
                  <a:srgbClr val="990099"/>
                </a:solidFill>
              </a:rPr>
              <a:t>Вераксы</a:t>
            </a:r>
            <a:r>
              <a:rPr lang="ru-RU" dirty="0" smtClean="0">
                <a:solidFill>
                  <a:srgbClr val="990099"/>
                </a:solidFill>
              </a:rPr>
              <a:t>, Т.С. Комаровой, М.А. Васильевой. – М.:  МОЗАИКА-СИНТЕЗ, 2010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C:\Documents and Settings\user\Рабочий стол\Методлитература\Веракс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35698">
            <a:off x="5503630" y="130816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1751</Words>
  <Application>Microsoft Office PowerPoint</Application>
  <PresentationFormat>Экран (4:3)</PresentationFormat>
  <Paragraphs>166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         Аттестационное портфолио</vt:lpstr>
      <vt:lpstr>Портрет</vt:lpstr>
      <vt:lpstr>Слайд 3</vt:lpstr>
      <vt:lpstr>Аттестация: </vt:lpstr>
      <vt:lpstr> Анализ деятельности за 2007 - 2011 образовательный период </vt:lpstr>
      <vt:lpstr>Слайд 6</vt:lpstr>
      <vt:lpstr>Слайд 7</vt:lpstr>
      <vt:lpstr>               Нормативно-правовые документы: </vt:lpstr>
      <vt:lpstr>Программы ДОУ</vt:lpstr>
      <vt:lpstr>                    Методические пособия                                   и технологии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Организация развивающей среды </vt:lpstr>
      <vt:lpstr>Слайд 19</vt:lpstr>
      <vt:lpstr>Центр экспериментирования</vt:lpstr>
      <vt:lpstr>Слайд 21</vt:lpstr>
      <vt:lpstr>«Фитоогород»</vt:lpstr>
      <vt:lpstr>Слайд 23</vt:lpstr>
      <vt:lpstr>Новые формы организации образовательной деятельности</vt:lpstr>
      <vt:lpstr>  Информационно-коммуникативные технологии в образовательном процессе </vt:lpstr>
      <vt:lpstr>Слайд 26</vt:lpstr>
      <vt:lpstr>Слайд 27</vt:lpstr>
      <vt:lpstr>Средства педагогической диагностики для оценки образовательных результатов</vt:lpstr>
      <vt:lpstr>Слайд 29</vt:lpstr>
      <vt:lpstr>Перспективное направление деятельности на следующий межаттестационный период.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Аттестационное портфолио</dc:title>
  <dc:creator>sherta </dc:creator>
  <cp:lastModifiedBy>sherta</cp:lastModifiedBy>
  <cp:revision>153</cp:revision>
  <dcterms:created xsi:type="dcterms:W3CDTF">2012-01-07T13:53:37Z</dcterms:created>
  <dcterms:modified xsi:type="dcterms:W3CDTF">2014-07-15T14:05:14Z</dcterms:modified>
</cp:coreProperties>
</file>